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256" r:id="rId2"/>
    <p:sldId id="257" r:id="rId3"/>
    <p:sldId id="258" r:id="rId4"/>
    <p:sldId id="259" r:id="rId5"/>
    <p:sldId id="262" r:id="rId6"/>
    <p:sldId id="263" r:id="rId7"/>
    <p:sldId id="264" r:id="rId8"/>
    <p:sldId id="265" r:id="rId9"/>
    <p:sldId id="266" r:id="rId10"/>
    <p:sldId id="267" r:id="rId11"/>
    <p:sldId id="268" r:id="rId12"/>
    <p:sldId id="269" r:id="rId13"/>
    <p:sldId id="270" r:id="rId14"/>
    <p:sldId id="271" r:id="rId15"/>
    <p:sldId id="272"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32" r:id="rId63"/>
    <p:sldId id="322" r:id="rId64"/>
    <p:sldId id="323" r:id="rId65"/>
    <p:sldId id="324" r:id="rId66"/>
    <p:sldId id="325" r:id="rId67"/>
    <p:sldId id="326" r:id="rId68"/>
    <p:sldId id="327" r:id="rId69"/>
    <p:sldId id="328" r:id="rId70"/>
    <p:sldId id="329" r:id="rId71"/>
    <p:sldId id="330" r:id="rId72"/>
    <p:sldId id="331"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338806-DCEC-4D53-9C83-609EFD3925B8}" type="datetimeFigureOut">
              <a:rPr lang="en-US" smtClean="0"/>
              <a:t>10/23/2020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43876D-EB3F-4A13-A6A1-6B7706CBBB9E}" type="slidenum">
              <a:rPr lang="en-US" smtClean="0"/>
              <a:t>‹#›</a:t>
            </a:fld>
            <a:endParaRPr lang="en-US"/>
          </a:p>
        </p:txBody>
      </p:sp>
    </p:spTree>
    <p:extLst>
      <p:ext uri="{BB962C8B-B14F-4D97-AF65-F5344CB8AC3E}">
        <p14:creationId xmlns:p14="http://schemas.microsoft.com/office/powerpoint/2010/main" val="1272873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382588" y="684213"/>
            <a:ext cx="6096000" cy="3429000"/>
          </a:xfrm>
          <a:ln/>
        </p:spPr>
      </p:sp>
      <p:sp>
        <p:nvSpPr>
          <p:cNvPr id="99331" name="Rectangle 3"/>
          <p:cNvSpPr>
            <a:spLocks noGrp="1" noChangeArrowheads="1"/>
          </p:cNvSpPr>
          <p:nvPr>
            <p:ph type="body" idx="1"/>
          </p:nvPr>
        </p:nvSpPr>
        <p:spPr>
          <a:xfrm>
            <a:off x="915988" y="4343400"/>
            <a:ext cx="5026025" cy="4116388"/>
          </a:xfrm>
          <a:noFill/>
          <a:ln/>
        </p:spPr>
        <p:txBody>
          <a:bodyPr/>
          <a:lstStyle/>
          <a:p>
            <a:pPr eaLnBrk="1" hangingPunct="1"/>
            <a:endParaRPr lang="en-US" smtClean="0"/>
          </a:p>
        </p:txBody>
      </p:sp>
    </p:spTree>
    <p:extLst>
      <p:ext uri="{BB962C8B-B14F-4D97-AF65-F5344CB8AC3E}">
        <p14:creationId xmlns:p14="http://schemas.microsoft.com/office/powerpoint/2010/main" val="2973852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xfrm>
            <a:off x="381000" y="684213"/>
            <a:ext cx="6096000" cy="3429000"/>
          </a:xfrm>
          <a:ln/>
        </p:spPr>
      </p:sp>
      <p:sp>
        <p:nvSpPr>
          <p:cNvPr id="108547" name="Rectangle 3"/>
          <p:cNvSpPr>
            <a:spLocks noGrp="1" noChangeArrowheads="1"/>
          </p:cNvSpPr>
          <p:nvPr>
            <p:ph type="body" idx="1"/>
          </p:nvPr>
        </p:nvSpPr>
        <p:spPr>
          <a:xfrm>
            <a:off x="915988" y="4340225"/>
            <a:ext cx="5026025" cy="4119563"/>
          </a:xfrm>
          <a:noFill/>
          <a:ln/>
        </p:spPr>
        <p:txBody>
          <a:bodyPr/>
          <a:lstStyle/>
          <a:p>
            <a:pPr eaLnBrk="1" hangingPunct="1"/>
            <a:endParaRPr lang="en-US" smtClean="0"/>
          </a:p>
        </p:txBody>
      </p:sp>
    </p:spTree>
    <p:extLst>
      <p:ext uri="{BB962C8B-B14F-4D97-AF65-F5344CB8AC3E}">
        <p14:creationId xmlns:p14="http://schemas.microsoft.com/office/powerpoint/2010/main" val="3723777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xfrm>
            <a:off x="382588" y="684213"/>
            <a:ext cx="6096000" cy="3429000"/>
          </a:xfrm>
          <a:ln/>
        </p:spPr>
      </p:sp>
      <p:sp>
        <p:nvSpPr>
          <p:cNvPr id="100355" name="Rectangle 3"/>
          <p:cNvSpPr>
            <a:spLocks noGrp="1" noChangeArrowheads="1"/>
          </p:cNvSpPr>
          <p:nvPr>
            <p:ph type="body" idx="1"/>
          </p:nvPr>
        </p:nvSpPr>
        <p:spPr>
          <a:xfrm>
            <a:off x="915988" y="4343400"/>
            <a:ext cx="5026025" cy="4116388"/>
          </a:xfrm>
          <a:noFill/>
          <a:ln/>
        </p:spPr>
        <p:txBody>
          <a:bodyPr/>
          <a:lstStyle/>
          <a:p>
            <a:pPr eaLnBrk="1" hangingPunct="1"/>
            <a:endParaRPr lang="en-US" smtClean="0"/>
          </a:p>
        </p:txBody>
      </p:sp>
    </p:spTree>
    <p:extLst>
      <p:ext uri="{BB962C8B-B14F-4D97-AF65-F5344CB8AC3E}">
        <p14:creationId xmlns:p14="http://schemas.microsoft.com/office/powerpoint/2010/main" val="14374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xfrm>
            <a:off x="381000" y="684213"/>
            <a:ext cx="6096000" cy="3429000"/>
          </a:xfrm>
          <a:ln/>
        </p:spPr>
      </p:sp>
      <p:sp>
        <p:nvSpPr>
          <p:cNvPr id="101379" name="Rectangle 3"/>
          <p:cNvSpPr>
            <a:spLocks noGrp="1" noChangeArrowheads="1"/>
          </p:cNvSpPr>
          <p:nvPr>
            <p:ph type="body" idx="1"/>
          </p:nvPr>
        </p:nvSpPr>
        <p:spPr>
          <a:xfrm>
            <a:off x="915988" y="4340225"/>
            <a:ext cx="5026025" cy="4119563"/>
          </a:xfrm>
          <a:noFill/>
          <a:ln/>
        </p:spPr>
        <p:txBody>
          <a:bodyPr/>
          <a:lstStyle/>
          <a:p>
            <a:pPr eaLnBrk="1" hangingPunct="1"/>
            <a:endParaRPr lang="en-US" smtClean="0"/>
          </a:p>
        </p:txBody>
      </p:sp>
    </p:spTree>
    <p:extLst>
      <p:ext uri="{BB962C8B-B14F-4D97-AF65-F5344CB8AC3E}">
        <p14:creationId xmlns:p14="http://schemas.microsoft.com/office/powerpoint/2010/main" val="11747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382588" y="684213"/>
            <a:ext cx="6096000" cy="3429000"/>
          </a:xfrm>
          <a:ln/>
        </p:spPr>
      </p:sp>
      <p:sp>
        <p:nvSpPr>
          <p:cNvPr id="102403" name="Rectangle 3"/>
          <p:cNvSpPr>
            <a:spLocks noGrp="1" noChangeArrowheads="1"/>
          </p:cNvSpPr>
          <p:nvPr>
            <p:ph type="body" idx="1"/>
          </p:nvPr>
        </p:nvSpPr>
        <p:spPr>
          <a:xfrm>
            <a:off x="915988" y="4343400"/>
            <a:ext cx="5026025" cy="4116388"/>
          </a:xfrm>
          <a:noFill/>
          <a:ln/>
        </p:spPr>
        <p:txBody>
          <a:bodyPr/>
          <a:lstStyle/>
          <a:p>
            <a:pPr eaLnBrk="1" hangingPunct="1"/>
            <a:endParaRPr lang="en-US" smtClean="0"/>
          </a:p>
        </p:txBody>
      </p:sp>
    </p:spTree>
    <p:extLst>
      <p:ext uri="{BB962C8B-B14F-4D97-AF65-F5344CB8AC3E}">
        <p14:creationId xmlns:p14="http://schemas.microsoft.com/office/powerpoint/2010/main" val="3652481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381000" y="684213"/>
            <a:ext cx="6096000" cy="3429000"/>
          </a:xfrm>
          <a:ln/>
        </p:spPr>
      </p:sp>
      <p:sp>
        <p:nvSpPr>
          <p:cNvPr id="103427" name="Rectangle 3"/>
          <p:cNvSpPr>
            <a:spLocks noGrp="1" noChangeArrowheads="1"/>
          </p:cNvSpPr>
          <p:nvPr>
            <p:ph type="body" idx="1"/>
          </p:nvPr>
        </p:nvSpPr>
        <p:spPr>
          <a:xfrm>
            <a:off x="915988" y="4340225"/>
            <a:ext cx="5026025" cy="4119563"/>
          </a:xfrm>
          <a:noFill/>
          <a:ln/>
        </p:spPr>
        <p:txBody>
          <a:bodyPr/>
          <a:lstStyle/>
          <a:p>
            <a:pPr eaLnBrk="1" hangingPunct="1"/>
            <a:endParaRPr lang="en-US" smtClean="0"/>
          </a:p>
        </p:txBody>
      </p:sp>
    </p:spTree>
    <p:extLst>
      <p:ext uri="{BB962C8B-B14F-4D97-AF65-F5344CB8AC3E}">
        <p14:creationId xmlns:p14="http://schemas.microsoft.com/office/powerpoint/2010/main" val="639495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381000" y="684213"/>
            <a:ext cx="6096000" cy="3429000"/>
          </a:xfrm>
          <a:ln/>
        </p:spPr>
      </p:sp>
      <p:sp>
        <p:nvSpPr>
          <p:cNvPr id="104451" name="Rectangle 3"/>
          <p:cNvSpPr>
            <a:spLocks noGrp="1" noChangeArrowheads="1"/>
          </p:cNvSpPr>
          <p:nvPr>
            <p:ph type="body" idx="1"/>
          </p:nvPr>
        </p:nvSpPr>
        <p:spPr>
          <a:xfrm>
            <a:off x="915988" y="4340225"/>
            <a:ext cx="5026025" cy="4119563"/>
          </a:xfrm>
          <a:noFill/>
          <a:ln/>
        </p:spPr>
        <p:txBody>
          <a:bodyPr/>
          <a:lstStyle/>
          <a:p>
            <a:pPr eaLnBrk="1" hangingPunct="1"/>
            <a:endParaRPr lang="en-US" smtClean="0"/>
          </a:p>
        </p:txBody>
      </p:sp>
    </p:spTree>
    <p:extLst>
      <p:ext uri="{BB962C8B-B14F-4D97-AF65-F5344CB8AC3E}">
        <p14:creationId xmlns:p14="http://schemas.microsoft.com/office/powerpoint/2010/main" val="2374558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xfrm>
            <a:off x="363538" y="711200"/>
            <a:ext cx="6138862" cy="3454400"/>
          </a:xfrm>
          <a:ln/>
        </p:spPr>
      </p:sp>
      <p:sp>
        <p:nvSpPr>
          <p:cNvPr id="105475" name="Rectangle 3"/>
          <p:cNvSpPr>
            <a:spLocks noGrp="1" noChangeArrowheads="1"/>
          </p:cNvSpPr>
          <p:nvPr>
            <p:ph type="body" idx="1"/>
          </p:nvPr>
        </p:nvSpPr>
        <p:spPr>
          <a:xfrm>
            <a:off x="915988" y="4367213"/>
            <a:ext cx="5026025" cy="4065587"/>
          </a:xfrm>
          <a:noFill/>
          <a:ln/>
        </p:spPr>
        <p:txBody>
          <a:bodyPr/>
          <a:lstStyle/>
          <a:p>
            <a:pPr eaLnBrk="1" hangingPunct="1"/>
            <a:endParaRPr lang="en-US" smtClean="0"/>
          </a:p>
        </p:txBody>
      </p:sp>
    </p:spTree>
    <p:extLst>
      <p:ext uri="{BB962C8B-B14F-4D97-AF65-F5344CB8AC3E}">
        <p14:creationId xmlns:p14="http://schemas.microsoft.com/office/powerpoint/2010/main" val="1340045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382588" y="684213"/>
            <a:ext cx="6096000" cy="3429000"/>
          </a:xfrm>
          <a:ln/>
        </p:spPr>
      </p:sp>
      <p:sp>
        <p:nvSpPr>
          <p:cNvPr id="106499" name="Rectangle 3"/>
          <p:cNvSpPr>
            <a:spLocks noGrp="1" noChangeArrowheads="1"/>
          </p:cNvSpPr>
          <p:nvPr>
            <p:ph type="body" idx="1"/>
          </p:nvPr>
        </p:nvSpPr>
        <p:spPr>
          <a:xfrm>
            <a:off x="915988" y="4343400"/>
            <a:ext cx="5026025" cy="4116388"/>
          </a:xfrm>
          <a:noFill/>
          <a:ln/>
        </p:spPr>
        <p:txBody>
          <a:bodyPr/>
          <a:lstStyle/>
          <a:p>
            <a:pPr eaLnBrk="1" hangingPunct="1"/>
            <a:endParaRPr lang="en-US" smtClean="0"/>
          </a:p>
        </p:txBody>
      </p:sp>
    </p:spTree>
    <p:extLst>
      <p:ext uri="{BB962C8B-B14F-4D97-AF65-F5344CB8AC3E}">
        <p14:creationId xmlns:p14="http://schemas.microsoft.com/office/powerpoint/2010/main" val="3566012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381000" y="684213"/>
            <a:ext cx="6096000" cy="3429000"/>
          </a:xfrm>
          <a:ln/>
        </p:spPr>
      </p:sp>
      <p:sp>
        <p:nvSpPr>
          <p:cNvPr id="107523" name="Rectangle 3"/>
          <p:cNvSpPr>
            <a:spLocks noGrp="1" noChangeArrowheads="1"/>
          </p:cNvSpPr>
          <p:nvPr>
            <p:ph type="body" idx="1"/>
          </p:nvPr>
        </p:nvSpPr>
        <p:spPr>
          <a:xfrm>
            <a:off x="915988" y="4340225"/>
            <a:ext cx="5026025" cy="4119563"/>
          </a:xfrm>
          <a:noFill/>
          <a:ln/>
        </p:spPr>
        <p:txBody>
          <a:bodyPr/>
          <a:lstStyle/>
          <a:p>
            <a:pPr eaLnBrk="1" hangingPunct="1"/>
            <a:endParaRPr lang="en-US" smtClean="0"/>
          </a:p>
        </p:txBody>
      </p:sp>
    </p:spTree>
    <p:extLst>
      <p:ext uri="{BB962C8B-B14F-4D97-AF65-F5344CB8AC3E}">
        <p14:creationId xmlns:p14="http://schemas.microsoft.com/office/powerpoint/2010/main" val="3331767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DB6929A-14B1-4F02-9966-C1329D684436}" type="datetime1">
              <a:rPr lang="en-US" smtClean="0"/>
              <a:t>10/23/2020</a:t>
            </a:fld>
            <a:endParaRPr lang="en-US"/>
          </a:p>
        </p:txBody>
      </p:sp>
      <p:sp>
        <p:nvSpPr>
          <p:cNvPr id="5" name="Footer Placeholder 4"/>
          <p:cNvSpPr>
            <a:spLocks noGrp="1"/>
          </p:cNvSpPr>
          <p:nvPr>
            <p:ph type="ftr" sz="quarter" idx="11"/>
          </p:nvPr>
        </p:nvSpPr>
        <p:spPr/>
        <p:txBody>
          <a:bodyPr/>
          <a:lstStyle/>
          <a:p>
            <a:r>
              <a:rPr lang="en-US" smtClean="0"/>
              <a:t>GV: Trịnh Thị Kim Liên</a:t>
            </a:r>
            <a:endParaRPr lang="en-US"/>
          </a:p>
        </p:txBody>
      </p:sp>
      <p:sp>
        <p:nvSpPr>
          <p:cNvPr id="6" name="Slide Number Placeholder 5"/>
          <p:cNvSpPr>
            <a:spLocks noGrp="1"/>
          </p:cNvSpPr>
          <p:nvPr>
            <p:ph type="sldNum" sz="quarter" idx="12"/>
          </p:nvPr>
        </p:nvSpPr>
        <p:spPr/>
        <p:txBody>
          <a:bodyPr/>
          <a:lstStyle/>
          <a:p>
            <a:fld id="{58384711-5E57-4642-9948-1CB74343E256}" type="slidenum">
              <a:rPr lang="en-US" smtClean="0"/>
              <a:t>‹#›</a:t>
            </a:fld>
            <a:endParaRPr lang="en-US"/>
          </a:p>
        </p:txBody>
      </p:sp>
    </p:spTree>
    <p:extLst>
      <p:ext uri="{BB962C8B-B14F-4D97-AF65-F5344CB8AC3E}">
        <p14:creationId xmlns:p14="http://schemas.microsoft.com/office/powerpoint/2010/main" val="565284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3D150ED-3A98-4305-886B-B727DC673729}" type="datetime1">
              <a:rPr lang="en-US" smtClean="0"/>
              <a:t>10/23/2020</a:t>
            </a:fld>
            <a:endParaRPr lang="en-US"/>
          </a:p>
        </p:txBody>
      </p:sp>
      <p:sp>
        <p:nvSpPr>
          <p:cNvPr id="5" name="Footer Placeholder 4"/>
          <p:cNvSpPr>
            <a:spLocks noGrp="1"/>
          </p:cNvSpPr>
          <p:nvPr>
            <p:ph type="ftr" sz="quarter" idx="11"/>
          </p:nvPr>
        </p:nvSpPr>
        <p:spPr/>
        <p:txBody>
          <a:bodyPr/>
          <a:lstStyle/>
          <a:p>
            <a:r>
              <a:rPr lang="en-US" smtClean="0"/>
              <a:t>GV: Trịnh Thị Kim Liên</a:t>
            </a:r>
            <a:endParaRPr lang="en-US"/>
          </a:p>
        </p:txBody>
      </p:sp>
      <p:sp>
        <p:nvSpPr>
          <p:cNvPr id="6" name="Slide Number Placeholder 5"/>
          <p:cNvSpPr>
            <a:spLocks noGrp="1"/>
          </p:cNvSpPr>
          <p:nvPr>
            <p:ph type="sldNum" sz="quarter" idx="12"/>
          </p:nvPr>
        </p:nvSpPr>
        <p:spPr/>
        <p:txBody>
          <a:bodyPr/>
          <a:lstStyle/>
          <a:p>
            <a:fld id="{58384711-5E57-4642-9948-1CB74343E256}" type="slidenum">
              <a:rPr lang="en-US" smtClean="0"/>
              <a:t>‹#›</a:t>
            </a:fld>
            <a:endParaRPr lang="en-US"/>
          </a:p>
        </p:txBody>
      </p:sp>
    </p:spTree>
    <p:extLst>
      <p:ext uri="{BB962C8B-B14F-4D97-AF65-F5344CB8AC3E}">
        <p14:creationId xmlns:p14="http://schemas.microsoft.com/office/powerpoint/2010/main" val="237285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D231D4-3771-4343-ADA7-7C17D2C6169C}" type="datetime1">
              <a:rPr lang="en-US" smtClean="0"/>
              <a:t>10/23/2020</a:t>
            </a:fld>
            <a:endParaRPr lang="en-US"/>
          </a:p>
        </p:txBody>
      </p:sp>
      <p:sp>
        <p:nvSpPr>
          <p:cNvPr id="5" name="Footer Placeholder 4"/>
          <p:cNvSpPr>
            <a:spLocks noGrp="1"/>
          </p:cNvSpPr>
          <p:nvPr>
            <p:ph type="ftr" sz="quarter" idx="11"/>
          </p:nvPr>
        </p:nvSpPr>
        <p:spPr/>
        <p:txBody>
          <a:bodyPr/>
          <a:lstStyle/>
          <a:p>
            <a:r>
              <a:rPr lang="en-US" smtClean="0"/>
              <a:t>GV: Trịnh Thị Kim Liên</a:t>
            </a:r>
            <a:endParaRPr lang="en-US"/>
          </a:p>
        </p:txBody>
      </p:sp>
      <p:sp>
        <p:nvSpPr>
          <p:cNvPr id="6" name="Slide Number Placeholder 5"/>
          <p:cNvSpPr>
            <a:spLocks noGrp="1"/>
          </p:cNvSpPr>
          <p:nvPr>
            <p:ph type="sldNum" sz="quarter" idx="12"/>
          </p:nvPr>
        </p:nvSpPr>
        <p:spPr/>
        <p:txBody>
          <a:bodyPr/>
          <a:lstStyle/>
          <a:p>
            <a:fld id="{58384711-5E57-4642-9948-1CB74343E25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3162249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C3B9C1A-F1C4-4F36-94FE-53BAB2F5EC5A}" type="datetime1">
              <a:rPr lang="en-US" smtClean="0"/>
              <a:t>10/23/2020</a:t>
            </a:fld>
            <a:endParaRPr lang="en-US"/>
          </a:p>
        </p:txBody>
      </p:sp>
      <p:sp>
        <p:nvSpPr>
          <p:cNvPr id="5" name="Footer Placeholder 4"/>
          <p:cNvSpPr>
            <a:spLocks noGrp="1"/>
          </p:cNvSpPr>
          <p:nvPr>
            <p:ph type="ftr" sz="quarter" idx="11"/>
          </p:nvPr>
        </p:nvSpPr>
        <p:spPr/>
        <p:txBody>
          <a:bodyPr/>
          <a:lstStyle/>
          <a:p>
            <a:r>
              <a:rPr lang="en-US" smtClean="0"/>
              <a:t>GV: Trịnh Thị Kim Liên</a:t>
            </a:r>
            <a:endParaRPr lang="en-US"/>
          </a:p>
        </p:txBody>
      </p:sp>
      <p:sp>
        <p:nvSpPr>
          <p:cNvPr id="6" name="Slide Number Placeholder 5"/>
          <p:cNvSpPr>
            <a:spLocks noGrp="1"/>
          </p:cNvSpPr>
          <p:nvPr>
            <p:ph type="sldNum" sz="quarter" idx="12"/>
          </p:nvPr>
        </p:nvSpPr>
        <p:spPr/>
        <p:txBody>
          <a:bodyPr/>
          <a:lstStyle/>
          <a:p>
            <a:fld id="{58384711-5E57-4642-9948-1CB74343E256}" type="slidenum">
              <a:rPr lang="en-US" smtClean="0"/>
              <a:t>‹#›</a:t>
            </a:fld>
            <a:endParaRPr lang="en-US"/>
          </a:p>
        </p:txBody>
      </p:sp>
    </p:spTree>
    <p:extLst>
      <p:ext uri="{BB962C8B-B14F-4D97-AF65-F5344CB8AC3E}">
        <p14:creationId xmlns:p14="http://schemas.microsoft.com/office/powerpoint/2010/main" val="1273618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29F426C-91EE-401C-8C60-C91C3CFFAD78}" type="datetime1">
              <a:rPr lang="en-US" smtClean="0"/>
              <a:t>10/23/2020</a:t>
            </a:fld>
            <a:endParaRPr lang="en-US"/>
          </a:p>
        </p:txBody>
      </p:sp>
      <p:sp>
        <p:nvSpPr>
          <p:cNvPr id="5" name="Footer Placeholder 4"/>
          <p:cNvSpPr>
            <a:spLocks noGrp="1"/>
          </p:cNvSpPr>
          <p:nvPr>
            <p:ph type="ftr" sz="quarter" idx="11"/>
          </p:nvPr>
        </p:nvSpPr>
        <p:spPr/>
        <p:txBody>
          <a:bodyPr/>
          <a:lstStyle/>
          <a:p>
            <a:r>
              <a:rPr lang="en-US" smtClean="0"/>
              <a:t>GV: Trịnh Thị Kim Liên</a:t>
            </a:r>
            <a:endParaRPr lang="en-US"/>
          </a:p>
        </p:txBody>
      </p:sp>
      <p:sp>
        <p:nvSpPr>
          <p:cNvPr id="6" name="Slide Number Placeholder 5"/>
          <p:cNvSpPr>
            <a:spLocks noGrp="1"/>
          </p:cNvSpPr>
          <p:nvPr>
            <p:ph type="sldNum" sz="quarter" idx="12"/>
          </p:nvPr>
        </p:nvSpPr>
        <p:spPr/>
        <p:txBody>
          <a:bodyPr/>
          <a:lstStyle/>
          <a:p>
            <a:fld id="{58384711-5E57-4642-9948-1CB74343E25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38599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1A8DB8-1C3F-44C3-A214-9E8FE224DDC0}" type="datetime1">
              <a:rPr lang="en-US" smtClean="0"/>
              <a:t>10/23/2020</a:t>
            </a:fld>
            <a:endParaRPr lang="en-US"/>
          </a:p>
        </p:txBody>
      </p:sp>
      <p:sp>
        <p:nvSpPr>
          <p:cNvPr id="5" name="Footer Placeholder 4"/>
          <p:cNvSpPr>
            <a:spLocks noGrp="1"/>
          </p:cNvSpPr>
          <p:nvPr>
            <p:ph type="ftr" sz="quarter" idx="11"/>
          </p:nvPr>
        </p:nvSpPr>
        <p:spPr/>
        <p:txBody>
          <a:bodyPr/>
          <a:lstStyle/>
          <a:p>
            <a:r>
              <a:rPr lang="en-US" smtClean="0"/>
              <a:t>GV: Trịnh Thị Kim Liên</a:t>
            </a:r>
            <a:endParaRPr lang="en-US"/>
          </a:p>
        </p:txBody>
      </p:sp>
      <p:sp>
        <p:nvSpPr>
          <p:cNvPr id="6" name="Slide Number Placeholder 5"/>
          <p:cNvSpPr>
            <a:spLocks noGrp="1"/>
          </p:cNvSpPr>
          <p:nvPr>
            <p:ph type="sldNum" sz="quarter" idx="12"/>
          </p:nvPr>
        </p:nvSpPr>
        <p:spPr/>
        <p:txBody>
          <a:bodyPr/>
          <a:lstStyle/>
          <a:p>
            <a:fld id="{58384711-5E57-4642-9948-1CB74343E256}" type="slidenum">
              <a:rPr lang="en-US" smtClean="0"/>
              <a:t>‹#›</a:t>
            </a:fld>
            <a:endParaRPr lang="en-US"/>
          </a:p>
        </p:txBody>
      </p:sp>
    </p:spTree>
    <p:extLst>
      <p:ext uri="{BB962C8B-B14F-4D97-AF65-F5344CB8AC3E}">
        <p14:creationId xmlns:p14="http://schemas.microsoft.com/office/powerpoint/2010/main" val="1462787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4504C2-D6AE-49EF-AAD5-286901263A1D}" type="datetime1">
              <a:rPr lang="en-US" smtClean="0"/>
              <a:t>10/23/2020</a:t>
            </a:fld>
            <a:endParaRPr lang="en-US"/>
          </a:p>
        </p:txBody>
      </p:sp>
      <p:sp>
        <p:nvSpPr>
          <p:cNvPr id="5" name="Footer Placeholder 4"/>
          <p:cNvSpPr>
            <a:spLocks noGrp="1"/>
          </p:cNvSpPr>
          <p:nvPr>
            <p:ph type="ftr" sz="quarter" idx="11"/>
          </p:nvPr>
        </p:nvSpPr>
        <p:spPr/>
        <p:txBody>
          <a:bodyPr/>
          <a:lstStyle/>
          <a:p>
            <a:r>
              <a:rPr lang="en-US" smtClean="0"/>
              <a:t>GV: Trịnh Thị Kim Liên</a:t>
            </a:r>
            <a:endParaRPr lang="en-US"/>
          </a:p>
        </p:txBody>
      </p:sp>
      <p:sp>
        <p:nvSpPr>
          <p:cNvPr id="6" name="Slide Number Placeholder 5"/>
          <p:cNvSpPr>
            <a:spLocks noGrp="1"/>
          </p:cNvSpPr>
          <p:nvPr>
            <p:ph type="sldNum" sz="quarter" idx="12"/>
          </p:nvPr>
        </p:nvSpPr>
        <p:spPr/>
        <p:txBody>
          <a:bodyPr/>
          <a:lstStyle/>
          <a:p>
            <a:fld id="{58384711-5E57-4642-9948-1CB74343E256}" type="slidenum">
              <a:rPr lang="en-US" smtClean="0"/>
              <a:t>‹#›</a:t>
            </a:fld>
            <a:endParaRPr lang="en-US"/>
          </a:p>
        </p:txBody>
      </p:sp>
    </p:spTree>
    <p:extLst>
      <p:ext uri="{BB962C8B-B14F-4D97-AF65-F5344CB8AC3E}">
        <p14:creationId xmlns:p14="http://schemas.microsoft.com/office/powerpoint/2010/main" val="41670693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5BBE92-DD44-4920-90EF-95FE7A0F2192}" type="datetime1">
              <a:rPr lang="en-US" smtClean="0"/>
              <a:t>10/23/2020</a:t>
            </a:fld>
            <a:endParaRPr lang="en-US"/>
          </a:p>
        </p:txBody>
      </p:sp>
      <p:sp>
        <p:nvSpPr>
          <p:cNvPr id="5" name="Footer Placeholder 4"/>
          <p:cNvSpPr>
            <a:spLocks noGrp="1"/>
          </p:cNvSpPr>
          <p:nvPr>
            <p:ph type="ftr" sz="quarter" idx="11"/>
          </p:nvPr>
        </p:nvSpPr>
        <p:spPr/>
        <p:txBody>
          <a:bodyPr/>
          <a:lstStyle/>
          <a:p>
            <a:r>
              <a:rPr lang="en-US" smtClean="0"/>
              <a:t>GV: Trịnh Thị Kim Liên</a:t>
            </a:r>
            <a:endParaRPr lang="en-US"/>
          </a:p>
        </p:txBody>
      </p:sp>
      <p:sp>
        <p:nvSpPr>
          <p:cNvPr id="6" name="Slide Number Placeholder 5"/>
          <p:cNvSpPr>
            <a:spLocks noGrp="1"/>
          </p:cNvSpPr>
          <p:nvPr>
            <p:ph type="sldNum" sz="quarter" idx="12"/>
          </p:nvPr>
        </p:nvSpPr>
        <p:spPr/>
        <p:txBody>
          <a:bodyPr/>
          <a:lstStyle/>
          <a:p>
            <a:fld id="{58384711-5E57-4642-9948-1CB74343E256}" type="slidenum">
              <a:rPr lang="en-US" smtClean="0"/>
              <a:t>‹#›</a:t>
            </a:fld>
            <a:endParaRPr lang="en-US"/>
          </a:p>
        </p:txBody>
      </p:sp>
    </p:spTree>
    <p:extLst>
      <p:ext uri="{BB962C8B-B14F-4D97-AF65-F5344CB8AC3E}">
        <p14:creationId xmlns:p14="http://schemas.microsoft.com/office/powerpoint/2010/main" val="2424951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 y="1"/>
            <a:ext cx="11965519" cy="6464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9388156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9684" y="4"/>
            <a:ext cx="8432800" cy="69691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 y="773117"/>
            <a:ext cx="5880100" cy="5691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83306" y="773117"/>
            <a:ext cx="5882217" cy="5691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538341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29684" y="4"/>
            <a:ext cx="8432800" cy="69691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 y="773117"/>
            <a:ext cx="5880100" cy="5691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083306" y="773113"/>
            <a:ext cx="5882217" cy="276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083306" y="3694117"/>
            <a:ext cx="5882217" cy="277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325579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A588F94-C0E5-4913-9752-507734F1F44B}" type="datetime1">
              <a:rPr lang="en-US" smtClean="0"/>
              <a:t>10/23/2020</a:t>
            </a:fld>
            <a:endParaRPr lang="en-US"/>
          </a:p>
        </p:txBody>
      </p:sp>
      <p:sp>
        <p:nvSpPr>
          <p:cNvPr id="5" name="Footer Placeholder 4"/>
          <p:cNvSpPr>
            <a:spLocks noGrp="1"/>
          </p:cNvSpPr>
          <p:nvPr>
            <p:ph type="ftr" sz="quarter" idx="11"/>
          </p:nvPr>
        </p:nvSpPr>
        <p:spPr/>
        <p:txBody>
          <a:bodyPr/>
          <a:lstStyle/>
          <a:p>
            <a:r>
              <a:rPr lang="en-US" smtClean="0"/>
              <a:t>GV: Trịnh Thị Kim Liên</a:t>
            </a:r>
            <a:endParaRPr lang="en-US"/>
          </a:p>
        </p:txBody>
      </p:sp>
      <p:sp>
        <p:nvSpPr>
          <p:cNvPr id="6" name="Slide Number Placeholder 5"/>
          <p:cNvSpPr>
            <a:spLocks noGrp="1"/>
          </p:cNvSpPr>
          <p:nvPr>
            <p:ph type="sldNum" sz="quarter" idx="12"/>
          </p:nvPr>
        </p:nvSpPr>
        <p:spPr/>
        <p:txBody>
          <a:bodyPr/>
          <a:lstStyle/>
          <a:p>
            <a:fld id="{58384711-5E57-4642-9948-1CB74343E256}" type="slidenum">
              <a:rPr lang="en-US" smtClean="0"/>
              <a:t>‹#›</a:t>
            </a:fld>
            <a:endParaRPr lang="en-US"/>
          </a:p>
        </p:txBody>
      </p:sp>
    </p:spTree>
    <p:extLst>
      <p:ext uri="{BB962C8B-B14F-4D97-AF65-F5344CB8AC3E}">
        <p14:creationId xmlns:p14="http://schemas.microsoft.com/office/powerpoint/2010/main" val="2021672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DF83D1B-3685-479E-A7E3-198EAF64B8E8}" type="datetime1">
              <a:rPr lang="en-US" smtClean="0"/>
              <a:t>10/23/2020</a:t>
            </a:fld>
            <a:endParaRPr lang="en-US"/>
          </a:p>
        </p:txBody>
      </p:sp>
      <p:sp>
        <p:nvSpPr>
          <p:cNvPr id="5" name="Footer Placeholder 4"/>
          <p:cNvSpPr>
            <a:spLocks noGrp="1"/>
          </p:cNvSpPr>
          <p:nvPr>
            <p:ph type="ftr" sz="quarter" idx="11"/>
          </p:nvPr>
        </p:nvSpPr>
        <p:spPr/>
        <p:txBody>
          <a:bodyPr/>
          <a:lstStyle/>
          <a:p>
            <a:r>
              <a:rPr lang="en-US" smtClean="0"/>
              <a:t>GV: Trịnh Thị Kim Liên</a:t>
            </a:r>
            <a:endParaRPr lang="en-US"/>
          </a:p>
        </p:txBody>
      </p:sp>
      <p:sp>
        <p:nvSpPr>
          <p:cNvPr id="6" name="Slide Number Placeholder 5"/>
          <p:cNvSpPr>
            <a:spLocks noGrp="1"/>
          </p:cNvSpPr>
          <p:nvPr>
            <p:ph type="sldNum" sz="quarter" idx="12"/>
          </p:nvPr>
        </p:nvSpPr>
        <p:spPr/>
        <p:txBody>
          <a:bodyPr/>
          <a:lstStyle/>
          <a:p>
            <a:fld id="{58384711-5E57-4642-9948-1CB74343E256}" type="slidenum">
              <a:rPr lang="en-US" smtClean="0"/>
              <a:t>‹#›</a:t>
            </a:fld>
            <a:endParaRPr lang="en-US"/>
          </a:p>
        </p:txBody>
      </p:sp>
    </p:spTree>
    <p:extLst>
      <p:ext uri="{BB962C8B-B14F-4D97-AF65-F5344CB8AC3E}">
        <p14:creationId xmlns:p14="http://schemas.microsoft.com/office/powerpoint/2010/main" val="129261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17F5C67-757E-46D1-BE06-E4E2CCAB93EF}" type="datetime1">
              <a:rPr lang="en-US" smtClean="0"/>
              <a:t>10/23/2020</a:t>
            </a:fld>
            <a:endParaRPr lang="en-US"/>
          </a:p>
        </p:txBody>
      </p:sp>
      <p:sp>
        <p:nvSpPr>
          <p:cNvPr id="6" name="Footer Placeholder 5"/>
          <p:cNvSpPr>
            <a:spLocks noGrp="1"/>
          </p:cNvSpPr>
          <p:nvPr>
            <p:ph type="ftr" sz="quarter" idx="11"/>
          </p:nvPr>
        </p:nvSpPr>
        <p:spPr/>
        <p:txBody>
          <a:bodyPr/>
          <a:lstStyle/>
          <a:p>
            <a:r>
              <a:rPr lang="en-US" smtClean="0"/>
              <a:t>GV: Trịnh Thị Kim Liên</a:t>
            </a:r>
            <a:endParaRPr lang="en-US"/>
          </a:p>
        </p:txBody>
      </p:sp>
      <p:sp>
        <p:nvSpPr>
          <p:cNvPr id="7" name="Slide Number Placeholder 6"/>
          <p:cNvSpPr>
            <a:spLocks noGrp="1"/>
          </p:cNvSpPr>
          <p:nvPr>
            <p:ph type="sldNum" sz="quarter" idx="12"/>
          </p:nvPr>
        </p:nvSpPr>
        <p:spPr/>
        <p:txBody>
          <a:bodyPr/>
          <a:lstStyle/>
          <a:p>
            <a:fld id="{58384711-5E57-4642-9948-1CB74343E256}" type="slidenum">
              <a:rPr lang="en-US" smtClean="0"/>
              <a:t>‹#›</a:t>
            </a:fld>
            <a:endParaRPr lang="en-US"/>
          </a:p>
        </p:txBody>
      </p:sp>
    </p:spTree>
    <p:extLst>
      <p:ext uri="{BB962C8B-B14F-4D97-AF65-F5344CB8AC3E}">
        <p14:creationId xmlns:p14="http://schemas.microsoft.com/office/powerpoint/2010/main" val="2278802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EC592B7-FB17-4019-B13E-CD5C7ABE4B93}" type="datetime1">
              <a:rPr lang="en-US" smtClean="0"/>
              <a:t>10/23/2020</a:t>
            </a:fld>
            <a:endParaRPr lang="en-US"/>
          </a:p>
        </p:txBody>
      </p:sp>
      <p:sp>
        <p:nvSpPr>
          <p:cNvPr id="8" name="Footer Placeholder 7"/>
          <p:cNvSpPr>
            <a:spLocks noGrp="1"/>
          </p:cNvSpPr>
          <p:nvPr>
            <p:ph type="ftr" sz="quarter" idx="11"/>
          </p:nvPr>
        </p:nvSpPr>
        <p:spPr/>
        <p:txBody>
          <a:bodyPr/>
          <a:lstStyle/>
          <a:p>
            <a:r>
              <a:rPr lang="en-US" smtClean="0"/>
              <a:t>GV: Trịnh Thị Kim Liên</a:t>
            </a:r>
            <a:endParaRPr lang="en-US"/>
          </a:p>
        </p:txBody>
      </p:sp>
      <p:sp>
        <p:nvSpPr>
          <p:cNvPr id="9" name="Slide Number Placeholder 8"/>
          <p:cNvSpPr>
            <a:spLocks noGrp="1"/>
          </p:cNvSpPr>
          <p:nvPr>
            <p:ph type="sldNum" sz="quarter" idx="12"/>
          </p:nvPr>
        </p:nvSpPr>
        <p:spPr/>
        <p:txBody>
          <a:bodyPr/>
          <a:lstStyle/>
          <a:p>
            <a:fld id="{58384711-5E57-4642-9948-1CB74343E256}" type="slidenum">
              <a:rPr lang="en-US" smtClean="0"/>
              <a:t>‹#›</a:t>
            </a:fld>
            <a:endParaRPr lang="en-US"/>
          </a:p>
        </p:txBody>
      </p:sp>
    </p:spTree>
    <p:extLst>
      <p:ext uri="{BB962C8B-B14F-4D97-AF65-F5344CB8AC3E}">
        <p14:creationId xmlns:p14="http://schemas.microsoft.com/office/powerpoint/2010/main" val="3988844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C1DC0B2-18EB-4F0A-A149-9097235EC699}" type="datetime1">
              <a:rPr lang="en-US" smtClean="0"/>
              <a:t>10/23/2020</a:t>
            </a:fld>
            <a:endParaRPr lang="en-US"/>
          </a:p>
        </p:txBody>
      </p:sp>
      <p:sp>
        <p:nvSpPr>
          <p:cNvPr id="4" name="Footer Placeholder 3"/>
          <p:cNvSpPr>
            <a:spLocks noGrp="1"/>
          </p:cNvSpPr>
          <p:nvPr>
            <p:ph type="ftr" sz="quarter" idx="11"/>
          </p:nvPr>
        </p:nvSpPr>
        <p:spPr/>
        <p:txBody>
          <a:bodyPr/>
          <a:lstStyle/>
          <a:p>
            <a:r>
              <a:rPr lang="en-US" smtClean="0"/>
              <a:t>GV: Trịnh Thị Kim Liên</a:t>
            </a:r>
            <a:endParaRPr lang="en-US"/>
          </a:p>
        </p:txBody>
      </p:sp>
      <p:sp>
        <p:nvSpPr>
          <p:cNvPr id="5" name="Slide Number Placeholder 4"/>
          <p:cNvSpPr>
            <a:spLocks noGrp="1"/>
          </p:cNvSpPr>
          <p:nvPr>
            <p:ph type="sldNum" sz="quarter" idx="12"/>
          </p:nvPr>
        </p:nvSpPr>
        <p:spPr/>
        <p:txBody>
          <a:bodyPr/>
          <a:lstStyle/>
          <a:p>
            <a:fld id="{58384711-5E57-4642-9948-1CB74343E256}" type="slidenum">
              <a:rPr lang="en-US" smtClean="0"/>
              <a:t>‹#›</a:t>
            </a:fld>
            <a:endParaRPr lang="en-US"/>
          </a:p>
        </p:txBody>
      </p:sp>
    </p:spTree>
    <p:extLst>
      <p:ext uri="{BB962C8B-B14F-4D97-AF65-F5344CB8AC3E}">
        <p14:creationId xmlns:p14="http://schemas.microsoft.com/office/powerpoint/2010/main" val="4255548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9FDAC7-FD10-46C7-9540-86858622CCFD}"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a:t>
            </a:fld>
            <a:endParaRPr lang="en-US"/>
          </a:p>
        </p:txBody>
      </p:sp>
    </p:spTree>
    <p:extLst>
      <p:ext uri="{BB962C8B-B14F-4D97-AF65-F5344CB8AC3E}">
        <p14:creationId xmlns:p14="http://schemas.microsoft.com/office/powerpoint/2010/main" val="37026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D95DAA2-4097-41E5-A19C-3901D5A61EC8}" type="datetime1">
              <a:rPr lang="en-US" smtClean="0"/>
              <a:t>10/23/2020</a:t>
            </a:fld>
            <a:endParaRPr lang="en-US"/>
          </a:p>
        </p:txBody>
      </p:sp>
      <p:sp>
        <p:nvSpPr>
          <p:cNvPr id="6" name="Footer Placeholder 5"/>
          <p:cNvSpPr>
            <a:spLocks noGrp="1"/>
          </p:cNvSpPr>
          <p:nvPr>
            <p:ph type="ftr" sz="quarter" idx="11"/>
          </p:nvPr>
        </p:nvSpPr>
        <p:spPr/>
        <p:txBody>
          <a:bodyPr/>
          <a:lstStyle/>
          <a:p>
            <a:r>
              <a:rPr lang="en-US" smtClean="0"/>
              <a:t>GV: Trịnh Thị Kim Liên</a:t>
            </a:r>
            <a:endParaRPr lang="en-US"/>
          </a:p>
        </p:txBody>
      </p:sp>
      <p:sp>
        <p:nvSpPr>
          <p:cNvPr id="7" name="Slide Number Placeholder 6"/>
          <p:cNvSpPr>
            <a:spLocks noGrp="1"/>
          </p:cNvSpPr>
          <p:nvPr>
            <p:ph type="sldNum" sz="quarter" idx="12"/>
          </p:nvPr>
        </p:nvSpPr>
        <p:spPr/>
        <p:txBody>
          <a:bodyPr/>
          <a:lstStyle/>
          <a:p>
            <a:fld id="{58384711-5E57-4642-9948-1CB74343E256}" type="slidenum">
              <a:rPr lang="en-US" smtClean="0"/>
              <a:t>‹#›</a:t>
            </a:fld>
            <a:endParaRPr lang="en-US"/>
          </a:p>
        </p:txBody>
      </p:sp>
    </p:spTree>
    <p:extLst>
      <p:ext uri="{BB962C8B-B14F-4D97-AF65-F5344CB8AC3E}">
        <p14:creationId xmlns:p14="http://schemas.microsoft.com/office/powerpoint/2010/main" val="2499303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691CB5A-7FEE-437B-9603-E710B1FC72FA}" type="datetime1">
              <a:rPr lang="en-US" smtClean="0"/>
              <a:t>10/23/2020</a:t>
            </a:fld>
            <a:endParaRPr lang="en-US"/>
          </a:p>
        </p:txBody>
      </p:sp>
      <p:sp>
        <p:nvSpPr>
          <p:cNvPr id="6" name="Footer Placeholder 5"/>
          <p:cNvSpPr>
            <a:spLocks noGrp="1"/>
          </p:cNvSpPr>
          <p:nvPr>
            <p:ph type="ftr" sz="quarter" idx="11"/>
          </p:nvPr>
        </p:nvSpPr>
        <p:spPr/>
        <p:txBody>
          <a:bodyPr/>
          <a:lstStyle/>
          <a:p>
            <a:r>
              <a:rPr lang="en-US" smtClean="0"/>
              <a:t>GV: Trịnh Thị Kim Liên</a:t>
            </a:r>
            <a:endParaRPr lang="en-US"/>
          </a:p>
        </p:txBody>
      </p:sp>
      <p:sp>
        <p:nvSpPr>
          <p:cNvPr id="7" name="Slide Number Placeholder 6"/>
          <p:cNvSpPr>
            <a:spLocks noGrp="1"/>
          </p:cNvSpPr>
          <p:nvPr>
            <p:ph type="sldNum" sz="quarter" idx="12"/>
          </p:nvPr>
        </p:nvSpPr>
        <p:spPr/>
        <p:txBody>
          <a:bodyPr/>
          <a:lstStyle/>
          <a:p>
            <a:fld id="{58384711-5E57-4642-9948-1CB74343E256}" type="slidenum">
              <a:rPr lang="en-US" smtClean="0"/>
              <a:t>‹#›</a:t>
            </a:fld>
            <a:endParaRPr lang="en-US"/>
          </a:p>
        </p:txBody>
      </p:sp>
    </p:spTree>
    <p:extLst>
      <p:ext uri="{BB962C8B-B14F-4D97-AF65-F5344CB8AC3E}">
        <p14:creationId xmlns:p14="http://schemas.microsoft.com/office/powerpoint/2010/main" val="1262226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98BEF23-2EEA-4D95-BAE4-26625B7BB38C}" type="datetime1">
              <a:rPr lang="en-US" smtClean="0"/>
              <a:t>10/23/2020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GV: Trịnh Thị Kim Liên</a:t>
            </a:r>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8384711-5E57-4642-9948-1CB74343E256}" type="slidenum">
              <a:rPr lang="en-US" smtClean="0"/>
              <a:t>‹#›</a:t>
            </a:fld>
            <a:endParaRPr lang="en-US"/>
          </a:p>
        </p:txBody>
      </p:sp>
    </p:spTree>
    <p:extLst>
      <p:ext uri="{BB962C8B-B14F-4D97-AF65-F5344CB8AC3E}">
        <p14:creationId xmlns:p14="http://schemas.microsoft.com/office/powerpoint/2010/main" val="2232152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6.png"/><Relationship Id="rId5" Type="http://schemas.openxmlformats.org/officeDocument/2006/relationships/oleObject" Target="../embeddings/oleObject2.bin"/><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7.xml"/><Relationship Id="rId1" Type="http://schemas.openxmlformats.org/officeDocument/2006/relationships/vmlDrawing" Target="../drawings/vmlDrawing2.v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17.xml"/><Relationship Id="rId6" Type="http://schemas.openxmlformats.org/officeDocument/2006/relationships/image" Target="../media/image31.jpeg"/><Relationship Id="rId5" Type="http://schemas.openxmlformats.org/officeDocument/2006/relationships/image" Target="../media/image3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0.png"/><Relationship Id="rId3" Type="http://schemas.openxmlformats.org/officeDocument/2006/relationships/image" Target="../media/image41.jpeg"/><Relationship Id="rId7" Type="http://schemas.openxmlformats.org/officeDocument/2006/relationships/image" Target="../media/image45.jpeg"/><Relationship Id="rId12" Type="http://schemas.openxmlformats.org/officeDocument/2006/relationships/oleObject" Target="../embeddings/oleObject4.bin"/><Relationship Id="rId2" Type="http://schemas.openxmlformats.org/officeDocument/2006/relationships/slideLayout" Target="../slideLayouts/slideLayout17.xml"/><Relationship Id="rId1" Type="http://schemas.openxmlformats.org/officeDocument/2006/relationships/vmlDrawing" Target="../drawings/vmlDrawing3.v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jpe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wmf"/><Relationship Id="rId1" Type="http://schemas.openxmlformats.org/officeDocument/2006/relationships/slideLayout" Target="../slideLayouts/slideLayout17.xml"/><Relationship Id="rId5" Type="http://schemas.openxmlformats.org/officeDocument/2006/relationships/image" Target="../media/image53.png"/><Relationship Id="rId4" Type="http://schemas.openxmlformats.org/officeDocument/2006/relationships/image" Target="../media/image5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17.xml"/><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80.pn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1.png"/><Relationship Id="rId7" Type="http://schemas.openxmlformats.org/officeDocument/2006/relationships/image" Target="../media/image8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andersonramirez.tripod.com/hub2.gif" TargetMode="External"/><Relationship Id="rId5" Type="http://schemas.openxmlformats.org/officeDocument/2006/relationships/image" Target="../media/image83.png"/><Relationship Id="rId4" Type="http://schemas.openxmlformats.org/officeDocument/2006/relationships/image" Target="../media/image82.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88.pn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89.png"/><Relationship Id="rId4" Type="http://schemas.openxmlformats.org/officeDocument/2006/relationships/oleObject" Target="../embeddings/oleObject5.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9.xml"/><Relationship Id="rId1" Type="http://schemas.openxmlformats.org/officeDocument/2006/relationships/vmlDrawing" Target="../drawings/vmlDrawing5.vml"/><Relationship Id="rId5" Type="http://schemas.openxmlformats.org/officeDocument/2006/relationships/image" Target="../media/image90.wmf"/><Relationship Id="rId4" Type="http://schemas.openxmlformats.org/officeDocument/2006/relationships/oleObject" Target="../embeddings/oleObject6.bin"/></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7.xml"/><Relationship Id="rId5" Type="http://schemas.openxmlformats.org/officeDocument/2006/relationships/image" Target="../media/image94.png"/><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hyperlink" Target="../BaiGiangDienTu/Sub-Slides/Thi-nghiem.ppt" TargetMode="External"/><Relationship Id="rId1" Type="http://schemas.openxmlformats.org/officeDocument/2006/relationships/slideLayout" Target="../slideLayouts/slideLayout17.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7.png"/><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7169" y="902306"/>
            <a:ext cx="8956281" cy="1646302"/>
          </a:xfrm>
        </p:spPr>
        <p:txBody>
          <a:bodyPr/>
          <a:lstStyle/>
          <a:p>
            <a:pPr algn="ctr"/>
            <a:r>
              <a:rPr lang="en-US" sz="4500" b="1"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CHƯƠNG 3: PHƯƠNG TIỆN TRUYỀN DẪN VÀ CÁC THIẾT BỊ MẠNG</a:t>
            </a:r>
            <a:endParaRPr lang="en-US" sz="4500" b="1">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Subtitle 2"/>
          <p:cNvSpPr>
            <a:spLocks noGrp="1"/>
          </p:cNvSpPr>
          <p:nvPr>
            <p:ph type="subTitle" idx="1"/>
          </p:nvPr>
        </p:nvSpPr>
        <p:spPr>
          <a:xfrm>
            <a:off x="1507067" y="3122023"/>
            <a:ext cx="7766936" cy="3239587"/>
          </a:xfrm>
        </p:spPr>
        <p:txBody>
          <a:bodyPr>
            <a:normAutofit/>
          </a:bodyPr>
          <a:lstStyle/>
          <a:p>
            <a:pPr marL="514350" indent="-514350" algn="l">
              <a:buFont typeface="+mj-lt"/>
              <a:buAutoNum type="arabicPeriod"/>
            </a:pPr>
            <a:r>
              <a:rPr lang="en-US" sz="3200" err="1" smtClean="0">
                <a:solidFill>
                  <a:srgbClr val="FF0000"/>
                </a:solidFill>
              </a:rPr>
              <a:t>Giới</a:t>
            </a:r>
            <a:r>
              <a:rPr lang="en-US" sz="3200" smtClean="0">
                <a:solidFill>
                  <a:srgbClr val="FF0000"/>
                </a:solidFill>
              </a:rPr>
              <a:t> </a:t>
            </a:r>
            <a:r>
              <a:rPr lang="en-US" sz="3200" err="1" smtClean="0">
                <a:solidFill>
                  <a:srgbClr val="FF0000"/>
                </a:solidFill>
              </a:rPr>
              <a:t>thiệu</a:t>
            </a:r>
            <a:r>
              <a:rPr lang="en-US" sz="3200" smtClean="0">
                <a:solidFill>
                  <a:srgbClr val="FF0000"/>
                </a:solidFill>
              </a:rPr>
              <a:t> </a:t>
            </a:r>
            <a:r>
              <a:rPr lang="en-US" sz="3200" err="1" smtClean="0">
                <a:solidFill>
                  <a:srgbClr val="FF0000"/>
                </a:solidFill>
              </a:rPr>
              <a:t>về</a:t>
            </a:r>
            <a:r>
              <a:rPr lang="en-US" sz="3200" smtClean="0">
                <a:solidFill>
                  <a:srgbClr val="FF0000"/>
                </a:solidFill>
              </a:rPr>
              <a:t> </a:t>
            </a:r>
            <a:r>
              <a:rPr lang="en-US" sz="3200" err="1" smtClean="0">
                <a:solidFill>
                  <a:srgbClr val="FF0000"/>
                </a:solidFill>
              </a:rPr>
              <a:t>môi</a:t>
            </a:r>
            <a:r>
              <a:rPr lang="en-US" sz="3200" smtClean="0">
                <a:solidFill>
                  <a:srgbClr val="FF0000"/>
                </a:solidFill>
              </a:rPr>
              <a:t> </a:t>
            </a:r>
            <a:r>
              <a:rPr lang="en-US" sz="3200" err="1" smtClean="0">
                <a:solidFill>
                  <a:srgbClr val="FF0000"/>
                </a:solidFill>
              </a:rPr>
              <a:t>trường</a:t>
            </a:r>
            <a:r>
              <a:rPr lang="en-US" sz="3200" smtClean="0">
                <a:solidFill>
                  <a:srgbClr val="FF0000"/>
                </a:solidFill>
              </a:rPr>
              <a:t> </a:t>
            </a:r>
            <a:r>
              <a:rPr lang="en-US" sz="3200" err="1" smtClean="0">
                <a:solidFill>
                  <a:srgbClr val="FF0000"/>
                </a:solidFill>
              </a:rPr>
              <a:t>truyền</a:t>
            </a:r>
            <a:r>
              <a:rPr lang="en-US" sz="3200" smtClean="0">
                <a:solidFill>
                  <a:srgbClr val="FF0000"/>
                </a:solidFill>
              </a:rPr>
              <a:t> </a:t>
            </a:r>
            <a:r>
              <a:rPr lang="en-US" sz="3200" err="1" smtClean="0">
                <a:solidFill>
                  <a:srgbClr val="FF0000"/>
                </a:solidFill>
              </a:rPr>
              <a:t>dẫn</a:t>
            </a:r>
            <a:endParaRPr lang="en-US" sz="3200" smtClean="0">
              <a:solidFill>
                <a:srgbClr val="FF0000"/>
              </a:solidFill>
            </a:endParaRPr>
          </a:p>
          <a:p>
            <a:pPr marL="514350" indent="-514350" algn="l">
              <a:buFont typeface="+mj-lt"/>
              <a:buAutoNum type="arabicPeriod"/>
            </a:pPr>
            <a:r>
              <a:rPr lang="en-US" sz="3200" err="1" smtClean="0">
                <a:solidFill>
                  <a:srgbClr val="FF0000"/>
                </a:solidFill>
              </a:rPr>
              <a:t>Các</a:t>
            </a:r>
            <a:r>
              <a:rPr lang="en-US" sz="3200" smtClean="0">
                <a:solidFill>
                  <a:srgbClr val="FF0000"/>
                </a:solidFill>
              </a:rPr>
              <a:t> </a:t>
            </a:r>
            <a:r>
              <a:rPr lang="en-US" sz="3200" err="1" smtClean="0">
                <a:solidFill>
                  <a:srgbClr val="FF0000"/>
                </a:solidFill>
              </a:rPr>
              <a:t>loại</a:t>
            </a:r>
            <a:r>
              <a:rPr lang="en-US" sz="3200" smtClean="0">
                <a:solidFill>
                  <a:srgbClr val="FF0000"/>
                </a:solidFill>
              </a:rPr>
              <a:t> </a:t>
            </a:r>
            <a:r>
              <a:rPr lang="en-US" sz="3200" err="1" smtClean="0">
                <a:solidFill>
                  <a:srgbClr val="FF0000"/>
                </a:solidFill>
              </a:rPr>
              <a:t>cáp</a:t>
            </a:r>
            <a:r>
              <a:rPr lang="en-US" sz="3200" smtClean="0">
                <a:solidFill>
                  <a:srgbClr val="FF0000"/>
                </a:solidFill>
              </a:rPr>
              <a:t> </a:t>
            </a:r>
            <a:r>
              <a:rPr lang="en-US" sz="3200" err="1" smtClean="0">
                <a:solidFill>
                  <a:srgbClr val="FF0000"/>
                </a:solidFill>
              </a:rPr>
              <a:t>mạng</a:t>
            </a:r>
            <a:r>
              <a:rPr lang="en-US" sz="3200" smtClean="0">
                <a:solidFill>
                  <a:srgbClr val="FF0000"/>
                </a:solidFill>
              </a:rPr>
              <a:t> </a:t>
            </a:r>
            <a:r>
              <a:rPr lang="en-US" sz="3200" err="1" smtClean="0">
                <a:solidFill>
                  <a:srgbClr val="FF0000"/>
                </a:solidFill>
              </a:rPr>
              <a:t>thông</a:t>
            </a:r>
            <a:r>
              <a:rPr lang="en-US" sz="3200" smtClean="0">
                <a:solidFill>
                  <a:srgbClr val="FF0000"/>
                </a:solidFill>
              </a:rPr>
              <a:t> </a:t>
            </a:r>
            <a:r>
              <a:rPr lang="en-US" sz="3200" err="1" smtClean="0">
                <a:solidFill>
                  <a:srgbClr val="FF0000"/>
                </a:solidFill>
              </a:rPr>
              <a:t>dụng</a:t>
            </a:r>
            <a:endParaRPr lang="en-US" sz="3200" smtClean="0">
              <a:solidFill>
                <a:srgbClr val="FF0000"/>
              </a:solidFill>
            </a:endParaRPr>
          </a:p>
          <a:p>
            <a:pPr marL="514350" indent="-514350" algn="l">
              <a:buFont typeface="+mj-lt"/>
              <a:buAutoNum type="arabicPeriod"/>
            </a:pPr>
            <a:r>
              <a:rPr lang="en-US" sz="3200" err="1" smtClean="0">
                <a:solidFill>
                  <a:srgbClr val="FF0000"/>
                </a:solidFill>
              </a:rPr>
              <a:t>Đường</a:t>
            </a:r>
            <a:r>
              <a:rPr lang="en-US" sz="3200" smtClean="0">
                <a:solidFill>
                  <a:srgbClr val="FF0000"/>
                </a:solidFill>
              </a:rPr>
              <a:t> </a:t>
            </a:r>
            <a:r>
              <a:rPr lang="en-US" sz="3200" err="1" smtClean="0">
                <a:solidFill>
                  <a:srgbClr val="FF0000"/>
                </a:solidFill>
              </a:rPr>
              <a:t>truyền</a:t>
            </a:r>
            <a:r>
              <a:rPr lang="en-US" sz="3200" smtClean="0">
                <a:solidFill>
                  <a:srgbClr val="FF0000"/>
                </a:solidFill>
              </a:rPr>
              <a:t> </a:t>
            </a:r>
            <a:r>
              <a:rPr lang="en-US" sz="3200" err="1" smtClean="0">
                <a:solidFill>
                  <a:srgbClr val="FF0000"/>
                </a:solidFill>
              </a:rPr>
              <a:t>vô</a:t>
            </a:r>
            <a:r>
              <a:rPr lang="en-US" sz="3200" smtClean="0">
                <a:solidFill>
                  <a:srgbClr val="FF0000"/>
                </a:solidFill>
              </a:rPr>
              <a:t> </a:t>
            </a:r>
            <a:r>
              <a:rPr lang="en-US" sz="3200" err="1" smtClean="0">
                <a:solidFill>
                  <a:srgbClr val="FF0000"/>
                </a:solidFill>
              </a:rPr>
              <a:t>tuyến</a:t>
            </a:r>
            <a:endParaRPr lang="en-US" sz="3200" smtClean="0">
              <a:solidFill>
                <a:srgbClr val="FF0000"/>
              </a:solidFill>
            </a:endParaRPr>
          </a:p>
          <a:p>
            <a:pPr marL="514350" indent="-514350" algn="l">
              <a:buFont typeface="+mj-lt"/>
              <a:buAutoNum type="arabicPeriod"/>
            </a:pPr>
            <a:r>
              <a:rPr lang="en-US" sz="3200" err="1" smtClean="0">
                <a:solidFill>
                  <a:srgbClr val="FF0000"/>
                </a:solidFill>
              </a:rPr>
              <a:t>Các</a:t>
            </a:r>
            <a:r>
              <a:rPr lang="en-US" sz="3200" smtClean="0">
                <a:solidFill>
                  <a:srgbClr val="FF0000"/>
                </a:solidFill>
              </a:rPr>
              <a:t> </a:t>
            </a:r>
            <a:r>
              <a:rPr lang="en-US" sz="3200" err="1" smtClean="0">
                <a:solidFill>
                  <a:srgbClr val="FF0000"/>
                </a:solidFill>
              </a:rPr>
              <a:t>thiết</a:t>
            </a:r>
            <a:r>
              <a:rPr lang="en-US" sz="3200" smtClean="0">
                <a:solidFill>
                  <a:srgbClr val="FF0000"/>
                </a:solidFill>
              </a:rPr>
              <a:t> </a:t>
            </a:r>
            <a:r>
              <a:rPr lang="en-US" sz="3200" err="1" smtClean="0">
                <a:solidFill>
                  <a:srgbClr val="FF0000"/>
                </a:solidFill>
              </a:rPr>
              <a:t>bị</a:t>
            </a:r>
            <a:r>
              <a:rPr lang="en-US" sz="3200" smtClean="0">
                <a:solidFill>
                  <a:srgbClr val="FF0000"/>
                </a:solidFill>
              </a:rPr>
              <a:t> </a:t>
            </a:r>
            <a:r>
              <a:rPr lang="en-US" sz="3200" err="1" smtClean="0">
                <a:solidFill>
                  <a:srgbClr val="FF0000"/>
                </a:solidFill>
              </a:rPr>
              <a:t>kết</a:t>
            </a:r>
            <a:r>
              <a:rPr lang="en-US" sz="3200" smtClean="0">
                <a:solidFill>
                  <a:srgbClr val="FF0000"/>
                </a:solidFill>
              </a:rPr>
              <a:t> </a:t>
            </a:r>
            <a:r>
              <a:rPr lang="en-US" sz="3200" err="1" smtClean="0">
                <a:solidFill>
                  <a:srgbClr val="FF0000"/>
                </a:solidFill>
              </a:rPr>
              <a:t>nối</a:t>
            </a:r>
            <a:r>
              <a:rPr lang="en-US" sz="3200" smtClean="0">
                <a:solidFill>
                  <a:srgbClr val="FF0000"/>
                </a:solidFill>
              </a:rPr>
              <a:t> </a:t>
            </a:r>
            <a:r>
              <a:rPr lang="en-US" sz="3200" err="1" smtClean="0">
                <a:solidFill>
                  <a:srgbClr val="FF0000"/>
                </a:solidFill>
              </a:rPr>
              <a:t>mạng</a:t>
            </a:r>
            <a:endParaRPr lang="en-US" sz="3200">
              <a:solidFill>
                <a:srgbClr val="FF0000"/>
              </a:solidFill>
            </a:endParaRPr>
          </a:p>
        </p:txBody>
      </p:sp>
      <p:sp>
        <p:nvSpPr>
          <p:cNvPr id="4" name="Date Placeholder 3"/>
          <p:cNvSpPr>
            <a:spLocks noGrp="1"/>
          </p:cNvSpPr>
          <p:nvPr>
            <p:ph type="dt" sz="half" idx="10"/>
          </p:nvPr>
        </p:nvSpPr>
        <p:spPr/>
        <p:txBody>
          <a:bodyPr/>
          <a:lstStyle/>
          <a:p>
            <a:fld id="{A77EA10A-8D5E-4DCD-8E23-AE55EFDB1168}" type="datetime1">
              <a:rPr lang="en-US" smtClean="0"/>
              <a:t>10/23/2020</a:t>
            </a:fld>
            <a:endParaRPr lang="en-US"/>
          </a:p>
        </p:txBody>
      </p:sp>
      <p:sp>
        <p:nvSpPr>
          <p:cNvPr id="5" name="Footer Placeholder 4"/>
          <p:cNvSpPr>
            <a:spLocks noGrp="1"/>
          </p:cNvSpPr>
          <p:nvPr>
            <p:ph type="ftr" sz="quarter" idx="11"/>
          </p:nvPr>
        </p:nvSpPr>
        <p:spPr/>
        <p:txBody>
          <a:bodyPr/>
          <a:lstStyle/>
          <a:p>
            <a:r>
              <a:rPr lang="en-US" smtClean="0"/>
              <a:t>GV: Trịnh Thị Kim Liên</a:t>
            </a:r>
            <a:endParaRPr lang="en-US"/>
          </a:p>
        </p:txBody>
      </p:sp>
      <p:sp>
        <p:nvSpPr>
          <p:cNvPr id="6" name="Slide Number Placeholder 5"/>
          <p:cNvSpPr>
            <a:spLocks noGrp="1"/>
          </p:cNvSpPr>
          <p:nvPr>
            <p:ph type="sldNum" sz="quarter" idx="12"/>
          </p:nvPr>
        </p:nvSpPr>
        <p:spPr/>
        <p:txBody>
          <a:bodyPr/>
          <a:lstStyle/>
          <a:p>
            <a:fld id="{58384711-5E57-4642-9948-1CB74343E256}" type="slidenum">
              <a:rPr lang="en-US" smtClean="0"/>
              <a:t>1</a:t>
            </a:fld>
            <a:endParaRPr lang="en-US"/>
          </a:p>
        </p:txBody>
      </p:sp>
    </p:spTree>
    <p:extLst>
      <p:ext uri="{BB962C8B-B14F-4D97-AF65-F5344CB8AC3E}">
        <p14:creationId xmlns:p14="http://schemas.microsoft.com/office/powerpoint/2010/main" val="72209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28675" name="Rectangle 3"/>
          <p:cNvSpPr>
            <a:spLocks noChangeArrowheads="1"/>
          </p:cNvSpPr>
          <p:nvPr/>
        </p:nvSpPr>
        <p:spPr bwMode="auto">
          <a:xfrm>
            <a:off x="4762500" y="27336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28676" name="Text Box 5"/>
          <p:cNvSpPr txBox="1">
            <a:spLocks noChangeArrowheads="1"/>
          </p:cNvSpPr>
          <p:nvPr/>
        </p:nvSpPr>
        <p:spPr bwMode="auto">
          <a:xfrm>
            <a:off x="1770064" y="165101"/>
            <a:ext cx="4630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30000"/>
              </a:spcBef>
            </a:pPr>
            <a:r>
              <a:rPr lang="en-US" altLang="en-US" sz="2400" b="1" i="1"/>
              <a:t>d. Nhận xét</a:t>
            </a:r>
          </a:p>
        </p:txBody>
      </p:sp>
      <p:sp>
        <p:nvSpPr>
          <p:cNvPr id="298003" name="Text Box 19"/>
          <p:cNvSpPr txBox="1">
            <a:spLocks noChangeArrowheads="1"/>
          </p:cNvSpPr>
          <p:nvPr/>
        </p:nvSpPr>
        <p:spPr bwMode="auto">
          <a:xfrm>
            <a:off x="2225675" y="1379539"/>
            <a:ext cx="70104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0513" indent="-290513"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50000"/>
              </a:spcBef>
              <a:buFont typeface="Wingdings" panose="05000000000000000000" pitchFamily="2" charset="2"/>
              <a:buChar char="§"/>
            </a:pPr>
            <a:r>
              <a:rPr lang="en-US" altLang="en-US" sz="2400">
                <a:solidFill>
                  <a:srgbClr val="000066"/>
                </a:solidFill>
              </a:rPr>
              <a:t>Đơn giản, giá thành thấp</a:t>
            </a:r>
            <a:endParaRPr lang="en-US" altLang="en-US" sz="2400">
              <a:solidFill>
                <a:srgbClr val="000066"/>
              </a:solidFill>
              <a:cs typeface="Times New Roman" panose="02020603050405020304" pitchFamily="18" charset="0"/>
            </a:endParaRPr>
          </a:p>
          <a:p>
            <a:pPr algn="just" eaLnBrk="1" hangingPunct="1">
              <a:spcBef>
                <a:spcPct val="50000"/>
              </a:spcBef>
              <a:buFont typeface="Wingdings" panose="05000000000000000000" pitchFamily="2" charset="2"/>
              <a:buChar char="§"/>
            </a:pPr>
            <a:r>
              <a:rPr lang="en-US" altLang="en-US" sz="2400">
                <a:solidFill>
                  <a:srgbClr val="000066"/>
                </a:solidFill>
                <a:cs typeface="Times New Roman" panose="02020603050405020304" pitchFamily="18" charset="0"/>
              </a:rPr>
              <a:t>Th</a:t>
            </a:r>
            <a:r>
              <a:rPr lang="en-US" altLang="en-US" sz="2400">
                <a:solidFill>
                  <a:srgbClr val="000066"/>
                </a:solidFill>
              </a:rPr>
              <a:t>ường dùng trong các topo mạng dạng BUS, STAR-BUS</a:t>
            </a:r>
            <a:endParaRPr lang="en-US" altLang="en-US" sz="2400">
              <a:solidFill>
                <a:srgbClr val="000066"/>
              </a:solidFill>
              <a:cs typeface="Times New Roman" panose="02020603050405020304" pitchFamily="18" charset="0"/>
            </a:endParaRPr>
          </a:p>
          <a:p>
            <a:pPr algn="just" eaLnBrk="1" hangingPunct="1">
              <a:spcBef>
                <a:spcPct val="50000"/>
              </a:spcBef>
              <a:buFont typeface="Wingdings" panose="05000000000000000000" pitchFamily="2" charset="2"/>
              <a:buChar char="§"/>
            </a:pPr>
            <a:r>
              <a:rPr lang="en-US" altLang="en-US" sz="2400">
                <a:solidFill>
                  <a:srgbClr val="000066"/>
                </a:solidFill>
                <a:cs typeface="Times New Roman" panose="02020603050405020304" pitchFamily="18" charset="0"/>
              </a:rPr>
              <a:t>Có th</a:t>
            </a:r>
            <a:r>
              <a:rPr lang="en-US" altLang="en-US" sz="2400">
                <a:solidFill>
                  <a:srgbClr val="000066"/>
                </a:solidFill>
              </a:rPr>
              <a:t>ể</a:t>
            </a:r>
            <a:r>
              <a:rPr lang="en-US" altLang="en-US" sz="2400">
                <a:solidFill>
                  <a:srgbClr val="000066"/>
                </a:solidFill>
                <a:cs typeface="Times New Roman" panose="02020603050405020304" pitchFamily="18" charset="0"/>
              </a:rPr>
              <a:t> bị nghe trộm tín hiệu trên đường truyền</a:t>
            </a:r>
            <a:r>
              <a:rPr lang="en-US" altLang="en-US" sz="2400">
                <a:solidFill>
                  <a:srgbClr val="000066"/>
                </a:solidFill>
              </a:rPr>
              <a:t> </a:t>
            </a:r>
          </a:p>
        </p:txBody>
      </p:sp>
      <p:grpSp>
        <p:nvGrpSpPr>
          <p:cNvPr id="2" name="Group 20"/>
          <p:cNvGrpSpPr>
            <a:grpSpLocks/>
          </p:cNvGrpSpPr>
          <p:nvPr/>
        </p:nvGrpSpPr>
        <p:grpSpPr bwMode="auto">
          <a:xfrm>
            <a:off x="4349750" y="3960814"/>
            <a:ext cx="4402138" cy="2124075"/>
            <a:chOff x="2112" y="864"/>
            <a:chExt cx="3264" cy="1448"/>
          </a:xfrm>
        </p:grpSpPr>
        <p:pic>
          <p:nvPicPr>
            <p:cNvPr id="28679" name="Picture 21" descr="Hinh_1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 y="912"/>
              <a:ext cx="624"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22" descr="Hinh_1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8" y="864"/>
              <a:ext cx="624"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1" name="Picture 23" descr="Hinh_1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2" y="864"/>
              <a:ext cx="624"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Picture 24" descr="Hinh_1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 y="1776"/>
              <a:ext cx="624"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Picture 25" descr="Hinh_1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6" y="1728"/>
              <a:ext cx="624"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4" name="Picture 26" descr="Hinh_1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 y="1776"/>
              <a:ext cx="624"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5" name="Line 27"/>
            <p:cNvSpPr>
              <a:spLocks noChangeShapeType="1"/>
            </p:cNvSpPr>
            <p:nvPr/>
          </p:nvSpPr>
          <p:spPr bwMode="auto">
            <a:xfrm>
              <a:off x="2160" y="1536"/>
              <a:ext cx="3216"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6" name="Line 28"/>
            <p:cNvSpPr>
              <a:spLocks noChangeShapeType="1"/>
            </p:cNvSpPr>
            <p:nvPr/>
          </p:nvSpPr>
          <p:spPr bwMode="auto">
            <a:xfrm>
              <a:off x="2400" y="1344"/>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7" name="Line 29"/>
            <p:cNvSpPr>
              <a:spLocks noChangeShapeType="1"/>
            </p:cNvSpPr>
            <p:nvPr/>
          </p:nvSpPr>
          <p:spPr bwMode="auto">
            <a:xfrm>
              <a:off x="3408" y="1296"/>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8" name="Line 30"/>
            <p:cNvSpPr>
              <a:spLocks noChangeShapeType="1"/>
            </p:cNvSpPr>
            <p:nvPr/>
          </p:nvSpPr>
          <p:spPr bwMode="auto">
            <a:xfrm>
              <a:off x="4512" y="1296"/>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9" name="Line 31"/>
            <p:cNvSpPr>
              <a:spLocks noChangeShapeType="1"/>
            </p:cNvSpPr>
            <p:nvPr/>
          </p:nvSpPr>
          <p:spPr bwMode="auto">
            <a:xfrm>
              <a:off x="5040" y="1536"/>
              <a:ext cx="0"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90" name="Line 32"/>
            <p:cNvSpPr>
              <a:spLocks noChangeShapeType="1"/>
            </p:cNvSpPr>
            <p:nvPr/>
          </p:nvSpPr>
          <p:spPr bwMode="auto">
            <a:xfrm>
              <a:off x="3936" y="1536"/>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91" name="Line 33"/>
            <p:cNvSpPr>
              <a:spLocks noChangeShapeType="1"/>
            </p:cNvSpPr>
            <p:nvPr/>
          </p:nvSpPr>
          <p:spPr bwMode="auto">
            <a:xfrm>
              <a:off x="2832" y="1536"/>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8526441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800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800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980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29699" name="Rectangle 3"/>
          <p:cNvSpPr>
            <a:spLocks noChangeArrowheads="1"/>
          </p:cNvSpPr>
          <p:nvPr/>
        </p:nvSpPr>
        <p:spPr bwMode="auto">
          <a:xfrm>
            <a:off x="4762500" y="27336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29700" name="Text Box 4"/>
          <p:cNvSpPr txBox="1">
            <a:spLocks noChangeArrowheads="1"/>
          </p:cNvSpPr>
          <p:nvPr/>
        </p:nvSpPr>
        <p:spPr bwMode="auto">
          <a:xfrm>
            <a:off x="1693863" y="165101"/>
            <a:ext cx="637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r>
              <a:rPr lang="en-US" altLang="en-US" sz="2400" b="1" i="1"/>
              <a:t>2.2. Cáp xoắn đôi (Twisted Pair)</a:t>
            </a:r>
            <a:r>
              <a:rPr lang="en-US" altLang="en-US" sz="2400"/>
              <a:t> </a:t>
            </a:r>
          </a:p>
        </p:txBody>
      </p:sp>
      <p:sp>
        <p:nvSpPr>
          <p:cNvPr id="300037" name="Text Box 5"/>
          <p:cNvSpPr txBox="1">
            <a:spLocks noChangeArrowheads="1"/>
          </p:cNvSpPr>
          <p:nvPr/>
        </p:nvSpPr>
        <p:spPr bwMode="auto">
          <a:xfrm>
            <a:off x="1922464" y="1076326"/>
            <a:ext cx="2066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30000"/>
              </a:spcBef>
            </a:pPr>
            <a:r>
              <a:rPr lang="en-US" altLang="en-US" sz="2800" b="1">
                <a:solidFill>
                  <a:srgbClr val="0000FF"/>
                </a:solidFill>
                <a:latin typeface="Times New Roman" panose="02020603050405020304" pitchFamily="18" charset="0"/>
              </a:rPr>
              <a:t>a.Cấu tạo</a:t>
            </a:r>
            <a:r>
              <a:rPr lang="en-US" altLang="en-US" sz="2800">
                <a:solidFill>
                  <a:srgbClr val="0000FF"/>
                </a:solidFill>
                <a:latin typeface="Times New Roman" panose="02020603050405020304" pitchFamily="18" charset="0"/>
              </a:rPr>
              <a:t> </a:t>
            </a:r>
          </a:p>
        </p:txBody>
      </p:sp>
      <p:graphicFrame>
        <p:nvGraphicFramePr>
          <p:cNvPr id="300052" name="Object 20"/>
          <p:cNvGraphicFramePr>
            <a:graphicFrameLocks noGrp="1" noChangeAspect="1"/>
          </p:cNvGraphicFramePr>
          <p:nvPr>
            <p:ph sz="quarter" idx="1"/>
          </p:nvPr>
        </p:nvGraphicFramePr>
        <p:xfrm>
          <a:off x="2605089" y="3427413"/>
          <a:ext cx="2943225" cy="895350"/>
        </p:xfrm>
        <a:graphic>
          <a:graphicData uri="http://schemas.openxmlformats.org/presentationml/2006/ole">
            <mc:AlternateContent xmlns:mc="http://schemas.openxmlformats.org/markup-compatibility/2006">
              <mc:Choice xmlns:v="urn:schemas-microsoft-com:vml" Requires="v">
                <p:oleObj spid="_x0000_s1050" r:id="rId3" imgW="2943636" imgH="895238" progId="Paint.Picture">
                  <p:embed/>
                </p:oleObj>
              </mc:Choice>
              <mc:Fallback>
                <p:oleObj r:id="rId3" imgW="2943636" imgH="895238" progId="Paint.Picture">
                  <p:embed/>
                  <p:pic>
                    <p:nvPicPr>
                      <p:cNvPr id="300052"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5089" y="3427413"/>
                        <a:ext cx="2943225"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0054" name="Object 22"/>
          <p:cNvGraphicFramePr>
            <a:graphicFrameLocks noGrp="1" noChangeAspect="1"/>
          </p:cNvGraphicFramePr>
          <p:nvPr>
            <p:ph sz="quarter" idx="2"/>
            <p:extLst>
              <p:ext uri="{D42A27DB-BD31-4B8C-83A1-F6EECF244321}">
                <p14:modId xmlns:p14="http://schemas.microsoft.com/office/powerpoint/2010/main" val="3830831956"/>
              </p:ext>
            </p:extLst>
          </p:nvPr>
        </p:nvGraphicFramePr>
        <p:xfrm>
          <a:off x="6715127" y="1397726"/>
          <a:ext cx="2892692" cy="1704249"/>
        </p:xfrm>
        <a:graphic>
          <a:graphicData uri="http://schemas.openxmlformats.org/presentationml/2006/ole">
            <mc:AlternateContent xmlns:mc="http://schemas.openxmlformats.org/markup-compatibility/2006">
              <mc:Choice xmlns:v="urn:schemas-microsoft-com:vml" Requires="v">
                <p:oleObj spid="_x0000_s1051" r:id="rId5" imgW="3952381" imgH="2209524" progId="Paint.Picture">
                  <p:embed/>
                </p:oleObj>
              </mc:Choice>
              <mc:Fallback>
                <p:oleObj r:id="rId5" imgW="3952381" imgH="2209524" progId="Paint.Picture">
                  <p:embed/>
                  <p:pic>
                    <p:nvPicPr>
                      <p:cNvPr id="300054"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5127" y="1397726"/>
                        <a:ext cx="2892692" cy="1704249"/>
                      </a:xfrm>
                      <a:prstGeom prst="rect">
                        <a:avLst/>
                      </a:prstGeom>
                      <a:noFill/>
                      <a:ln>
                        <a:noFill/>
                      </a:ln>
                      <a:effectLst/>
                    </p:spPr>
                  </p:pic>
                </p:oleObj>
              </mc:Fallback>
            </mc:AlternateContent>
          </a:graphicData>
        </a:graphic>
      </p:graphicFrame>
      <p:sp>
        <p:nvSpPr>
          <p:cNvPr id="300058" name="Text Box 26"/>
          <p:cNvSpPr txBox="1">
            <a:spLocks noChangeArrowheads="1"/>
          </p:cNvSpPr>
          <p:nvPr/>
        </p:nvSpPr>
        <p:spPr bwMode="auto">
          <a:xfrm>
            <a:off x="1770064" y="2138363"/>
            <a:ext cx="6072187"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8925" indent="-288925"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50000"/>
              </a:spcBef>
              <a:buFontTx/>
              <a:buChar char="•"/>
            </a:pPr>
            <a:r>
              <a:rPr lang="en-US" altLang="en-US" sz="2400" b="1">
                <a:solidFill>
                  <a:srgbClr val="000099"/>
                </a:solidFill>
                <a:latin typeface="Times New Roman" panose="02020603050405020304" pitchFamily="18" charset="0"/>
                <a:cs typeface="Times New Roman" panose="02020603050405020304" pitchFamily="18" charset="0"/>
              </a:rPr>
              <a:t>Gồm nhiều đôi dây xoắn(thường là 4) </a:t>
            </a:r>
          </a:p>
          <a:p>
            <a:pPr algn="just" eaLnBrk="1" hangingPunct="1">
              <a:spcBef>
                <a:spcPct val="50000"/>
              </a:spcBef>
              <a:buFontTx/>
              <a:buChar char="•"/>
            </a:pPr>
            <a:r>
              <a:rPr lang="en-US" altLang="en-US" sz="2400" b="1">
                <a:solidFill>
                  <a:srgbClr val="000099"/>
                </a:solidFill>
                <a:latin typeface="Times New Roman" panose="02020603050405020304" pitchFamily="18" charset="0"/>
                <a:cs typeface="Times New Roman" panose="02020603050405020304" pitchFamily="18" charset="0"/>
              </a:rPr>
              <a:t>Mỗi dây xoắn gồm lõi đồng và vỏ bọc bằng nhựa</a:t>
            </a:r>
          </a:p>
          <a:p>
            <a:pPr algn="just" eaLnBrk="1" hangingPunct="1">
              <a:spcBef>
                <a:spcPct val="50000"/>
              </a:spcBef>
              <a:buFontTx/>
              <a:buChar char="•"/>
            </a:pPr>
            <a:r>
              <a:rPr lang="en-US" altLang="en-US" sz="2400" b="1">
                <a:solidFill>
                  <a:srgbClr val="000099"/>
                </a:solidFill>
                <a:latin typeface="Times New Roman" panose="02020603050405020304" pitchFamily="18" charset="0"/>
                <a:cs typeface="Times New Roman" panose="02020603050405020304" pitchFamily="18" charset="0"/>
              </a:rPr>
              <a:t>Có lưới chống nhiễu(đối với cáp chống nhiễu) </a:t>
            </a:r>
          </a:p>
          <a:p>
            <a:pPr eaLnBrk="1" hangingPunct="1">
              <a:spcBef>
                <a:spcPct val="50000"/>
              </a:spcBef>
              <a:buFontTx/>
              <a:buChar char="•"/>
            </a:pPr>
            <a:r>
              <a:rPr lang="en-US" altLang="en-US" sz="2400" b="1">
                <a:solidFill>
                  <a:srgbClr val="000099"/>
                </a:solidFill>
                <a:latin typeface="Times New Roman" panose="02020603050405020304" pitchFamily="18" charset="0"/>
                <a:cs typeface="Times New Roman" panose="02020603050405020304" pitchFamily="18" charset="0"/>
              </a:rPr>
              <a:t>Ngoài cùng là lớp bảo vệ bằng nhựa</a:t>
            </a:r>
            <a:r>
              <a:rPr lang="en-US" altLang="en-US" sz="2400">
                <a:solidFill>
                  <a:srgbClr val="000099"/>
                </a:solidFill>
                <a:latin typeface="Times New Roman" panose="02020603050405020304" pitchFamily="18" charset="0"/>
                <a:cs typeface="Times New Roman" panose="02020603050405020304" pitchFamily="18" charset="0"/>
              </a:rPr>
              <a:t> </a:t>
            </a:r>
          </a:p>
        </p:txBody>
      </p:sp>
      <p:sp>
        <p:nvSpPr>
          <p:cNvPr id="2" name="Date Placeholder 1"/>
          <p:cNvSpPr>
            <a:spLocks noGrp="1"/>
          </p:cNvSpPr>
          <p:nvPr>
            <p:ph type="dt" sz="half" idx="10"/>
          </p:nvPr>
        </p:nvSpPr>
        <p:spPr/>
        <p:txBody>
          <a:bodyPr/>
          <a:lstStyle/>
          <a:p>
            <a:fld id="{9C3CD559-717B-4A4D-BACB-B30A41F9F747}"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11</a:t>
            </a:fld>
            <a:endParaRPr lang="en-US"/>
          </a:p>
        </p:txBody>
      </p:sp>
    </p:spTree>
    <p:extLst>
      <p:ext uri="{BB962C8B-B14F-4D97-AF65-F5344CB8AC3E}">
        <p14:creationId xmlns:p14="http://schemas.microsoft.com/office/powerpoint/2010/main" val="12244456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00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00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005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00058">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00058">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00058">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0005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30723" name="Rectangle 3"/>
          <p:cNvSpPr>
            <a:spLocks noChangeArrowheads="1"/>
          </p:cNvSpPr>
          <p:nvPr/>
        </p:nvSpPr>
        <p:spPr bwMode="auto">
          <a:xfrm>
            <a:off x="4762500" y="27336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30724" name="Text Box 4"/>
          <p:cNvSpPr txBox="1">
            <a:spLocks noChangeArrowheads="1"/>
          </p:cNvSpPr>
          <p:nvPr/>
        </p:nvSpPr>
        <p:spPr bwMode="auto">
          <a:xfrm>
            <a:off x="1770064" y="165101"/>
            <a:ext cx="5387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30000"/>
              </a:spcBef>
            </a:pPr>
            <a:r>
              <a:rPr lang="en-US" altLang="en-US" sz="2400" b="1">
                <a:latin typeface="Times New Roman" panose="02020603050405020304" pitchFamily="18" charset="0"/>
              </a:rPr>
              <a:t>b. Ph</a:t>
            </a:r>
            <a:r>
              <a:rPr lang="en-US" altLang="en-US" sz="2400" b="1"/>
              <a:t>ân loại và đặc tính kỹ thuật</a:t>
            </a:r>
          </a:p>
        </p:txBody>
      </p:sp>
      <p:sp>
        <p:nvSpPr>
          <p:cNvPr id="301065" name="Line 9"/>
          <p:cNvSpPr>
            <a:spLocks noChangeShapeType="1"/>
          </p:cNvSpPr>
          <p:nvPr/>
        </p:nvSpPr>
        <p:spPr bwMode="auto">
          <a:xfrm>
            <a:off x="5735774" y="1031106"/>
            <a:ext cx="0" cy="5311775"/>
          </a:xfrm>
          <a:prstGeom prst="line">
            <a:avLst/>
          </a:prstGeom>
          <a:noFill/>
          <a:ln w="88900" cmpd="tri">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068" name="Text Box 12"/>
          <p:cNvSpPr txBox="1">
            <a:spLocks noChangeArrowheads="1"/>
          </p:cNvSpPr>
          <p:nvPr/>
        </p:nvSpPr>
        <p:spPr bwMode="auto">
          <a:xfrm>
            <a:off x="981938" y="572046"/>
            <a:ext cx="36417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ctr" eaLnBrk="1" hangingPunct="1">
              <a:spcBef>
                <a:spcPct val="50000"/>
              </a:spcBef>
            </a:pPr>
            <a:r>
              <a:rPr lang="en-US" altLang="en-US" sz="2400" b="1" err="1">
                <a:solidFill>
                  <a:srgbClr val="E28700"/>
                </a:solidFill>
                <a:latin typeface="Times New Roman" panose="02020603050405020304" pitchFamily="18" charset="0"/>
              </a:rPr>
              <a:t>Cáp</a:t>
            </a:r>
            <a:r>
              <a:rPr lang="en-US" altLang="en-US" sz="2400" b="1">
                <a:solidFill>
                  <a:srgbClr val="E28700"/>
                </a:solidFill>
                <a:latin typeface="Times New Roman" panose="02020603050405020304" pitchFamily="18" charset="0"/>
              </a:rPr>
              <a:t> </a:t>
            </a:r>
            <a:r>
              <a:rPr lang="en-US" altLang="en-US" sz="2400" b="1" err="1">
                <a:solidFill>
                  <a:srgbClr val="E28700"/>
                </a:solidFill>
                <a:latin typeface="Times New Roman" panose="02020603050405020304" pitchFamily="18" charset="0"/>
              </a:rPr>
              <a:t>xoắn</a:t>
            </a:r>
            <a:r>
              <a:rPr lang="en-US" altLang="en-US" sz="2400" b="1">
                <a:solidFill>
                  <a:srgbClr val="E28700"/>
                </a:solidFill>
                <a:latin typeface="Times New Roman" panose="02020603050405020304" pitchFamily="18" charset="0"/>
              </a:rPr>
              <a:t> </a:t>
            </a:r>
            <a:r>
              <a:rPr lang="en-US" altLang="en-US" sz="2400" b="1" err="1">
                <a:solidFill>
                  <a:srgbClr val="E28700"/>
                </a:solidFill>
                <a:latin typeface="Times New Roman" panose="02020603050405020304" pitchFamily="18" charset="0"/>
              </a:rPr>
              <a:t>đôi</a:t>
            </a:r>
            <a:r>
              <a:rPr lang="en-US" altLang="en-US" sz="2400" b="1">
                <a:solidFill>
                  <a:srgbClr val="E28700"/>
                </a:solidFill>
                <a:latin typeface="Times New Roman" panose="02020603050405020304" pitchFamily="18" charset="0"/>
              </a:rPr>
              <a:t> </a:t>
            </a:r>
            <a:r>
              <a:rPr lang="en-US" altLang="en-US" sz="2400" b="1" err="1">
                <a:solidFill>
                  <a:srgbClr val="E28700"/>
                </a:solidFill>
                <a:latin typeface="Times New Roman" panose="02020603050405020304" pitchFamily="18" charset="0"/>
              </a:rPr>
              <a:t>trần</a:t>
            </a:r>
            <a:r>
              <a:rPr lang="en-US" altLang="en-US" sz="2400" b="1">
                <a:solidFill>
                  <a:srgbClr val="E28700"/>
                </a:solidFill>
                <a:latin typeface="Times New Roman" panose="02020603050405020304" pitchFamily="18" charset="0"/>
              </a:rPr>
              <a:t> (</a:t>
            </a:r>
            <a:r>
              <a:rPr lang="en-US" altLang="en-US" sz="2400" b="1" err="1">
                <a:solidFill>
                  <a:srgbClr val="E28700"/>
                </a:solidFill>
                <a:latin typeface="Times New Roman" panose="02020603050405020304" pitchFamily="18" charset="0"/>
              </a:rPr>
              <a:t>Unshield</a:t>
            </a:r>
            <a:r>
              <a:rPr lang="en-US" altLang="en-US" sz="2400" b="1">
                <a:solidFill>
                  <a:srgbClr val="E28700"/>
                </a:solidFill>
                <a:latin typeface="Times New Roman" panose="02020603050405020304" pitchFamily="18" charset="0"/>
              </a:rPr>
              <a:t> Twisted Pair)</a:t>
            </a:r>
          </a:p>
        </p:txBody>
      </p:sp>
      <p:sp>
        <p:nvSpPr>
          <p:cNvPr id="301069" name="Text Box 13"/>
          <p:cNvSpPr txBox="1">
            <a:spLocks noChangeArrowheads="1"/>
          </p:cNvSpPr>
          <p:nvPr/>
        </p:nvSpPr>
        <p:spPr bwMode="auto">
          <a:xfrm>
            <a:off x="6024837" y="814957"/>
            <a:ext cx="3889375" cy="830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ctr" eaLnBrk="1" hangingPunct="1">
              <a:spcBef>
                <a:spcPct val="50000"/>
              </a:spcBef>
            </a:pPr>
            <a:r>
              <a:rPr lang="en-US" altLang="en-US" sz="2400" b="1" err="1">
                <a:solidFill>
                  <a:srgbClr val="E28700"/>
                </a:solidFill>
                <a:latin typeface="Times New Roman" panose="02020603050405020304" pitchFamily="18" charset="0"/>
              </a:rPr>
              <a:t>Cáp</a:t>
            </a:r>
            <a:r>
              <a:rPr lang="en-US" altLang="en-US" sz="2400" b="1">
                <a:solidFill>
                  <a:srgbClr val="E28700"/>
                </a:solidFill>
                <a:latin typeface="Times New Roman" panose="02020603050405020304" pitchFamily="18" charset="0"/>
              </a:rPr>
              <a:t> </a:t>
            </a:r>
            <a:r>
              <a:rPr lang="en-US" altLang="en-US" sz="2400" b="1" err="1">
                <a:solidFill>
                  <a:srgbClr val="E28700"/>
                </a:solidFill>
                <a:latin typeface="Times New Roman" panose="02020603050405020304" pitchFamily="18" charset="0"/>
              </a:rPr>
              <a:t>xoắn</a:t>
            </a:r>
            <a:r>
              <a:rPr lang="en-US" altLang="en-US" sz="2400" b="1">
                <a:solidFill>
                  <a:srgbClr val="E28700"/>
                </a:solidFill>
                <a:latin typeface="Times New Roman" panose="02020603050405020304" pitchFamily="18" charset="0"/>
              </a:rPr>
              <a:t> </a:t>
            </a:r>
            <a:r>
              <a:rPr lang="en-US" altLang="en-US" sz="2400" b="1" err="1">
                <a:solidFill>
                  <a:srgbClr val="E28700"/>
                </a:solidFill>
                <a:latin typeface="Times New Roman" panose="02020603050405020304" pitchFamily="18" charset="0"/>
              </a:rPr>
              <a:t>đôi</a:t>
            </a:r>
            <a:r>
              <a:rPr lang="en-US" altLang="en-US" sz="2400" b="1">
                <a:solidFill>
                  <a:srgbClr val="E28700"/>
                </a:solidFill>
                <a:latin typeface="Times New Roman" panose="02020603050405020304" pitchFamily="18" charset="0"/>
              </a:rPr>
              <a:t> </a:t>
            </a:r>
            <a:r>
              <a:rPr lang="en-US" altLang="en-US" sz="2400" b="1" err="1">
                <a:solidFill>
                  <a:srgbClr val="E28700"/>
                </a:solidFill>
                <a:latin typeface="Times New Roman" panose="02020603050405020304" pitchFamily="18" charset="0"/>
              </a:rPr>
              <a:t>chống</a:t>
            </a:r>
            <a:r>
              <a:rPr lang="en-US" altLang="en-US" sz="2400" b="1">
                <a:solidFill>
                  <a:srgbClr val="E28700"/>
                </a:solidFill>
                <a:latin typeface="Times New Roman" panose="02020603050405020304" pitchFamily="18" charset="0"/>
              </a:rPr>
              <a:t> </a:t>
            </a:r>
            <a:r>
              <a:rPr lang="en-US" altLang="en-US" sz="2400" b="1" err="1">
                <a:solidFill>
                  <a:srgbClr val="E28700"/>
                </a:solidFill>
                <a:latin typeface="Times New Roman" panose="02020603050405020304" pitchFamily="18" charset="0"/>
              </a:rPr>
              <a:t>nhiễu</a:t>
            </a:r>
            <a:r>
              <a:rPr lang="en-US" altLang="en-US" sz="2400" b="1">
                <a:solidFill>
                  <a:srgbClr val="E28700"/>
                </a:solidFill>
                <a:latin typeface="Times New Roman" panose="02020603050405020304" pitchFamily="18" charset="0"/>
              </a:rPr>
              <a:t> (Shield Twisted Pair)</a:t>
            </a:r>
          </a:p>
        </p:txBody>
      </p:sp>
      <p:sp>
        <p:nvSpPr>
          <p:cNvPr id="301070" name="Text Box 14"/>
          <p:cNvSpPr txBox="1">
            <a:spLocks noChangeArrowheads="1"/>
          </p:cNvSpPr>
          <p:nvPr/>
        </p:nvSpPr>
        <p:spPr bwMode="auto">
          <a:xfrm>
            <a:off x="438149" y="1594894"/>
            <a:ext cx="5008563"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marL="350838" indent="-350838"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5000"/>
              </a:spcBef>
              <a:buFontTx/>
              <a:buChar char="•"/>
            </a:pPr>
            <a:r>
              <a:rPr lang="en-US" altLang="en-US" sz="2000" b="1" err="1">
                <a:solidFill>
                  <a:srgbClr val="000066"/>
                </a:solidFill>
              </a:rPr>
              <a:t>Được</a:t>
            </a:r>
            <a:r>
              <a:rPr lang="en-US" altLang="en-US" sz="2000" b="1">
                <a:solidFill>
                  <a:srgbClr val="000066"/>
                </a:solidFill>
              </a:rPr>
              <a:t> </a:t>
            </a:r>
            <a:r>
              <a:rPr lang="en-US" altLang="en-US" sz="2000" b="1" err="1">
                <a:solidFill>
                  <a:srgbClr val="000066"/>
                </a:solidFill>
              </a:rPr>
              <a:t>dùng</a:t>
            </a:r>
            <a:r>
              <a:rPr lang="en-US" altLang="en-US" sz="2000" b="1">
                <a:solidFill>
                  <a:srgbClr val="000066"/>
                </a:solidFill>
              </a:rPr>
              <a:t> </a:t>
            </a:r>
            <a:r>
              <a:rPr lang="en-US" altLang="en-US" sz="2000" b="1" err="1">
                <a:solidFill>
                  <a:srgbClr val="000066"/>
                </a:solidFill>
              </a:rPr>
              <a:t>phổ</a:t>
            </a:r>
            <a:r>
              <a:rPr lang="en-US" altLang="en-US" sz="2000" b="1">
                <a:solidFill>
                  <a:srgbClr val="000066"/>
                </a:solidFill>
              </a:rPr>
              <a:t> </a:t>
            </a:r>
            <a:r>
              <a:rPr lang="en-US" altLang="en-US" sz="2000" b="1" err="1">
                <a:solidFill>
                  <a:srgbClr val="000066"/>
                </a:solidFill>
              </a:rPr>
              <a:t>biến</a:t>
            </a:r>
            <a:r>
              <a:rPr lang="en-US" altLang="en-US" sz="2000" b="1">
                <a:solidFill>
                  <a:srgbClr val="000066"/>
                </a:solidFill>
              </a:rPr>
              <a:t> </a:t>
            </a:r>
            <a:r>
              <a:rPr lang="en-US" altLang="en-US" sz="2000" b="1" err="1">
                <a:solidFill>
                  <a:srgbClr val="000066"/>
                </a:solidFill>
              </a:rPr>
              <a:t>trong</a:t>
            </a:r>
            <a:r>
              <a:rPr lang="en-US" altLang="en-US" sz="2000" b="1">
                <a:solidFill>
                  <a:srgbClr val="000066"/>
                </a:solidFill>
              </a:rPr>
              <a:t> </a:t>
            </a:r>
            <a:r>
              <a:rPr lang="en-US" altLang="en-US" sz="2000" b="1" err="1">
                <a:solidFill>
                  <a:srgbClr val="000066"/>
                </a:solidFill>
              </a:rPr>
              <a:t>mạng</a:t>
            </a:r>
            <a:r>
              <a:rPr lang="en-US" altLang="en-US" sz="2000" b="1">
                <a:solidFill>
                  <a:srgbClr val="000066"/>
                </a:solidFill>
              </a:rPr>
              <a:t> LAN</a:t>
            </a:r>
          </a:p>
          <a:p>
            <a:pPr algn="just" eaLnBrk="1" hangingPunct="1">
              <a:spcBef>
                <a:spcPct val="5000"/>
              </a:spcBef>
              <a:buFontTx/>
              <a:buChar char="•"/>
            </a:pPr>
            <a:r>
              <a:rPr lang="en-US" altLang="en-US" sz="2000" b="1" err="1">
                <a:solidFill>
                  <a:srgbClr val="000066"/>
                </a:solidFill>
              </a:rPr>
              <a:t>Đ</a:t>
            </a:r>
            <a:r>
              <a:rPr lang="en-US" altLang="en-US" sz="2000" b="1" err="1">
                <a:solidFill>
                  <a:srgbClr val="000066"/>
                </a:solidFill>
                <a:cs typeface="Times New Roman" panose="02020603050405020304" pitchFamily="18" charset="0"/>
              </a:rPr>
              <a:t>ộ</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dài</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một</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đoạn</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cáp</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nên</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nhỏ</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hơn</a:t>
            </a:r>
            <a:r>
              <a:rPr lang="en-US" altLang="en-US" sz="2000" b="1">
                <a:solidFill>
                  <a:srgbClr val="000066"/>
                </a:solidFill>
                <a:cs typeface="Times New Roman" panose="02020603050405020304" pitchFamily="18" charset="0"/>
              </a:rPr>
              <a:t> 100m </a:t>
            </a:r>
          </a:p>
          <a:p>
            <a:pPr algn="just" eaLnBrk="1" hangingPunct="1">
              <a:spcBef>
                <a:spcPct val="5000"/>
              </a:spcBef>
              <a:buFontTx/>
              <a:buChar char="•"/>
            </a:pPr>
            <a:r>
              <a:rPr lang="en-US" altLang="en-US" sz="2000" b="1">
                <a:solidFill>
                  <a:srgbClr val="000066"/>
                </a:solidFill>
                <a:cs typeface="Times New Roman" panose="02020603050405020304" pitchFamily="18" charset="0"/>
              </a:rPr>
              <a:t> CAT1: </a:t>
            </a:r>
            <a:r>
              <a:rPr lang="en-US" altLang="en-US" sz="2000" b="1" err="1">
                <a:solidFill>
                  <a:srgbClr val="000066"/>
                </a:solidFill>
                <a:cs typeface="Times New Roman" panose="02020603050405020304" pitchFamily="18" charset="0"/>
              </a:rPr>
              <a:t>loại</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truyền</a:t>
            </a:r>
            <a:r>
              <a:rPr lang="en-US" altLang="en-US" sz="2000" b="1">
                <a:solidFill>
                  <a:srgbClr val="000066"/>
                </a:solidFill>
                <a:cs typeface="Times New Roman" panose="02020603050405020304" pitchFamily="18" charset="0"/>
              </a:rPr>
              <a:t> </a:t>
            </a:r>
            <a:r>
              <a:rPr lang="en-US" altLang="en-US" sz="2000" b="1" err="1">
                <a:solidFill>
                  <a:srgbClr val="000066"/>
                </a:solidFill>
              </a:rPr>
              <a:t>âm</a:t>
            </a:r>
            <a:r>
              <a:rPr lang="en-US" altLang="en-US" sz="2000" b="1">
                <a:solidFill>
                  <a:srgbClr val="000066"/>
                </a:solidFill>
              </a:rPr>
              <a:t> </a:t>
            </a:r>
            <a:r>
              <a:rPr lang="en-US" altLang="en-US" sz="2000" b="1" err="1">
                <a:solidFill>
                  <a:srgbClr val="000066"/>
                </a:solidFill>
              </a:rPr>
              <a:t>thanh</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gồm</a:t>
            </a:r>
            <a:r>
              <a:rPr lang="en-US" altLang="en-US" sz="2000" b="1">
                <a:solidFill>
                  <a:srgbClr val="000066"/>
                </a:solidFill>
                <a:cs typeface="Times New Roman" panose="02020603050405020304" pitchFamily="18" charset="0"/>
              </a:rPr>
              <a:t> 1 </a:t>
            </a:r>
            <a:r>
              <a:rPr lang="en-US" altLang="en-US" sz="2000" b="1" err="1">
                <a:solidFill>
                  <a:srgbClr val="000066"/>
                </a:solidFill>
                <a:cs typeface="Times New Roman" panose="02020603050405020304" pitchFamily="18" charset="0"/>
              </a:rPr>
              <a:t>đôi</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dây</a:t>
            </a:r>
            <a:endParaRPr lang="en-US" altLang="en-US" sz="2000" b="1">
              <a:solidFill>
                <a:srgbClr val="000066"/>
              </a:solidFill>
              <a:cs typeface="Times New Roman" panose="02020603050405020304" pitchFamily="18" charset="0"/>
            </a:endParaRPr>
          </a:p>
          <a:p>
            <a:pPr algn="just" eaLnBrk="1" hangingPunct="1">
              <a:spcBef>
                <a:spcPct val="5000"/>
              </a:spcBef>
              <a:buFontTx/>
              <a:buChar char="•"/>
            </a:pPr>
            <a:r>
              <a:rPr lang="en-US" altLang="en-US" sz="2000" b="1">
                <a:solidFill>
                  <a:srgbClr val="000066"/>
                </a:solidFill>
                <a:cs typeface="Times New Roman" panose="02020603050405020304" pitchFamily="18" charset="0"/>
              </a:rPr>
              <a:t>CAT2: </a:t>
            </a:r>
            <a:r>
              <a:rPr lang="en-US" altLang="en-US" sz="2000" b="1" err="1">
                <a:solidFill>
                  <a:srgbClr val="000066"/>
                </a:solidFill>
                <a:cs typeface="Times New Roman" panose="02020603050405020304" pitchFamily="18" charset="0"/>
              </a:rPr>
              <a:t>Gồm</a:t>
            </a:r>
            <a:r>
              <a:rPr lang="en-US" altLang="en-US" sz="2000" b="1">
                <a:solidFill>
                  <a:srgbClr val="000066"/>
                </a:solidFill>
                <a:cs typeface="Times New Roman" panose="02020603050405020304" pitchFamily="18" charset="0"/>
              </a:rPr>
              <a:t> 2 </a:t>
            </a:r>
            <a:r>
              <a:rPr lang="en-US" altLang="en-US" sz="2000" b="1" err="1">
                <a:solidFill>
                  <a:srgbClr val="000066"/>
                </a:solidFill>
                <a:cs typeface="Times New Roman" panose="02020603050405020304" pitchFamily="18" charset="0"/>
              </a:rPr>
              <a:t>đôi</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dây</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xoắn</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truyền</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tối</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đa</a:t>
            </a:r>
            <a:r>
              <a:rPr lang="en-US" altLang="en-US" sz="2000" b="1">
                <a:solidFill>
                  <a:srgbClr val="000066"/>
                </a:solidFill>
                <a:cs typeface="Times New Roman" panose="02020603050405020304" pitchFamily="18" charset="0"/>
              </a:rPr>
              <a:t> 4Mbps</a:t>
            </a:r>
          </a:p>
          <a:p>
            <a:pPr algn="just" eaLnBrk="1" hangingPunct="1">
              <a:spcBef>
                <a:spcPct val="5000"/>
              </a:spcBef>
              <a:buFontTx/>
              <a:buChar char="•"/>
            </a:pPr>
            <a:r>
              <a:rPr lang="en-US" altLang="en-US" sz="2000" b="1">
                <a:solidFill>
                  <a:srgbClr val="000066"/>
                </a:solidFill>
                <a:cs typeface="Times New Roman" panose="02020603050405020304" pitchFamily="18" charset="0"/>
              </a:rPr>
              <a:t>CAT3: </a:t>
            </a:r>
            <a:r>
              <a:rPr lang="en-US" altLang="en-US" sz="2000" b="1" err="1">
                <a:solidFill>
                  <a:srgbClr val="000066"/>
                </a:solidFill>
                <a:cs typeface="Times New Roman" panose="02020603050405020304" pitchFamily="18" charset="0"/>
              </a:rPr>
              <a:t>Gồm</a:t>
            </a:r>
            <a:r>
              <a:rPr lang="en-US" altLang="en-US" sz="2000" b="1">
                <a:solidFill>
                  <a:srgbClr val="000066"/>
                </a:solidFill>
                <a:cs typeface="Times New Roman" panose="02020603050405020304" pitchFamily="18" charset="0"/>
              </a:rPr>
              <a:t> 4 </a:t>
            </a:r>
            <a:r>
              <a:rPr lang="en-US" altLang="en-US" sz="2000" b="1" err="1">
                <a:solidFill>
                  <a:srgbClr val="000066"/>
                </a:solidFill>
                <a:cs typeface="Times New Roman" panose="02020603050405020304" pitchFamily="18" charset="0"/>
              </a:rPr>
              <a:t>đôi</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dây</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xoắn</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truy</a:t>
            </a:r>
            <a:r>
              <a:rPr lang="en-US" altLang="en-US" sz="2000" b="1" err="1">
                <a:solidFill>
                  <a:srgbClr val="000066"/>
                </a:solidFill>
              </a:rPr>
              <a:t>ền</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tối</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đa</a:t>
            </a:r>
            <a:r>
              <a:rPr lang="en-US" altLang="en-US" sz="2000" b="1">
                <a:solidFill>
                  <a:srgbClr val="000066"/>
                </a:solidFill>
                <a:cs typeface="Times New Roman" panose="02020603050405020304" pitchFamily="18" charset="0"/>
              </a:rPr>
              <a:t> 10Mbps(Ethernet)</a:t>
            </a:r>
          </a:p>
          <a:p>
            <a:pPr algn="just" eaLnBrk="1" hangingPunct="1">
              <a:spcBef>
                <a:spcPct val="5000"/>
              </a:spcBef>
              <a:buFontTx/>
              <a:buChar char="•"/>
            </a:pPr>
            <a:r>
              <a:rPr lang="en-US" altLang="en-US" sz="2000" b="1">
                <a:solidFill>
                  <a:srgbClr val="000066"/>
                </a:solidFill>
                <a:cs typeface="Times New Roman" panose="02020603050405020304" pitchFamily="18" charset="0"/>
              </a:rPr>
              <a:t>CAT4: </a:t>
            </a:r>
            <a:r>
              <a:rPr lang="en-US" altLang="en-US" sz="2000" b="1" err="1">
                <a:solidFill>
                  <a:srgbClr val="000066"/>
                </a:solidFill>
                <a:cs typeface="Times New Roman" panose="02020603050405020304" pitchFamily="18" charset="0"/>
              </a:rPr>
              <a:t>T</a:t>
            </a:r>
            <a:r>
              <a:rPr lang="en-US" altLang="en-US" sz="2000" b="1" err="1">
                <a:solidFill>
                  <a:srgbClr val="000066"/>
                </a:solidFill>
              </a:rPr>
              <a:t>ruyền</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tối</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đa</a:t>
            </a:r>
            <a:r>
              <a:rPr lang="en-US" altLang="en-US" sz="2000" b="1">
                <a:solidFill>
                  <a:srgbClr val="000066"/>
                </a:solidFill>
                <a:cs typeface="Times New Roman" panose="02020603050405020304" pitchFamily="18" charset="0"/>
              </a:rPr>
              <a:t> 16Mbps(Token Ring)</a:t>
            </a:r>
          </a:p>
          <a:p>
            <a:pPr algn="just" eaLnBrk="1" hangingPunct="1">
              <a:spcBef>
                <a:spcPct val="5000"/>
              </a:spcBef>
              <a:buFontTx/>
              <a:buChar char="•"/>
            </a:pPr>
            <a:r>
              <a:rPr lang="en-US" altLang="en-US" sz="2000" b="1">
                <a:solidFill>
                  <a:srgbClr val="000066"/>
                </a:solidFill>
                <a:cs typeface="Times New Roman" panose="02020603050405020304" pitchFamily="18" charset="0"/>
              </a:rPr>
              <a:t> CAT5: </a:t>
            </a:r>
            <a:r>
              <a:rPr lang="en-US" altLang="en-US" sz="2000" b="1" err="1">
                <a:solidFill>
                  <a:srgbClr val="000066"/>
                </a:solidFill>
                <a:cs typeface="Times New Roman" panose="02020603050405020304" pitchFamily="18" charset="0"/>
              </a:rPr>
              <a:t>Truyền</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tối</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đa</a:t>
            </a:r>
            <a:r>
              <a:rPr lang="en-US" altLang="en-US" sz="2000" b="1">
                <a:solidFill>
                  <a:srgbClr val="000066"/>
                </a:solidFill>
                <a:cs typeface="Times New Roman" panose="02020603050405020304" pitchFamily="18" charset="0"/>
              </a:rPr>
              <a:t> 100Mbps. </a:t>
            </a:r>
          </a:p>
          <a:p>
            <a:pPr algn="just" eaLnBrk="1" hangingPunct="1">
              <a:spcBef>
                <a:spcPct val="5000"/>
              </a:spcBef>
              <a:buFontTx/>
              <a:buChar char="•"/>
            </a:pPr>
            <a:r>
              <a:rPr lang="en-US" altLang="en-US" sz="2000" b="1">
                <a:solidFill>
                  <a:srgbClr val="000066"/>
                </a:solidFill>
                <a:cs typeface="Times New Roman" panose="02020603050405020304" pitchFamily="18" charset="0"/>
              </a:rPr>
              <a:t>CAT6: </a:t>
            </a:r>
            <a:r>
              <a:rPr lang="en-US" altLang="en-US" sz="2000" b="1" err="1">
                <a:solidFill>
                  <a:srgbClr val="000066"/>
                </a:solidFill>
                <a:cs typeface="Times New Roman" panose="02020603050405020304" pitchFamily="18" charset="0"/>
              </a:rPr>
              <a:t>Truy</a:t>
            </a:r>
            <a:r>
              <a:rPr lang="en-US" altLang="en-US" sz="2000" b="1" err="1">
                <a:solidFill>
                  <a:srgbClr val="000066"/>
                </a:solidFill>
              </a:rPr>
              <a:t>ền</a:t>
            </a:r>
            <a:r>
              <a:rPr lang="en-US" altLang="en-US" sz="2000" b="1">
                <a:solidFill>
                  <a:srgbClr val="000066"/>
                </a:solidFill>
              </a:rPr>
              <a:t> </a:t>
            </a:r>
            <a:r>
              <a:rPr lang="en-US" altLang="en-US" sz="2000" b="1" err="1">
                <a:solidFill>
                  <a:srgbClr val="000066"/>
                </a:solidFill>
              </a:rPr>
              <a:t>dữ</a:t>
            </a:r>
            <a:r>
              <a:rPr lang="en-US" altLang="en-US" sz="2000" b="1">
                <a:solidFill>
                  <a:srgbClr val="000066"/>
                </a:solidFill>
              </a:rPr>
              <a:t> </a:t>
            </a:r>
            <a:r>
              <a:rPr lang="en-US" altLang="en-US" sz="2000" b="1" err="1">
                <a:solidFill>
                  <a:srgbClr val="000066"/>
                </a:solidFill>
              </a:rPr>
              <a:t>liệu</a:t>
            </a:r>
            <a:r>
              <a:rPr lang="en-US" altLang="en-US" sz="2000" b="1">
                <a:solidFill>
                  <a:srgbClr val="000066"/>
                </a:solidFill>
              </a:rPr>
              <a:t> </a:t>
            </a:r>
            <a:r>
              <a:rPr lang="en-US" altLang="en-US" sz="2000" b="1" err="1">
                <a:solidFill>
                  <a:srgbClr val="000066"/>
                </a:solidFill>
              </a:rPr>
              <a:t>lên</a:t>
            </a:r>
            <a:r>
              <a:rPr lang="en-US" altLang="en-US" sz="2000" b="1">
                <a:solidFill>
                  <a:srgbClr val="000066"/>
                </a:solidFill>
              </a:rPr>
              <a:t> </a:t>
            </a:r>
            <a:r>
              <a:rPr lang="en-US" altLang="en-US" sz="2000" b="1" err="1">
                <a:solidFill>
                  <a:srgbClr val="000066"/>
                </a:solidFill>
              </a:rPr>
              <a:t>đến</a:t>
            </a:r>
            <a:r>
              <a:rPr lang="en-US" altLang="en-US" sz="2000" b="1">
                <a:solidFill>
                  <a:srgbClr val="000066"/>
                </a:solidFill>
              </a:rPr>
              <a:t> 300Mbps</a:t>
            </a:r>
          </a:p>
          <a:p>
            <a:pPr algn="just" eaLnBrk="1" hangingPunct="1">
              <a:spcBef>
                <a:spcPct val="5000"/>
              </a:spcBef>
              <a:buFontTx/>
              <a:buChar char="•"/>
            </a:pPr>
            <a:r>
              <a:rPr lang="en-US" altLang="en-US" sz="2400" b="1" err="1">
                <a:solidFill>
                  <a:srgbClr val="000066"/>
                </a:solidFill>
              </a:rPr>
              <a:t>Khả</a:t>
            </a:r>
            <a:r>
              <a:rPr lang="en-US" altLang="en-US" sz="2400" b="1">
                <a:solidFill>
                  <a:srgbClr val="000066"/>
                </a:solidFill>
              </a:rPr>
              <a:t> </a:t>
            </a:r>
            <a:r>
              <a:rPr lang="en-US" altLang="en-US" sz="2400" b="1" err="1">
                <a:solidFill>
                  <a:srgbClr val="000066"/>
                </a:solidFill>
              </a:rPr>
              <a:t>năng</a:t>
            </a:r>
            <a:r>
              <a:rPr lang="en-US" altLang="en-US" sz="2400" b="1">
                <a:solidFill>
                  <a:srgbClr val="000066"/>
                </a:solidFill>
              </a:rPr>
              <a:t> </a:t>
            </a:r>
            <a:r>
              <a:rPr lang="en-US" altLang="en-US" sz="2400" b="1" err="1">
                <a:solidFill>
                  <a:srgbClr val="000066"/>
                </a:solidFill>
              </a:rPr>
              <a:t>chống</a:t>
            </a:r>
            <a:r>
              <a:rPr lang="en-US" altLang="en-US" sz="2400" b="1">
                <a:solidFill>
                  <a:srgbClr val="000066"/>
                </a:solidFill>
              </a:rPr>
              <a:t> </a:t>
            </a:r>
            <a:r>
              <a:rPr lang="en-US" altLang="en-US" sz="2400" b="1" err="1">
                <a:solidFill>
                  <a:srgbClr val="000066"/>
                </a:solidFill>
              </a:rPr>
              <a:t>nhiễu</a:t>
            </a:r>
            <a:r>
              <a:rPr lang="en-US" altLang="en-US" sz="2400" b="1">
                <a:solidFill>
                  <a:srgbClr val="000066"/>
                </a:solidFill>
              </a:rPr>
              <a:t> </a:t>
            </a:r>
            <a:r>
              <a:rPr lang="en-US" altLang="en-US" sz="2400" b="1" err="1">
                <a:solidFill>
                  <a:srgbClr val="000066"/>
                </a:solidFill>
              </a:rPr>
              <a:t>thấp</a:t>
            </a:r>
            <a:endParaRPr lang="en-US" altLang="en-US" sz="2000" b="1">
              <a:solidFill>
                <a:srgbClr val="000066"/>
              </a:solidFill>
              <a:cs typeface="Times New Roman" panose="02020603050405020304" pitchFamily="18" charset="0"/>
            </a:endParaRPr>
          </a:p>
          <a:p>
            <a:pPr algn="just" eaLnBrk="1" hangingPunct="1">
              <a:spcBef>
                <a:spcPct val="5000"/>
              </a:spcBef>
            </a:pPr>
            <a:endParaRPr lang="en-US" altLang="en-US" sz="2000" b="1">
              <a:solidFill>
                <a:srgbClr val="000066"/>
              </a:solidFill>
              <a:cs typeface="Times New Roman" panose="02020603050405020304" pitchFamily="18" charset="0"/>
            </a:endParaRPr>
          </a:p>
        </p:txBody>
      </p:sp>
      <p:sp>
        <p:nvSpPr>
          <p:cNvPr id="301071" name="Text Box 15"/>
          <p:cNvSpPr txBox="1">
            <a:spLocks noChangeArrowheads="1"/>
          </p:cNvSpPr>
          <p:nvPr/>
        </p:nvSpPr>
        <p:spPr bwMode="auto">
          <a:xfrm>
            <a:off x="6024837" y="1850487"/>
            <a:ext cx="3736975"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8275" indent="-168275"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35000"/>
              </a:spcBef>
              <a:buFontTx/>
              <a:buChar char="•"/>
            </a:pPr>
            <a:r>
              <a:rPr lang="en-US" altLang="en-US" sz="2000" b="1" err="1">
                <a:solidFill>
                  <a:srgbClr val="000066"/>
                </a:solidFill>
                <a:cs typeface="Times New Roman" panose="02020603050405020304" pitchFamily="18" charset="0"/>
              </a:rPr>
              <a:t>Dùng</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chủ</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yếu</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trong</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mạng</a:t>
            </a:r>
            <a:r>
              <a:rPr lang="en-US" altLang="en-US" sz="2000" b="1">
                <a:solidFill>
                  <a:srgbClr val="000066"/>
                </a:solidFill>
                <a:cs typeface="Times New Roman" panose="02020603050405020304" pitchFamily="18" charset="0"/>
              </a:rPr>
              <a:t> Token Ring </a:t>
            </a:r>
            <a:r>
              <a:rPr lang="en-US" altLang="en-US" sz="2000" b="1" err="1">
                <a:solidFill>
                  <a:srgbClr val="000066"/>
                </a:solidFill>
                <a:cs typeface="Times New Roman" panose="02020603050405020304" pitchFamily="18" charset="0"/>
              </a:rPr>
              <a:t>và</a:t>
            </a:r>
            <a:r>
              <a:rPr lang="en-US" altLang="en-US" sz="2000" b="1">
                <a:solidFill>
                  <a:srgbClr val="000066"/>
                </a:solidFill>
                <a:cs typeface="Times New Roman" panose="02020603050405020304" pitchFamily="18" charset="0"/>
              </a:rPr>
              <a:t> Apple Talk </a:t>
            </a:r>
          </a:p>
          <a:p>
            <a:pPr algn="just" eaLnBrk="1" hangingPunct="1">
              <a:spcBef>
                <a:spcPct val="35000"/>
              </a:spcBef>
              <a:buFontTx/>
              <a:buChar char="•"/>
            </a:pP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Ch</a:t>
            </a:r>
            <a:r>
              <a:rPr lang="en-US" altLang="en-US" sz="2000" b="1" err="1">
                <a:solidFill>
                  <a:srgbClr val="000066"/>
                </a:solidFill>
              </a:rPr>
              <a:t>ống</a:t>
            </a:r>
            <a:r>
              <a:rPr lang="en-US" altLang="en-US" sz="2000" b="1">
                <a:solidFill>
                  <a:srgbClr val="000066"/>
                </a:solidFill>
              </a:rPr>
              <a:t> </a:t>
            </a:r>
            <a:r>
              <a:rPr lang="en-US" altLang="en-US" sz="2000" b="1" err="1">
                <a:solidFill>
                  <a:srgbClr val="000066"/>
                </a:solidFill>
              </a:rPr>
              <a:t>nhiễu</a:t>
            </a:r>
            <a:r>
              <a:rPr lang="en-US" altLang="en-US" sz="2000" b="1">
                <a:solidFill>
                  <a:srgbClr val="000066"/>
                </a:solidFill>
              </a:rPr>
              <a:t> </a:t>
            </a:r>
            <a:r>
              <a:rPr lang="en-US" altLang="en-US" sz="2000" b="1" err="1">
                <a:solidFill>
                  <a:srgbClr val="000066"/>
                </a:solidFill>
              </a:rPr>
              <a:t>tốt</a:t>
            </a:r>
            <a:r>
              <a:rPr lang="en-US" altLang="en-US" sz="2000" b="1">
                <a:solidFill>
                  <a:srgbClr val="000066"/>
                </a:solidFill>
              </a:rPr>
              <a:t> </a:t>
            </a:r>
            <a:r>
              <a:rPr lang="en-US" altLang="en-US" sz="2000" b="1" err="1">
                <a:solidFill>
                  <a:srgbClr val="000066"/>
                </a:solidFill>
              </a:rPr>
              <a:t>hơn</a:t>
            </a:r>
            <a:r>
              <a:rPr lang="en-US" altLang="en-US" sz="2000" b="1">
                <a:solidFill>
                  <a:srgbClr val="000066"/>
                </a:solidFill>
              </a:rPr>
              <a:t> UTP, </a:t>
            </a:r>
            <a:r>
              <a:rPr lang="en-US" altLang="en-US" sz="2000" b="1" err="1">
                <a:solidFill>
                  <a:srgbClr val="000066"/>
                </a:solidFill>
              </a:rPr>
              <a:t>g</a:t>
            </a:r>
            <a:r>
              <a:rPr lang="en-US" altLang="en-US" sz="2000" b="1" err="1">
                <a:solidFill>
                  <a:srgbClr val="000066"/>
                </a:solidFill>
                <a:cs typeface="Times New Roman" panose="02020603050405020304" pitchFamily="18" charset="0"/>
              </a:rPr>
              <a:t>iá</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thành</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cao</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hơn</a:t>
            </a:r>
            <a:r>
              <a:rPr lang="en-US" altLang="en-US" sz="2000" b="1">
                <a:solidFill>
                  <a:srgbClr val="000066"/>
                </a:solidFill>
                <a:cs typeface="Times New Roman" panose="02020603050405020304" pitchFamily="18" charset="0"/>
              </a:rPr>
              <a:t> </a:t>
            </a:r>
          </a:p>
          <a:p>
            <a:pPr algn="just" eaLnBrk="1" hangingPunct="1">
              <a:spcBef>
                <a:spcPct val="35000"/>
              </a:spcBef>
              <a:buFontTx/>
              <a:buChar char="•"/>
            </a:pPr>
            <a:r>
              <a:rPr lang="en-US" altLang="en-US" sz="2000" b="1" err="1">
                <a:solidFill>
                  <a:srgbClr val="000066"/>
                </a:solidFill>
                <a:cs typeface="Times New Roman" panose="02020603050405020304" pitchFamily="18" charset="0"/>
              </a:rPr>
              <a:t>Tốc</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độ</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lý</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thuyết</a:t>
            </a:r>
            <a:r>
              <a:rPr lang="en-US" altLang="en-US" sz="2000" b="1">
                <a:solidFill>
                  <a:srgbClr val="000066"/>
                </a:solidFill>
                <a:cs typeface="Times New Roman" panose="02020603050405020304" pitchFamily="18" charset="0"/>
              </a:rPr>
              <a:t> 500Mbps, </a:t>
            </a:r>
            <a:r>
              <a:rPr lang="en-US" altLang="en-US" sz="2000" b="1" err="1">
                <a:solidFill>
                  <a:srgbClr val="000066"/>
                </a:solidFill>
                <a:cs typeface="Times New Roman" panose="02020603050405020304" pitchFamily="18" charset="0"/>
              </a:rPr>
              <a:t>thực</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tế</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tối</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đa</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khoảng</a:t>
            </a:r>
            <a:r>
              <a:rPr lang="en-US" altLang="en-US" sz="2000" b="1">
                <a:solidFill>
                  <a:srgbClr val="000066"/>
                </a:solidFill>
                <a:cs typeface="Times New Roman" panose="02020603050405020304" pitchFamily="18" charset="0"/>
              </a:rPr>
              <a:t> 155Mbps (</a:t>
            </a:r>
            <a:r>
              <a:rPr lang="en-US" altLang="zh-CN" sz="2000" b="1" err="1">
                <a:solidFill>
                  <a:srgbClr val="000066"/>
                </a:solidFill>
                <a:ea typeface="SimSun" panose="02010600030101010101" pitchFamily="2" charset="-122"/>
              </a:rPr>
              <a:t>với</a:t>
            </a:r>
            <a:r>
              <a:rPr lang="en-US" altLang="zh-CN" sz="2000" b="1">
                <a:solidFill>
                  <a:srgbClr val="000066"/>
                </a:solidFill>
                <a:ea typeface="SimSun" panose="02010600030101010101" pitchFamily="2" charset="-122"/>
              </a:rPr>
              <a:t> </a:t>
            </a:r>
            <a:r>
              <a:rPr lang="en-US" altLang="zh-CN" sz="2000" b="1" err="1">
                <a:solidFill>
                  <a:srgbClr val="000066"/>
                </a:solidFill>
                <a:ea typeface="SimSun" panose="02010600030101010101" pitchFamily="2" charset="-122"/>
              </a:rPr>
              <a:t>mạng</a:t>
            </a:r>
            <a:r>
              <a:rPr lang="en-US" altLang="zh-CN" sz="2000" b="1">
                <a:solidFill>
                  <a:srgbClr val="000066"/>
                </a:solidFill>
                <a:ea typeface="SimSun" panose="02010600030101010101" pitchFamily="2" charset="-122"/>
              </a:rPr>
              <a:t> Token Ring </a:t>
            </a:r>
            <a:r>
              <a:rPr lang="en-US" altLang="zh-CN" sz="2000" b="1" err="1">
                <a:solidFill>
                  <a:srgbClr val="000066"/>
                </a:solidFill>
                <a:ea typeface="SimSun" panose="02010600030101010101" pitchFamily="2" charset="-122"/>
              </a:rPr>
              <a:t>chỉ</a:t>
            </a:r>
            <a:r>
              <a:rPr lang="en-US" altLang="zh-CN" sz="2000" b="1">
                <a:solidFill>
                  <a:srgbClr val="000066"/>
                </a:solidFill>
                <a:ea typeface="SimSun" panose="02010600030101010101" pitchFamily="2" charset="-122"/>
              </a:rPr>
              <a:t> </a:t>
            </a:r>
            <a:r>
              <a:rPr lang="en-US" altLang="zh-CN" sz="2000" b="1" err="1">
                <a:solidFill>
                  <a:srgbClr val="000066"/>
                </a:solidFill>
                <a:ea typeface="SimSun" panose="02010600030101010101" pitchFamily="2" charset="-122"/>
              </a:rPr>
              <a:t>đạt</a:t>
            </a:r>
            <a:r>
              <a:rPr lang="en-US" altLang="zh-CN" sz="2000" b="1">
                <a:solidFill>
                  <a:srgbClr val="000066"/>
                </a:solidFill>
                <a:ea typeface="SimSun" panose="02010600030101010101" pitchFamily="2" charset="-122"/>
              </a:rPr>
              <a:t> 16Mbps).</a:t>
            </a:r>
            <a:endParaRPr lang="en-US" altLang="en-US" sz="2000" b="1">
              <a:solidFill>
                <a:srgbClr val="000066"/>
              </a:solidFill>
              <a:cs typeface="Times New Roman" panose="02020603050405020304" pitchFamily="18" charset="0"/>
            </a:endParaRPr>
          </a:p>
          <a:p>
            <a:pPr algn="just" eaLnBrk="1" hangingPunct="1">
              <a:spcBef>
                <a:spcPct val="35000"/>
              </a:spcBef>
              <a:buFontTx/>
              <a:buChar char="•"/>
            </a:pPr>
            <a:r>
              <a:rPr lang="en-US" altLang="en-US" sz="2000" b="1" err="1">
                <a:solidFill>
                  <a:srgbClr val="000066"/>
                </a:solidFill>
                <a:cs typeface="Times New Roman" panose="02020603050405020304" pitchFamily="18" charset="0"/>
              </a:rPr>
              <a:t>Độ</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dài</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một</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đoạn</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cáp</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nên</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nhỏ</a:t>
            </a:r>
            <a:r>
              <a:rPr lang="en-US" altLang="en-US" sz="2000" b="1">
                <a:solidFill>
                  <a:srgbClr val="000066"/>
                </a:solidFill>
                <a:cs typeface="Times New Roman" panose="02020603050405020304" pitchFamily="18" charset="0"/>
              </a:rPr>
              <a:t> </a:t>
            </a:r>
            <a:r>
              <a:rPr lang="en-US" altLang="en-US" sz="2000" b="1" err="1">
                <a:solidFill>
                  <a:srgbClr val="000066"/>
                </a:solidFill>
                <a:cs typeface="Times New Roman" panose="02020603050405020304" pitchFamily="18" charset="0"/>
              </a:rPr>
              <a:t>hơn</a:t>
            </a:r>
            <a:r>
              <a:rPr lang="en-US" altLang="en-US" sz="2000" b="1">
                <a:solidFill>
                  <a:srgbClr val="000066"/>
                </a:solidFill>
                <a:cs typeface="Times New Roman" panose="02020603050405020304" pitchFamily="18" charset="0"/>
              </a:rPr>
              <a:t> 100m </a:t>
            </a:r>
          </a:p>
          <a:p>
            <a:pPr algn="just" eaLnBrk="1" hangingPunct="1">
              <a:spcBef>
                <a:spcPct val="35000"/>
              </a:spcBef>
            </a:pPr>
            <a:endParaRPr lang="en-US" altLang="en-US" sz="2000" b="1">
              <a:solidFill>
                <a:srgbClr val="000066"/>
              </a:solidFill>
            </a:endParaRPr>
          </a:p>
        </p:txBody>
      </p:sp>
    </p:spTree>
    <p:extLst>
      <p:ext uri="{BB962C8B-B14F-4D97-AF65-F5344CB8AC3E}">
        <p14:creationId xmlns:p14="http://schemas.microsoft.com/office/powerpoint/2010/main" val="645311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10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10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10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107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68" grpId="0"/>
      <p:bldP spid="301069" grpId="0" animBg="1"/>
      <p:bldP spid="301070" grpId="0"/>
      <p:bldP spid="30107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31747" name="Rectangle 3"/>
          <p:cNvSpPr>
            <a:spLocks noChangeArrowheads="1"/>
          </p:cNvSpPr>
          <p:nvPr/>
        </p:nvSpPr>
        <p:spPr bwMode="auto">
          <a:xfrm>
            <a:off x="4762500" y="27336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31748" name="Text Box 4"/>
          <p:cNvSpPr txBox="1">
            <a:spLocks noChangeArrowheads="1"/>
          </p:cNvSpPr>
          <p:nvPr/>
        </p:nvSpPr>
        <p:spPr bwMode="auto">
          <a:xfrm>
            <a:off x="1770063" y="165101"/>
            <a:ext cx="67548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30000"/>
              </a:spcBef>
            </a:pPr>
            <a:r>
              <a:rPr lang="en-US" altLang="en-US" sz="2400" b="1" i="1">
                <a:latin typeface="Times New Roman" panose="02020603050405020304" pitchFamily="18" charset="0"/>
              </a:rPr>
              <a:t>c. </a:t>
            </a:r>
            <a:r>
              <a:rPr lang="en-US" altLang="en-US" sz="2400" b="1" i="1"/>
              <a:t>Đầu nối cab xoắn đôi (Twisted Pair)</a:t>
            </a:r>
            <a:r>
              <a:rPr lang="en-US" altLang="en-US" sz="2400"/>
              <a:t> </a:t>
            </a:r>
          </a:p>
        </p:txBody>
      </p:sp>
      <p:graphicFrame>
        <p:nvGraphicFramePr>
          <p:cNvPr id="302089" name="Object 9"/>
          <p:cNvGraphicFramePr>
            <a:graphicFrameLocks noChangeAspect="1"/>
          </p:cNvGraphicFramePr>
          <p:nvPr/>
        </p:nvGraphicFramePr>
        <p:xfrm>
          <a:off x="2376488" y="1152526"/>
          <a:ext cx="2876550" cy="2009775"/>
        </p:xfrm>
        <a:graphic>
          <a:graphicData uri="http://schemas.openxmlformats.org/presentationml/2006/ole">
            <mc:AlternateContent xmlns:mc="http://schemas.openxmlformats.org/markup-compatibility/2006">
              <mc:Choice xmlns:v="urn:schemas-microsoft-com:vml" Requires="v">
                <p:oleObj spid="_x0000_s2062" r:id="rId3" imgW="3115110" imgH="2180952" progId="Paint.Picture">
                  <p:embed/>
                </p:oleObj>
              </mc:Choice>
              <mc:Fallback>
                <p:oleObj r:id="rId3" imgW="3115110" imgH="2180952" progId="Paint.Picture">
                  <p:embed/>
                  <p:pic>
                    <p:nvPicPr>
                      <p:cNvPr id="302089"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1152526"/>
                        <a:ext cx="287655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0209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3864" y="3581401"/>
            <a:ext cx="2960687" cy="274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2091"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152525"/>
            <a:ext cx="2579688"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092" name="Text Box 12"/>
          <p:cNvSpPr txBox="1">
            <a:spLocks noChangeArrowheads="1"/>
          </p:cNvSpPr>
          <p:nvPr/>
        </p:nvSpPr>
        <p:spPr bwMode="auto">
          <a:xfrm>
            <a:off x="4975226" y="4035426"/>
            <a:ext cx="4795791"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8925" indent="-288925"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50000"/>
              </a:spcBef>
              <a:buFontTx/>
              <a:buChar char="•"/>
            </a:pPr>
            <a:r>
              <a:rPr lang="en-US" altLang="en-US">
                <a:solidFill>
                  <a:srgbClr val="000066"/>
                </a:solidFill>
              </a:rPr>
              <a:t>RJ11 dùng cho điện thoại, RJ45 dùng cho PC và các thiết bị mạng</a:t>
            </a:r>
          </a:p>
          <a:p>
            <a:pPr algn="just" eaLnBrk="1" hangingPunct="1">
              <a:spcBef>
                <a:spcPct val="50000"/>
              </a:spcBef>
              <a:buFontTx/>
              <a:buChar char="•"/>
            </a:pPr>
            <a:r>
              <a:rPr lang="en-US" altLang="en-US">
                <a:solidFill>
                  <a:srgbClr val="000066"/>
                </a:solidFill>
              </a:rPr>
              <a:t>STP dùng đầu nối DB9  cắm vào cổng COM của máy tính </a:t>
            </a:r>
          </a:p>
        </p:txBody>
      </p:sp>
    </p:spTree>
    <p:extLst>
      <p:ext uri="{BB962C8B-B14F-4D97-AF65-F5344CB8AC3E}">
        <p14:creationId xmlns:p14="http://schemas.microsoft.com/office/powerpoint/2010/main" val="20345819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20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20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209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20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9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524000" y="165101"/>
            <a:ext cx="7831138" cy="544513"/>
          </a:xfrm>
        </p:spPr>
        <p:txBody>
          <a:bodyPr>
            <a:normAutofit fontScale="90000"/>
          </a:bodyPr>
          <a:lstStyle/>
          <a:p>
            <a:pPr>
              <a:defRPr/>
            </a:pPr>
            <a:r>
              <a:rPr lang="en-US" sz="2400" b="1"/>
              <a:t>d. Kỹ thuật bấm cáp xoắn đôi (Twisted Pair)</a:t>
            </a:r>
            <a:r>
              <a:rPr lang="en-US" sz="2400" b="1">
                <a:solidFill>
                  <a:schemeClr val="tx1"/>
                </a:solidFill>
              </a:rPr>
              <a:t> </a:t>
            </a:r>
            <a:br>
              <a:rPr lang="en-US" sz="2400" b="1">
                <a:solidFill>
                  <a:schemeClr val="tx1"/>
                </a:solidFill>
              </a:rPr>
            </a:br>
            <a:endParaRPr lang="en-US" sz="2400" b="1">
              <a:solidFill>
                <a:schemeClr val="tx1"/>
              </a:solidFill>
            </a:endParaRPr>
          </a:p>
        </p:txBody>
      </p:sp>
      <p:pic>
        <p:nvPicPr>
          <p:cNvPr id="308227" name="Picture 3" descr="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667000"/>
            <a:ext cx="7467600" cy="360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228" name="Rectangle 4"/>
          <p:cNvSpPr>
            <a:spLocks noChangeArrowheads="1"/>
          </p:cNvSpPr>
          <p:nvPr/>
        </p:nvSpPr>
        <p:spPr bwMode="auto">
          <a:xfrm>
            <a:off x="2438400" y="1681164"/>
            <a:ext cx="2533650" cy="769937"/>
          </a:xfrm>
          <a:prstGeom prst="rect">
            <a:avLst/>
          </a:prstGeom>
          <a:solidFill>
            <a:srgbClr val="B8EAB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ctr" eaLnBrk="1" hangingPunct="1">
              <a:spcBef>
                <a:spcPct val="20000"/>
              </a:spcBef>
              <a:buFont typeface="Wingdings" panose="05000000000000000000" pitchFamily="2" charset="2"/>
              <a:buNone/>
            </a:pPr>
            <a:r>
              <a:rPr lang="en-US" altLang="en-US" sz="2000" b="1">
                <a:solidFill>
                  <a:srgbClr val="CC3300"/>
                </a:solidFill>
              </a:rPr>
              <a:t>Chuẩn T568-B </a:t>
            </a:r>
          </a:p>
          <a:p>
            <a:pPr algn="ctr" eaLnBrk="1" hangingPunct="1">
              <a:spcBef>
                <a:spcPct val="20000"/>
              </a:spcBef>
              <a:buFont typeface="Wingdings" panose="05000000000000000000" pitchFamily="2" charset="2"/>
              <a:buNone/>
            </a:pPr>
            <a:r>
              <a:rPr lang="en-US" altLang="en-US" sz="2000" b="1">
                <a:solidFill>
                  <a:srgbClr val="CC3300"/>
                </a:solidFill>
              </a:rPr>
              <a:t>(gọi tắt là Chuẩn B)</a:t>
            </a:r>
          </a:p>
        </p:txBody>
      </p:sp>
      <p:sp>
        <p:nvSpPr>
          <p:cNvPr id="308229" name="Rectangle 5"/>
          <p:cNvSpPr>
            <a:spLocks noChangeArrowheads="1"/>
          </p:cNvSpPr>
          <p:nvPr/>
        </p:nvSpPr>
        <p:spPr bwMode="auto">
          <a:xfrm>
            <a:off x="7467600" y="1833563"/>
            <a:ext cx="1963738" cy="400050"/>
          </a:xfrm>
          <a:prstGeom prst="rect">
            <a:avLst/>
          </a:prstGeom>
          <a:solidFill>
            <a:srgbClr val="B8EAB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100000"/>
              </a:spcBef>
              <a:buFont typeface="Wingdings" panose="05000000000000000000" pitchFamily="2" charset="2"/>
              <a:buNone/>
            </a:pPr>
            <a:r>
              <a:rPr lang="en-US" altLang="en-US" sz="2000" b="1">
                <a:solidFill>
                  <a:srgbClr val="CC3300"/>
                </a:solidFill>
              </a:rPr>
              <a:t>Chuẩn T568-B</a:t>
            </a:r>
          </a:p>
        </p:txBody>
      </p:sp>
      <p:sp>
        <p:nvSpPr>
          <p:cNvPr id="308230" name="Line 6"/>
          <p:cNvSpPr>
            <a:spLocks noChangeShapeType="1"/>
          </p:cNvSpPr>
          <p:nvPr/>
        </p:nvSpPr>
        <p:spPr bwMode="auto">
          <a:xfrm>
            <a:off x="4953000" y="2062163"/>
            <a:ext cx="25146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231" name="Rectangle 7"/>
          <p:cNvSpPr>
            <a:spLocks noChangeArrowheads="1"/>
          </p:cNvSpPr>
          <p:nvPr/>
        </p:nvSpPr>
        <p:spPr bwMode="white">
          <a:xfrm>
            <a:off x="3211513" y="849314"/>
            <a:ext cx="62230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buFont typeface="Wingdings" panose="05000000000000000000" pitchFamily="2" charset="2"/>
              <a:buChar char="v"/>
            </a:pPr>
            <a:r>
              <a:rPr lang="en-US" altLang="en-US" sz="2400" i="1">
                <a:solidFill>
                  <a:srgbClr val="000066"/>
                </a:solidFill>
              </a:rPr>
              <a:t> Bấm cáp thẳng (Straight-through cable )</a:t>
            </a:r>
          </a:p>
        </p:txBody>
      </p:sp>
      <p:sp>
        <p:nvSpPr>
          <p:cNvPr id="2" name="Date Placeholder 1"/>
          <p:cNvSpPr>
            <a:spLocks noGrp="1"/>
          </p:cNvSpPr>
          <p:nvPr>
            <p:ph type="dt" sz="half" idx="10"/>
          </p:nvPr>
        </p:nvSpPr>
        <p:spPr/>
        <p:txBody>
          <a:bodyPr/>
          <a:lstStyle/>
          <a:p>
            <a:fld id="{3C49A056-D677-4BEA-9E38-BC1C8411E657}"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14</a:t>
            </a:fld>
            <a:endParaRPr lang="en-US"/>
          </a:p>
        </p:txBody>
      </p:sp>
    </p:spTree>
    <p:extLst>
      <p:ext uri="{BB962C8B-B14F-4D97-AF65-F5344CB8AC3E}">
        <p14:creationId xmlns:p14="http://schemas.microsoft.com/office/powerpoint/2010/main" val="32185971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2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82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2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82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08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8" grpId="0" animBg="1"/>
      <p:bldP spid="308229" grpId="0" animBg="1"/>
      <p:bldP spid="3082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1" name="Rectangle 3"/>
          <p:cNvSpPr>
            <a:spLocks noChangeArrowheads="1"/>
          </p:cNvSpPr>
          <p:nvPr/>
        </p:nvSpPr>
        <p:spPr bwMode="auto">
          <a:xfrm>
            <a:off x="2438400" y="1681164"/>
            <a:ext cx="2533650" cy="769937"/>
          </a:xfrm>
          <a:prstGeom prst="rect">
            <a:avLst/>
          </a:prstGeom>
          <a:solidFill>
            <a:srgbClr val="B8EAB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ctr" eaLnBrk="1" hangingPunct="1">
              <a:spcBef>
                <a:spcPct val="20000"/>
              </a:spcBef>
              <a:buFont typeface="Wingdings" panose="05000000000000000000" pitchFamily="2" charset="2"/>
              <a:buNone/>
            </a:pPr>
            <a:r>
              <a:rPr lang="en-US" altLang="en-US" sz="2000" b="1">
                <a:solidFill>
                  <a:srgbClr val="CC3300"/>
                </a:solidFill>
              </a:rPr>
              <a:t>Chuẩn T568-B </a:t>
            </a:r>
          </a:p>
          <a:p>
            <a:pPr algn="ctr" eaLnBrk="1" hangingPunct="1">
              <a:spcBef>
                <a:spcPct val="20000"/>
              </a:spcBef>
              <a:buFont typeface="Wingdings" panose="05000000000000000000" pitchFamily="2" charset="2"/>
              <a:buNone/>
            </a:pPr>
            <a:r>
              <a:rPr lang="en-US" altLang="en-US" sz="2000" b="1">
                <a:solidFill>
                  <a:srgbClr val="CC3300"/>
                </a:solidFill>
              </a:rPr>
              <a:t>(gọi tắt là Chuẩn B)</a:t>
            </a:r>
          </a:p>
        </p:txBody>
      </p:sp>
      <p:sp>
        <p:nvSpPr>
          <p:cNvPr id="309252" name="Rectangle 4"/>
          <p:cNvSpPr>
            <a:spLocks noChangeArrowheads="1"/>
          </p:cNvSpPr>
          <p:nvPr/>
        </p:nvSpPr>
        <p:spPr bwMode="auto">
          <a:xfrm>
            <a:off x="7467601" y="1758950"/>
            <a:ext cx="2574925" cy="769938"/>
          </a:xfrm>
          <a:prstGeom prst="rect">
            <a:avLst/>
          </a:prstGeom>
          <a:solidFill>
            <a:srgbClr val="B8EAB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ctr" eaLnBrk="1" hangingPunct="1"/>
            <a:r>
              <a:rPr lang="en-US" altLang="en-US" sz="2000" b="1">
                <a:solidFill>
                  <a:srgbClr val="CC3300"/>
                </a:solidFill>
              </a:rPr>
              <a:t>Chuẩn T568-A </a:t>
            </a:r>
          </a:p>
          <a:p>
            <a:pPr algn="ctr" eaLnBrk="1" hangingPunct="1"/>
            <a:r>
              <a:rPr lang="en-US" altLang="en-US" sz="2000" b="1">
                <a:solidFill>
                  <a:srgbClr val="CC3300"/>
                </a:solidFill>
              </a:rPr>
              <a:t>(gọi tắt là Chuẩn</a:t>
            </a:r>
            <a:r>
              <a:rPr lang="en-US" altLang="en-US" sz="2400" b="1"/>
              <a:t> </a:t>
            </a:r>
            <a:r>
              <a:rPr lang="en-US" altLang="en-US" sz="2000" b="1">
                <a:solidFill>
                  <a:srgbClr val="CC3300"/>
                </a:solidFill>
              </a:rPr>
              <a:t>A)</a:t>
            </a:r>
          </a:p>
        </p:txBody>
      </p:sp>
      <p:sp>
        <p:nvSpPr>
          <p:cNvPr id="309253" name="Line 5"/>
          <p:cNvSpPr>
            <a:spLocks noChangeShapeType="1"/>
          </p:cNvSpPr>
          <p:nvPr/>
        </p:nvSpPr>
        <p:spPr bwMode="auto">
          <a:xfrm>
            <a:off x="4953000" y="2062163"/>
            <a:ext cx="25146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254" name="Rectangle 6"/>
          <p:cNvSpPr>
            <a:spLocks noChangeArrowheads="1"/>
          </p:cNvSpPr>
          <p:nvPr/>
        </p:nvSpPr>
        <p:spPr bwMode="white">
          <a:xfrm>
            <a:off x="3440114" y="849314"/>
            <a:ext cx="5843587"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buFont typeface="Wingdings" panose="05000000000000000000" pitchFamily="2" charset="2"/>
              <a:buChar char="v"/>
            </a:pPr>
            <a:r>
              <a:rPr lang="en-US" altLang="en-US" sz="2400" i="1">
                <a:solidFill>
                  <a:srgbClr val="000066"/>
                </a:solidFill>
              </a:rPr>
              <a:t> Bấm cáp chéo (Crossover cable )</a:t>
            </a:r>
          </a:p>
        </p:txBody>
      </p:sp>
      <p:pic>
        <p:nvPicPr>
          <p:cNvPr id="309255" name="Picture 7" desc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078164"/>
            <a:ext cx="6172200"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3459164"/>
            <a:ext cx="2362200"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Rectangle 10"/>
          <p:cNvSpPr>
            <a:spLocks noGrp="1" noChangeArrowheads="1"/>
          </p:cNvSpPr>
          <p:nvPr>
            <p:ph type="title"/>
          </p:nvPr>
        </p:nvSpPr>
        <p:spPr>
          <a:xfrm>
            <a:off x="1693864" y="165101"/>
            <a:ext cx="7437437" cy="696913"/>
          </a:xfrm>
        </p:spPr>
        <p:txBody>
          <a:bodyPr>
            <a:normAutofit fontScale="90000"/>
          </a:bodyPr>
          <a:lstStyle/>
          <a:p>
            <a:pPr>
              <a:defRPr/>
            </a:pPr>
            <a:r>
              <a:rPr lang="en-US" sz="2400" b="1"/>
              <a:t>d. Kỹ thuật bấm cáp xoắn đôi (Twisted Pair) </a:t>
            </a:r>
            <a:br>
              <a:rPr lang="en-US" sz="2400" b="1"/>
            </a:br>
            <a:endParaRPr lang="en-US" sz="2400" b="1"/>
          </a:p>
        </p:txBody>
      </p:sp>
      <p:sp>
        <p:nvSpPr>
          <p:cNvPr id="2" name="Date Placeholder 1"/>
          <p:cNvSpPr>
            <a:spLocks noGrp="1"/>
          </p:cNvSpPr>
          <p:nvPr>
            <p:ph type="dt" sz="half" idx="10"/>
          </p:nvPr>
        </p:nvSpPr>
        <p:spPr/>
        <p:txBody>
          <a:bodyPr/>
          <a:lstStyle/>
          <a:p>
            <a:fld id="{FCB04D9C-902F-4D99-B191-D0BB4026A441}"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15</a:t>
            </a:fld>
            <a:endParaRPr lang="en-US"/>
          </a:p>
        </p:txBody>
      </p:sp>
    </p:spTree>
    <p:extLst>
      <p:ext uri="{BB962C8B-B14F-4D97-AF65-F5344CB8AC3E}">
        <p14:creationId xmlns:p14="http://schemas.microsoft.com/office/powerpoint/2010/main" val="8563755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92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92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92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925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092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1" grpId="0" animBg="1"/>
      <p:bldP spid="309252" grpId="0" animBg="1"/>
      <p:bldP spid="30925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36867" name="Rectangle 3"/>
          <p:cNvSpPr>
            <a:spLocks noChangeArrowheads="1"/>
          </p:cNvSpPr>
          <p:nvPr/>
        </p:nvSpPr>
        <p:spPr bwMode="auto">
          <a:xfrm>
            <a:off x="4762500" y="27336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36868" name="Text Box 4"/>
          <p:cNvSpPr txBox="1">
            <a:spLocks noChangeArrowheads="1"/>
          </p:cNvSpPr>
          <p:nvPr/>
        </p:nvSpPr>
        <p:spPr bwMode="auto">
          <a:xfrm>
            <a:off x="1693863" y="165101"/>
            <a:ext cx="637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r>
              <a:rPr lang="en-US" altLang="en-US" sz="2400" b="1" i="1"/>
              <a:t>2.3. Cáp quang (Fiber-Optic cable </a:t>
            </a:r>
            <a:r>
              <a:rPr lang="en-US" altLang="en-US" sz="2400" b="1" i="1">
                <a:solidFill>
                  <a:schemeClr val="bg1"/>
                </a:solidFill>
              </a:rPr>
              <a:t>)</a:t>
            </a:r>
          </a:p>
        </p:txBody>
      </p:sp>
      <p:pic>
        <p:nvPicPr>
          <p:cNvPr id="36869"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3277" y="4482075"/>
            <a:ext cx="2689224" cy="130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6263" y="1358537"/>
            <a:ext cx="2939763" cy="2572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3967" y="1913641"/>
            <a:ext cx="3997665" cy="403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877542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37891" name="Rectangle 3"/>
          <p:cNvSpPr>
            <a:spLocks noChangeArrowheads="1"/>
          </p:cNvSpPr>
          <p:nvPr/>
        </p:nvSpPr>
        <p:spPr bwMode="auto">
          <a:xfrm>
            <a:off x="4762500" y="27336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37892" name="Text Box 5"/>
          <p:cNvSpPr txBox="1">
            <a:spLocks noChangeArrowheads="1"/>
          </p:cNvSpPr>
          <p:nvPr/>
        </p:nvSpPr>
        <p:spPr bwMode="auto">
          <a:xfrm>
            <a:off x="1846263" y="165101"/>
            <a:ext cx="152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30000"/>
              </a:spcBef>
            </a:pPr>
            <a:r>
              <a:rPr lang="en-US" altLang="en-US" sz="2400" b="1" i="1">
                <a:latin typeface="Times New Roman" panose="02020603050405020304" pitchFamily="18" charset="0"/>
              </a:rPr>
              <a:t>a.Cấu tạo</a:t>
            </a:r>
            <a:r>
              <a:rPr lang="en-US" altLang="en-US" sz="2400" i="1">
                <a:latin typeface="Times New Roman" panose="02020603050405020304" pitchFamily="18" charset="0"/>
              </a:rPr>
              <a:t> </a:t>
            </a:r>
          </a:p>
        </p:txBody>
      </p:sp>
      <p:sp>
        <p:nvSpPr>
          <p:cNvPr id="311323" name="Text Box 27"/>
          <p:cNvSpPr txBox="1">
            <a:spLocks noChangeArrowheads="1"/>
          </p:cNvSpPr>
          <p:nvPr/>
        </p:nvSpPr>
        <p:spPr bwMode="auto">
          <a:xfrm>
            <a:off x="1195251" y="2733676"/>
            <a:ext cx="7974874" cy="395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39725" indent="-339725"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15000"/>
              </a:spcBef>
              <a:buFont typeface="Wingdings" panose="05000000000000000000" pitchFamily="2" charset="2"/>
              <a:buChar char="§"/>
            </a:pPr>
            <a:r>
              <a:rPr lang="en-US" altLang="en-US" sz="2400">
                <a:solidFill>
                  <a:srgbClr val="FF0000"/>
                </a:solidFill>
                <a:latin typeface="Times New Roman" panose="02020603050405020304" pitchFamily="18" charset="0"/>
              </a:rPr>
              <a:t>Core</a:t>
            </a:r>
            <a:r>
              <a:rPr lang="en-US" altLang="en-US" sz="2400">
                <a:solidFill>
                  <a:srgbClr val="000066"/>
                </a:solidFill>
                <a:latin typeface="Times New Roman" panose="02020603050405020304" pitchFamily="18" charset="0"/>
              </a:rPr>
              <a:t>:  Lõi- Sợi thủy tinh cực mảnh(đường kính 8,3 ;100 </a:t>
            </a:r>
            <a:r>
              <a:rPr lang="en-US" altLang="en-US" sz="2400">
                <a:solidFill>
                  <a:srgbClr val="000066"/>
                </a:solidFill>
                <a:latin typeface="Times New Roman" panose="02020603050405020304" pitchFamily="18" charset="0"/>
                <a:sym typeface="Symbol" panose="05050102010706020507" pitchFamily="18" charset="2"/>
              </a:rPr>
              <a:t></a:t>
            </a:r>
            <a:r>
              <a:rPr lang="en-US" altLang="en-US" sz="2400">
                <a:solidFill>
                  <a:srgbClr val="000066"/>
                </a:solidFill>
                <a:latin typeface="Times New Roman" panose="02020603050405020304" pitchFamily="18" charset="0"/>
              </a:rPr>
              <a:t>m) là nơi ánh sáng truyền đi </a:t>
            </a:r>
          </a:p>
          <a:p>
            <a:pPr algn="just" eaLnBrk="1" hangingPunct="1">
              <a:spcBef>
                <a:spcPct val="15000"/>
              </a:spcBef>
              <a:buFont typeface="Wingdings" panose="05000000000000000000" pitchFamily="2" charset="2"/>
              <a:buChar char="§"/>
            </a:pPr>
            <a:r>
              <a:rPr lang="en-US" altLang="en-US" sz="2400">
                <a:solidFill>
                  <a:srgbClr val="FF0000"/>
                </a:solidFill>
                <a:latin typeface="Times New Roman" panose="02020603050405020304" pitchFamily="18" charset="0"/>
                <a:cs typeface="Times New Roman" panose="02020603050405020304" pitchFamily="18" charset="0"/>
              </a:rPr>
              <a:t>Cla</a:t>
            </a:r>
            <a:r>
              <a:rPr lang="en-US" altLang="en-US" sz="2400">
                <a:solidFill>
                  <a:srgbClr val="FF0000"/>
                </a:solidFill>
                <a:latin typeface="Times New Roman" panose="02020603050405020304" pitchFamily="18" charset="0"/>
              </a:rPr>
              <a:t>dding</a:t>
            </a:r>
            <a:r>
              <a:rPr lang="en-US" altLang="en-US" sz="2400">
                <a:solidFill>
                  <a:srgbClr val="000066"/>
                </a:solidFill>
                <a:latin typeface="Times New Roman" panose="02020603050405020304" pitchFamily="18" charset="0"/>
              </a:rPr>
              <a:t>: </a:t>
            </a:r>
            <a:r>
              <a:rPr lang="en-US" altLang="en-US" sz="2400">
                <a:solidFill>
                  <a:srgbClr val="000066"/>
                </a:solidFill>
                <a:latin typeface="Times New Roman" panose="02020603050405020304" pitchFamily="18" charset="0"/>
                <a:cs typeface="Times New Roman" panose="02020603050405020304" pitchFamily="18" charset="0"/>
              </a:rPr>
              <a:t>Lớp quang ngoài- là lớp bọc có hệ số khúc xạ thấp có tác dụng phản xạ </a:t>
            </a:r>
            <a:r>
              <a:rPr lang="en-US" altLang="en-US" sz="2400">
                <a:solidFill>
                  <a:srgbClr val="000066"/>
                </a:solidFill>
                <a:latin typeface="Times New Roman" panose="02020603050405020304" pitchFamily="18" charset="0"/>
              </a:rPr>
              <a:t>ánh sáng trở lại vào lõi </a:t>
            </a:r>
            <a:r>
              <a:rPr lang="en-US" altLang="en-US" sz="2400">
                <a:solidFill>
                  <a:srgbClr val="000066"/>
                </a:solidFill>
                <a:latin typeface="Times New Roman" panose="02020603050405020304" pitchFamily="18" charset="0"/>
                <a:cs typeface="Times New Roman" panose="02020603050405020304" pitchFamily="18" charset="0"/>
              </a:rPr>
              <a:t>để giảm sự mất mát tín hiệu.</a:t>
            </a:r>
          </a:p>
          <a:p>
            <a:pPr algn="just" eaLnBrk="1" hangingPunct="1">
              <a:spcBef>
                <a:spcPct val="15000"/>
              </a:spcBef>
              <a:buFont typeface="Wingdings" panose="05000000000000000000" pitchFamily="2" charset="2"/>
              <a:buChar char="§"/>
            </a:pPr>
            <a:r>
              <a:rPr lang="en-US" altLang="en-US" sz="2400">
                <a:solidFill>
                  <a:srgbClr val="FF0000"/>
                </a:solidFill>
                <a:latin typeface="Times New Roman" panose="02020603050405020304" pitchFamily="18" charset="0"/>
              </a:rPr>
              <a:t>Coating</a:t>
            </a:r>
            <a:r>
              <a:rPr lang="en-US" altLang="en-US" sz="2400">
                <a:solidFill>
                  <a:srgbClr val="000066"/>
                </a:solidFill>
                <a:latin typeface="Times New Roman" panose="02020603050405020304" pitchFamily="18" charset="0"/>
              </a:rPr>
              <a:t>: Lớp phủ dẻo bên ngoài bảo vệ sợi không bị hỏng và ẩm ướt </a:t>
            </a:r>
            <a:endParaRPr lang="en-US" altLang="en-US" sz="2400">
              <a:solidFill>
                <a:srgbClr val="000066"/>
              </a:solidFill>
              <a:latin typeface="Times New Roman" panose="02020603050405020304" pitchFamily="18" charset="0"/>
              <a:cs typeface="Times New Roman" panose="02020603050405020304" pitchFamily="18" charset="0"/>
            </a:endParaRPr>
          </a:p>
          <a:p>
            <a:pPr algn="just" eaLnBrk="1" hangingPunct="1">
              <a:spcBef>
                <a:spcPct val="15000"/>
              </a:spcBef>
              <a:buFont typeface="Wingdings" panose="05000000000000000000" pitchFamily="2" charset="2"/>
              <a:buChar char="§"/>
            </a:pPr>
            <a:r>
              <a:rPr lang="en-US" altLang="en-US" sz="2400">
                <a:solidFill>
                  <a:srgbClr val="FF0000"/>
                </a:solidFill>
                <a:latin typeface="Times New Roman" panose="02020603050405020304" pitchFamily="18" charset="0"/>
                <a:cs typeface="Times New Roman" panose="02020603050405020304" pitchFamily="18" charset="0"/>
              </a:rPr>
              <a:t>Jacket</a:t>
            </a:r>
            <a:r>
              <a:rPr lang="en-US" altLang="en-US" sz="2400">
                <a:solidFill>
                  <a:srgbClr val="000066"/>
                </a:solidFill>
                <a:latin typeface="Times New Roman" panose="02020603050405020304" pitchFamily="18" charset="0"/>
                <a:cs typeface="Times New Roman" panose="02020603050405020304" pitchFamily="18" charset="0"/>
              </a:rPr>
              <a:t>:  </a:t>
            </a:r>
            <a:r>
              <a:rPr lang="en-US" altLang="en-US" sz="2400">
                <a:solidFill>
                  <a:srgbClr val="000066"/>
                </a:solidFill>
                <a:latin typeface="Times New Roman" panose="02020603050405020304" pitchFamily="18" charset="0"/>
              </a:rPr>
              <a:t>Mỗi sợi cáp quang gồm hai lõi, một lõi truyền và một lõi nhận dữ liệu. Hàng trăm hay hàng ngàn sợi quang được đặt trong một lớp vỏ bảo vệ gọi là jacket .</a:t>
            </a:r>
          </a:p>
        </p:txBody>
      </p:sp>
      <p:pic>
        <p:nvPicPr>
          <p:cNvPr id="37894"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0924" y="667096"/>
            <a:ext cx="4729319" cy="1632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17153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1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13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13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113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38915" name="Rectangle 3"/>
          <p:cNvSpPr>
            <a:spLocks noChangeArrowheads="1"/>
          </p:cNvSpPr>
          <p:nvPr/>
        </p:nvSpPr>
        <p:spPr bwMode="auto">
          <a:xfrm>
            <a:off x="4762500" y="27336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38916" name="Text Box 4"/>
          <p:cNvSpPr txBox="1">
            <a:spLocks noChangeArrowheads="1"/>
          </p:cNvSpPr>
          <p:nvPr/>
        </p:nvSpPr>
        <p:spPr bwMode="auto">
          <a:xfrm>
            <a:off x="1770064" y="165101"/>
            <a:ext cx="5387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30000"/>
              </a:spcBef>
            </a:pPr>
            <a:r>
              <a:rPr lang="en-US" altLang="en-US" sz="2800" b="1" i="1">
                <a:latin typeface="Times New Roman" panose="02020603050405020304" pitchFamily="18" charset="0"/>
              </a:rPr>
              <a:t>b. Đặc tính kỹ thuật</a:t>
            </a:r>
          </a:p>
        </p:txBody>
      </p:sp>
      <p:sp>
        <p:nvSpPr>
          <p:cNvPr id="312332" name="Text Box 12"/>
          <p:cNvSpPr txBox="1">
            <a:spLocks noChangeArrowheads="1"/>
          </p:cNvSpPr>
          <p:nvPr/>
        </p:nvSpPr>
        <p:spPr bwMode="auto">
          <a:xfrm>
            <a:off x="1770064" y="923926"/>
            <a:ext cx="7818073" cy="543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8925" indent="-288925"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25000"/>
              </a:spcBef>
              <a:buFont typeface="Wingdings" panose="05000000000000000000" pitchFamily="2" charset="2"/>
              <a:buChar char="§"/>
            </a:pPr>
            <a:r>
              <a:rPr lang="en-US" altLang="en-US" sz="2400">
                <a:solidFill>
                  <a:srgbClr val="000066"/>
                </a:solidFill>
              </a:rPr>
              <a:t>Truyền tín hiệu dạng số ở hình thái xung ánh sáng. Khi phát cần một điốt phát sáng (LED) hoặc laser truyền dữ liệu xung ánh sáng vào cáp quang. Khi nhận cáp được nối vào một bộ chuyển đổi quang điện(ODF) để chuyển tính hiệu quang thành điện</a:t>
            </a:r>
          </a:p>
          <a:p>
            <a:pPr algn="just" eaLnBrk="1" hangingPunct="1">
              <a:spcBef>
                <a:spcPct val="25000"/>
              </a:spcBef>
              <a:buFont typeface="Wingdings" panose="05000000000000000000" pitchFamily="2" charset="2"/>
              <a:buChar char="§"/>
            </a:pPr>
            <a:r>
              <a:rPr lang="en-US" altLang="en-US" sz="2400">
                <a:solidFill>
                  <a:srgbClr val="000066"/>
                </a:solidFill>
              </a:rPr>
              <a:t>Đ</a:t>
            </a:r>
            <a:r>
              <a:rPr lang="en-US" altLang="en-US" sz="2600">
                <a:solidFill>
                  <a:srgbClr val="000066"/>
                </a:solidFill>
                <a:latin typeface="Times New Roman" panose="02020603050405020304" pitchFamily="18" charset="0"/>
                <a:cs typeface="Times New Roman" panose="02020603050405020304" pitchFamily="18" charset="0"/>
              </a:rPr>
              <a:t>ộ suy giảm tín hiệu thấp nên kho</a:t>
            </a:r>
            <a:r>
              <a:rPr lang="en-US" altLang="en-US" sz="2400">
                <a:solidFill>
                  <a:srgbClr val="000066"/>
                </a:solidFill>
              </a:rPr>
              <a:t>ảng cách truyền</a:t>
            </a:r>
            <a:r>
              <a:rPr lang="en-US" altLang="en-US" sz="2600">
                <a:solidFill>
                  <a:srgbClr val="000066"/>
                </a:solidFill>
                <a:latin typeface="Times New Roman" panose="02020603050405020304" pitchFamily="18" charset="0"/>
                <a:cs typeface="Times New Roman" panose="02020603050405020304" pitchFamily="18" charset="0"/>
              </a:rPr>
              <a:t> có thể rất xa tới hàng trăm km không cần Repeater.</a:t>
            </a:r>
          </a:p>
          <a:p>
            <a:pPr algn="just" eaLnBrk="1" hangingPunct="1">
              <a:spcBef>
                <a:spcPct val="25000"/>
              </a:spcBef>
              <a:buFont typeface="Wingdings" panose="05000000000000000000" pitchFamily="2" charset="2"/>
              <a:buChar char="§"/>
            </a:pPr>
            <a:r>
              <a:rPr lang="en-US" altLang="en-US" sz="2600">
                <a:solidFill>
                  <a:srgbClr val="000066"/>
                </a:solidFill>
                <a:latin typeface="Times New Roman" panose="02020603050405020304" pitchFamily="18" charset="0"/>
                <a:cs typeface="Times New Roman" panose="02020603050405020304" pitchFamily="18" charset="0"/>
              </a:rPr>
              <a:t>Tốc độ truyền đến hàng Gbps và phụ thuộc vào các thiết bị thu phát</a:t>
            </a:r>
          </a:p>
          <a:p>
            <a:pPr algn="just" eaLnBrk="1" hangingPunct="1">
              <a:spcBef>
                <a:spcPct val="25000"/>
              </a:spcBef>
              <a:buFont typeface="Wingdings" panose="05000000000000000000" pitchFamily="2" charset="2"/>
              <a:buChar char="§"/>
            </a:pPr>
            <a:r>
              <a:rPr lang="en-US" altLang="en-US" sz="2400">
                <a:solidFill>
                  <a:srgbClr val="000066"/>
                </a:solidFill>
              </a:rPr>
              <a:t>Cáp quang chỉ truyền sóng ánh sáng (không truyền tín hiệu điện) nên nhanh, không bị nhiễu và bị nghe trộm. </a:t>
            </a:r>
            <a:endParaRPr lang="en-US" altLang="en-US" sz="2600">
              <a:solidFill>
                <a:srgbClr val="000066"/>
              </a:solidFill>
              <a:latin typeface="Times New Roman" panose="02020603050405020304" pitchFamily="18" charset="0"/>
              <a:cs typeface="Times New Roman" panose="02020603050405020304" pitchFamily="18" charset="0"/>
            </a:endParaRPr>
          </a:p>
          <a:p>
            <a:pPr algn="just" eaLnBrk="1" hangingPunct="1">
              <a:spcBef>
                <a:spcPct val="25000"/>
              </a:spcBef>
              <a:buFont typeface="Wingdings" panose="05000000000000000000" pitchFamily="2" charset="2"/>
              <a:buChar char="§"/>
            </a:pPr>
            <a:endParaRPr lang="en-US" altLang="en-US" sz="2600">
              <a:solidFill>
                <a:srgbClr val="00006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73380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233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233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233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1233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39939" name="Rectangle 3"/>
          <p:cNvSpPr>
            <a:spLocks noChangeArrowheads="1"/>
          </p:cNvSpPr>
          <p:nvPr/>
        </p:nvSpPr>
        <p:spPr bwMode="auto">
          <a:xfrm>
            <a:off x="4762500" y="27336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39940" name="Text Box 4"/>
          <p:cNvSpPr txBox="1">
            <a:spLocks noChangeArrowheads="1"/>
          </p:cNvSpPr>
          <p:nvPr/>
        </p:nvSpPr>
        <p:spPr bwMode="auto">
          <a:xfrm>
            <a:off x="1770063" y="165101"/>
            <a:ext cx="4857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30000"/>
              </a:spcBef>
            </a:pPr>
            <a:r>
              <a:rPr lang="en-US" altLang="en-US" sz="2400" b="1" i="1">
                <a:latin typeface="Times New Roman" panose="02020603050405020304" pitchFamily="18" charset="0"/>
              </a:rPr>
              <a:t>c. </a:t>
            </a:r>
            <a:r>
              <a:rPr lang="en-US" altLang="en-US" sz="2400" b="1" i="1"/>
              <a:t>Đầu nối cáp quang</a:t>
            </a:r>
          </a:p>
        </p:txBody>
      </p:sp>
      <p:pic>
        <p:nvPicPr>
          <p:cNvPr id="39941" name="Picture 10" descr="sc-sc-mm-duplex-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4719639"/>
            <a:ext cx="1901825"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13" descr="180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0338" y="5022850"/>
            <a:ext cx="1289050"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14" descr="sc-st-mm-duplex-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0439" y="4491039"/>
            <a:ext cx="1919287" cy="193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16" descr="181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8950" y="5099050"/>
            <a:ext cx="1289050"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5" name="Picture 17" descr="1808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7500" y="1076325"/>
            <a:ext cx="1289050"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6"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6901" y="1911350"/>
            <a:ext cx="4098925" cy="312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363" name="Rectangle 19"/>
          <p:cNvSpPr>
            <a:spLocks noChangeArrowheads="1"/>
          </p:cNvSpPr>
          <p:nvPr/>
        </p:nvSpPr>
        <p:spPr bwMode="auto">
          <a:xfrm>
            <a:off x="2225676" y="2973389"/>
            <a:ext cx="8043863" cy="157003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r>
              <a:rPr lang="en-US" altLang="en-US" sz="2400">
                <a:solidFill>
                  <a:srgbClr val="000066"/>
                </a:solidFill>
              </a:rPr>
              <a:t>Do cáp quang không thể bẻ cong nên khi nối cáp quang vào các thiết bị khác chúng ta phải thông qua hộp đấu nối.Trên thị trường có các đầu nối như sau: FT, FC,ST, SC </a:t>
            </a:r>
          </a:p>
        </p:txBody>
      </p:sp>
      <p:pic>
        <p:nvPicPr>
          <p:cNvPr id="39948" name="Picture 21" descr="sc-sc-mm-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1" y="696914"/>
            <a:ext cx="1909763"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9" name="Picture 22" descr="1807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16313" y="773113"/>
            <a:ext cx="1289050"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0" name="Picture 23" descr="sc-st-mm-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1839" y="773114"/>
            <a:ext cx="1901825"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00942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3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6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 </a:t>
            </a:r>
            <a:r>
              <a:rPr lang="en-US" err="1" smtClean="0"/>
              <a:t>Giới</a:t>
            </a:r>
            <a:r>
              <a:rPr lang="en-US" smtClean="0"/>
              <a:t> </a:t>
            </a:r>
            <a:r>
              <a:rPr lang="en-US" err="1" smtClean="0"/>
              <a:t>thiệu</a:t>
            </a:r>
            <a:r>
              <a:rPr lang="en-US" smtClean="0"/>
              <a:t> </a:t>
            </a:r>
            <a:r>
              <a:rPr lang="en-US" err="1" smtClean="0"/>
              <a:t>về</a:t>
            </a:r>
            <a:r>
              <a:rPr lang="en-US" smtClean="0"/>
              <a:t> </a:t>
            </a:r>
            <a:r>
              <a:rPr lang="en-US" err="1" smtClean="0"/>
              <a:t>môi</a:t>
            </a:r>
            <a:r>
              <a:rPr lang="en-US" smtClean="0"/>
              <a:t> </a:t>
            </a:r>
            <a:r>
              <a:rPr lang="en-US" err="1" smtClean="0"/>
              <a:t>trường</a:t>
            </a:r>
            <a:r>
              <a:rPr lang="en-US" smtClean="0"/>
              <a:t> </a:t>
            </a:r>
            <a:r>
              <a:rPr lang="en-US" err="1" smtClean="0"/>
              <a:t>truyền</a:t>
            </a:r>
            <a:r>
              <a:rPr lang="en-US" smtClean="0"/>
              <a:t> </a:t>
            </a:r>
            <a:r>
              <a:rPr lang="en-US" err="1" smtClean="0"/>
              <a:t>dẫn</a:t>
            </a:r>
            <a:endParaRPr lang="en-US"/>
          </a:p>
        </p:txBody>
      </p:sp>
      <p:sp>
        <p:nvSpPr>
          <p:cNvPr id="3" name="Content Placeholder 2"/>
          <p:cNvSpPr>
            <a:spLocks noGrp="1"/>
          </p:cNvSpPr>
          <p:nvPr>
            <p:ph idx="1"/>
          </p:nvPr>
        </p:nvSpPr>
        <p:spPr>
          <a:xfrm>
            <a:off x="677334" y="1463041"/>
            <a:ext cx="8596668" cy="4578322"/>
          </a:xfrm>
        </p:spPr>
        <p:txBody>
          <a:bodyPr/>
          <a:lstStyle/>
          <a:p>
            <a:pPr algn="just">
              <a:spcBef>
                <a:spcPct val="50000"/>
              </a:spcBef>
              <a:buFont typeface="Wingdings" panose="05000000000000000000" pitchFamily="2" charset="2"/>
              <a:buChar char="§"/>
            </a:pPr>
            <a:r>
              <a:rPr lang="en-US" altLang="en-US" sz="2400" err="1">
                <a:solidFill>
                  <a:srgbClr val="000066"/>
                </a:solidFill>
              </a:rPr>
              <a:t>Là</a:t>
            </a:r>
            <a:r>
              <a:rPr lang="en-US" altLang="en-US" sz="2400">
                <a:solidFill>
                  <a:srgbClr val="000066"/>
                </a:solidFill>
              </a:rPr>
              <a:t> </a:t>
            </a:r>
            <a:r>
              <a:rPr lang="en-US" altLang="en-US" sz="2400" err="1">
                <a:solidFill>
                  <a:srgbClr val="000066"/>
                </a:solidFill>
              </a:rPr>
              <a:t>phương</a:t>
            </a:r>
            <a:r>
              <a:rPr lang="en-US" altLang="en-US" sz="2400">
                <a:solidFill>
                  <a:srgbClr val="000066"/>
                </a:solidFill>
              </a:rPr>
              <a:t> </a:t>
            </a:r>
            <a:r>
              <a:rPr lang="en-US" altLang="en-US" sz="2400" err="1">
                <a:solidFill>
                  <a:srgbClr val="000066"/>
                </a:solidFill>
              </a:rPr>
              <a:t>tiện</a:t>
            </a:r>
            <a:r>
              <a:rPr lang="en-US" altLang="en-US" sz="2400">
                <a:solidFill>
                  <a:srgbClr val="000066"/>
                </a:solidFill>
              </a:rPr>
              <a:t> </a:t>
            </a:r>
            <a:r>
              <a:rPr lang="en-US" altLang="en-US" sz="2400" err="1">
                <a:solidFill>
                  <a:srgbClr val="000066"/>
                </a:solidFill>
              </a:rPr>
              <a:t>vật</a:t>
            </a:r>
            <a:r>
              <a:rPr lang="en-US" altLang="en-US" sz="2400">
                <a:solidFill>
                  <a:srgbClr val="000066"/>
                </a:solidFill>
              </a:rPr>
              <a:t> </a:t>
            </a:r>
            <a:r>
              <a:rPr lang="en-US" altLang="en-US" sz="2400" err="1">
                <a:solidFill>
                  <a:srgbClr val="000066"/>
                </a:solidFill>
              </a:rPr>
              <a:t>lý</a:t>
            </a:r>
            <a:r>
              <a:rPr lang="en-US" altLang="en-US" sz="2400">
                <a:solidFill>
                  <a:srgbClr val="000066"/>
                </a:solidFill>
              </a:rPr>
              <a:t> </a:t>
            </a:r>
            <a:r>
              <a:rPr lang="en-US" altLang="en-US" sz="2400" err="1">
                <a:solidFill>
                  <a:srgbClr val="000066"/>
                </a:solidFill>
              </a:rPr>
              <a:t>cho</a:t>
            </a:r>
            <a:r>
              <a:rPr lang="en-US" altLang="en-US" sz="2400">
                <a:solidFill>
                  <a:srgbClr val="000066"/>
                </a:solidFill>
              </a:rPr>
              <a:t> </a:t>
            </a:r>
            <a:r>
              <a:rPr lang="en-US" altLang="en-US" sz="2400" err="1">
                <a:solidFill>
                  <a:srgbClr val="000066"/>
                </a:solidFill>
              </a:rPr>
              <a:t>phép</a:t>
            </a:r>
            <a:r>
              <a:rPr lang="en-US" altLang="en-US" sz="2400">
                <a:solidFill>
                  <a:srgbClr val="000066"/>
                </a:solidFill>
              </a:rPr>
              <a:t> </a:t>
            </a:r>
            <a:r>
              <a:rPr lang="en-US" altLang="en-US" sz="2400" err="1">
                <a:solidFill>
                  <a:srgbClr val="000066"/>
                </a:solidFill>
              </a:rPr>
              <a:t>truyền</a:t>
            </a:r>
            <a:r>
              <a:rPr lang="en-US" altLang="en-US" sz="2400">
                <a:solidFill>
                  <a:srgbClr val="000066"/>
                </a:solidFill>
              </a:rPr>
              <a:t> </a:t>
            </a:r>
            <a:r>
              <a:rPr lang="en-US" altLang="en-US" sz="2400" err="1">
                <a:solidFill>
                  <a:srgbClr val="000066"/>
                </a:solidFill>
              </a:rPr>
              <a:t>tải</a:t>
            </a:r>
            <a:r>
              <a:rPr lang="en-US" altLang="en-US" sz="2400">
                <a:solidFill>
                  <a:srgbClr val="000066"/>
                </a:solidFill>
              </a:rPr>
              <a:t> </a:t>
            </a:r>
            <a:r>
              <a:rPr lang="en-US" altLang="en-US" sz="2400" err="1">
                <a:solidFill>
                  <a:srgbClr val="000066"/>
                </a:solidFill>
              </a:rPr>
              <a:t>tín</a:t>
            </a:r>
            <a:r>
              <a:rPr lang="en-US" altLang="en-US" sz="2400">
                <a:solidFill>
                  <a:srgbClr val="000066"/>
                </a:solidFill>
              </a:rPr>
              <a:t> </a:t>
            </a:r>
            <a:r>
              <a:rPr lang="en-US" altLang="en-US" sz="2400" err="1">
                <a:solidFill>
                  <a:srgbClr val="000066"/>
                </a:solidFill>
              </a:rPr>
              <a:t>hiệu</a:t>
            </a:r>
            <a:r>
              <a:rPr lang="en-US" altLang="en-US" sz="2400">
                <a:solidFill>
                  <a:srgbClr val="000066"/>
                </a:solidFill>
              </a:rPr>
              <a:t> </a:t>
            </a:r>
            <a:r>
              <a:rPr lang="en-US" altLang="en-US" sz="2400" err="1">
                <a:solidFill>
                  <a:srgbClr val="000066"/>
                </a:solidFill>
              </a:rPr>
              <a:t>giữa</a:t>
            </a:r>
            <a:r>
              <a:rPr lang="en-US" altLang="en-US" sz="2400">
                <a:solidFill>
                  <a:srgbClr val="000066"/>
                </a:solidFill>
              </a:rPr>
              <a:t> </a:t>
            </a:r>
            <a:r>
              <a:rPr lang="en-US" altLang="en-US" sz="2400" err="1">
                <a:solidFill>
                  <a:srgbClr val="000066"/>
                </a:solidFill>
              </a:rPr>
              <a:t>hai</a:t>
            </a:r>
            <a:r>
              <a:rPr lang="en-US" altLang="en-US" sz="2400">
                <a:solidFill>
                  <a:srgbClr val="000066"/>
                </a:solidFill>
              </a:rPr>
              <a:t> </a:t>
            </a:r>
            <a:r>
              <a:rPr lang="en-US" altLang="en-US" sz="2400" err="1">
                <a:solidFill>
                  <a:srgbClr val="000066"/>
                </a:solidFill>
              </a:rPr>
              <a:t>thiết</a:t>
            </a:r>
            <a:r>
              <a:rPr lang="en-US" altLang="en-US" sz="2400">
                <a:solidFill>
                  <a:srgbClr val="000066"/>
                </a:solidFill>
              </a:rPr>
              <a:t> </a:t>
            </a:r>
            <a:r>
              <a:rPr lang="en-US" altLang="en-US" sz="2400" err="1">
                <a:solidFill>
                  <a:srgbClr val="000066"/>
                </a:solidFill>
              </a:rPr>
              <a:t>bị</a:t>
            </a:r>
            <a:r>
              <a:rPr lang="en-US" altLang="en-US" sz="2400">
                <a:solidFill>
                  <a:srgbClr val="000066"/>
                </a:solidFill>
              </a:rPr>
              <a:t> </a:t>
            </a:r>
            <a:r>
              <a:rPr lang="en-US" altLang="en-US" sz="2400" err="1">
                <a:solidFill>
                  <a:srgbClr val="000066"/>
                </a:solidFill>
              </a:rPr>
              <a:t>mạng</a:t>
            </a:r>
            <a:endParaRPr lang="en-US" altLang="en-US" sz="2400">
              <a:solidFill>
                <a:srgbClr val="000066"/>
              </a:solidFill>
            </a:endParaRPr>
          </a:p>
          <a:p>
            <a:pPr algn="just">
              <a:spcBef>
                <a:spcPct val="50000"/>
              </a:spcBef>
              <a:buFont typeface="Wingdings" panose="05000000000000000000" pitchFamily="2" charset="2"/>
              <a:buChar char="§"/>
            </a:pPr>
            <a:r>
              <a:rPr lang="en-US" altLang="en-US" sz="2400">
                <a:solidFill>
                  <a:srgbClr val="000066"/>
                </a:solidFill>
              </a:rPr>
              <a:t> </a:t>
            </a:r>
            <a:r>
              <a:rPr lang="en-US" altLang="en-US" sz="2400" err="1">
                <a:solidFill>
                  <a:srgbClr val="000066"/>
                </a:solidFill>
              </a:rPr>
              <a:t>Hệ</a:t>
            </a:r>
            <a:r>
              <a:rPr lang="en-US" altLang="en-US" sz="2400">
                <a:solidFill>
                  <a:srgbClr val="000066"/>
                </a:solidFill>
              </a:rPr>
              <a:t> </a:t>
            </a:r>
            <a:r>
              <a:rPr lang="en-US" altLang="en-US" sz="2400" err="1">
                <a:solidFill>
                  <a:srgbClr val="000066"/>
                </a:solidFill>
              </a:rPr>
              <a:t>thống</a:t>
            </a:r>
            <a:r>
              <a:rPr lang="en-US" altLang="en-US" sz="2400">
                <a:solidFill>
                  <a:srgbClr val="000066"/>
                </a:solidFill>
              </a:rPr>
              <a:t> </a:t>
            </a:r>
            <a:r>
              <a:rPr lang="en-US" altLang="en-US" sz="2400" err="1">
                <a:solidFill>
                  <a:srgbClr val="000066"/>
                </a:solidFill>
              </a:rPr>
              <a:t>mạng</a:t>
            </a:r>
            <a:r>
              <a:rPr lang="en-US" altLang="en-US" sz="2400">
                <a:solidFill>
                  <a:srgbClr val="000066"/>
                </a:solidFill>
              </a:rPr>
              <a:t> </a:t>
            </a:r>
            <a:r>
              <a:rPr lang="en-US" altLang="en-US" sz="2400" err="1">
                <a:solidFill>
                  <a:srgbClr val="000066"/>
                </a:solidFill>
              </a:rPr>
              <a:t>sử</a:t>
            </a:r>
            <a:r>
              <a:rPr lang="en-US" altLang="en-US" sz="2400">
                <a:solidFill>
                  <a:srgbClr val="000066"/>
                </a:solidFill>
              </a:rPr>
              <a:t> </a:t>
            </a:r>
            <a:r>
              <a:rPr lang="en-US" altLang="en-US" sz="2400" err="1">
                <a:solidFill>
                  <a:srgbClr val="000066"/>
                </a:solidFill>
              </a:rPr>
              <a:t>dụng</a:t>
            </a:r>
            <a:r>
              <a:rPr lang="en-US" altLang="en-US" sz="2400">
                <a:solidFill>
                  <a:srgbClr val="000066"/>
                </a:solidFill>
              </a:rPr>
              <a:t> </a:t>
            </a:r>
            <a:r>
              <a:rPr lang="en-US" altLang="en-US" sz="2400" err="1">
                <a:solidFill>
                  <a:srgbClr val="000066"/>
                </a:solidFill>
              </a:rPr>
              <a:t>hai</a:t>
            </a:r>
            <a:r>
              <a:rPr lang="en-US" altLang="en-US" sz="2400">
                <a:solidFill>
                  <a:srgbClr val="000066"/>
                </a:solidFill>
              </a:rPr>
              <a:t> </a:t>
            </a:r>
            <a:r>
              <a:rPr lang="en-US" altLang="en-US" sz="2400" err="1">
                <a:solidFill>
                  <a:srgbClr val="000066"/>
                </a:solidFill>
              </a:rPr>
              <a:t>loại</a:t>
            </a:r>
            <a:r>
              <a:rPr lang="en-US" altLang="en-US" sz="2400">
                <a:solidFill>
                  <a:srgbClr val="000066"/>
                </a:solidFill>
              </a:rPr>
              <a:t> </a:t>
            </a:r>
            <a:r>
              <a:rPr lang="en-US" altLang="en-US" sz="2400" err="1">
                <a:solidFill>
                  <a:srgbClr val="000066"/>
                </a:solidFill>
              </a:rPr>
              <a:t>tín</a:t>
            </a:r>
            <a:r>
              <a:rPr lang="en-US" altLang="en-US" sz="2400">
                <a:solidFill>
                  <a:srgbClr val="000066"/>
                </a:solidFill>
              </a:rPr>
              <a:t> </a:t>
            </a:r>
            <a:r>
              <a:rPr lang="en-US" altLang="en-US" sz="2400" err="1">
                <a:solidFill>
                  <a:srgbClr val="000066"/>
                </a:solidFill>
              </a:rPr>
              <a:t>hiệu</a:t>
            </a:r>
            <a:r>
              <a:rPr lang="en-US" altLang="en-US" sz="2400">
                <a:solidFill>
                  <a:srgbClr val="000066"/>
                </a:solidFill>
              </a:rPr>
              <a:t> </a:t>
            </a:r>
            <a:r>
              <a:rPr lang="en-US" altLang="en-US" sz="2400" err="1">
                <a:solidFill>
                  <a:srgbClr val="000066"/>
                </a:solidFill>
              </a:rPr>
              <a:t>là</a:t>
            </a:r>
            <a:r>
              <a:rPr lang="en-US" altLang="en-US" sz="2400">
                <a:solidFill>
                  <a:srgbClr val="000066"/>
                </a:solidFill>
              </a:rPr>
              <a:t> </a:t>
            </a:r>
            <a:r>
              <a:rPr lang="en-US" altLang="en-US" sz="2400">
                <a:solidFill>
                  <a:srgbClr val="FF0000"/>
                </a:solidFill>
              </a:rPr>
              <a:t>digital</a:t>
            </a:r>
            <a:r>
              <a:rPr lang="en-US" altLang="en-US" sz="2400">
                <a:solidFill>
                  <a:srgbClr val="000066"/>
                </a:solidFill>
              </a:rPr>
              <a:t>(</a:t>
            </a:r>
            <a:r>
              <a:rPr lang="en-US" altLang="en-US" sz="2400" err="1">
                <a:solidFill>
                  <a:srgbClr val="000066"/>
                </a:solidFill>
              </a:rPr>
              <a:t>số</a:t>
            </a:r>
            <a:r>
              <a:rPr lang="en-US" altLang="en-US" sz="2400">
                <a:solidFill>
                  <a:srgbClr val="000066"/>
                </a:solidFill>
              </a:rPr>
              <a:t>) </a:t>
            </a:r>
            <a:r>
              <a:rPr lang="en-US" altLang="en-US" sz="2400" err="1">
                <a:solidFill>
                  <a:srgbClr val="000066"/>
                </a:solidFill>
              </a:rPr>
              <a:t>và</a:t>
            </a:r>
            <a:r>
              <a:rPr lang="en-US" altLang="en-US" sz="2400">
                <a:solidFill>
                  <a:srgbClr val="000066"/>
                </a:solidFill>
              </a:rPr>
              <a:t> </a:t>
            </a:r>
            <a:r>
              <a:rPr lang="en-US" altLang="en-US" sz="2400">
                <a:solidFill>
                  <a:srgbClr val="FF0000"/>
                </a:solidFill>
              </a:rPr>
              <a:t>analog</a:t>
            </a:r>
            <a:r>
              <a:rPr lang="en-US" altLang="en-US" sz="2400">
                <a:solidFill>
                  <a:srgbClr val="000066"/>
                </a:solidFill>
              </a:rPr>
              <a:t>(</a:t>
            </a:r>
            <a:r>
              <a:rPr lang="en-US" altLang="en-US" sz="2400" err="1">
                <a:solidFill>
                  <a:srgbClr val="000066"/>
                </a:solidFill>
              </a:rPr>
              <a:t>tương</a:t>
            </a:r>
            <a:r>
              <a:rPr lang="en-US" altLang="en-US" sz="2400">
                <a:solidFill>
                  <a:srgbClr val="000066"/>
                </a:solidFill>
              </a:rPr>
              <a:t> </a:t>
            </a:r>
            <a:r>
              <a:rPr lang="en-US" altLang="en-US" sz="2400" err="1">
                <a:solidFill>
                  <a:srgbClr val="000066"/>
                </a:solidFill>
              </a:rPr>
              <a:t>tự</a:t>
            </a:r>
            <a:r>
              <a:rPr lang="en-US" altLang="en-US" sz="2400">
                <a:solidFill>
                  <a:srgbClr val="000066"/>
                </a:solidFill>
              </a:rPr>
              <a:t>)</a:t>
            </a:r>
          </a:p>
          <a:p>
            <a:pPr algn="just">
              <a:spcBef>
                <a:spcPct val="50000"/>
              </a:spcBef>
              <a:buFont typeface="Wingdings" panose="05000000000000000000" pitchFamily="2" charset="2"/>
              <a:buChar char="§"/>
            </a:pPr>
            <a:r>
              <a:rPr lang="en-US" altLang="en-US" sz="2400" err="1">
                <a:solidFill>
                  <a:srgbClr val="000066"/>
                </a:solidFill>
              </a:rPr>
              <a:t>Có</a:t>
            </a:r>
            <a:r>
              <a:rPr lang="en-US" altLang="en-US" sz="2400">
                <a:solidFill>
                  <a:srgbClr val="000066"/>
                </a:solidFill>
              </a:rPr>
              <a:t> </a:t>
            </a:r>
            <a:r>
              <a:rPr lang="en-US" altLang="en-US" sz="2400" err="1">
                <a:solidFill>
                  <a:srgbClr val="000066"/>
                </a:solidFill>
              </a:rPr>
              <a:t>hai</a:t>
            </a:r>
            <a:r>
              <a:rPr lang="en-US" altLang="en-US" sz="2400">
                <a:solidFill>
                  <a:srgbClr val="000066"/>
                </a:solidFill>
              </a:rPr>
              <a:t> </a:t>
            </a:r>
            <a:r>
              <a:rPr lang="en-US" altLang="en-US" sz="2400" err="1">
                <a:solidFill>
                  <a:srgbClr val="000066"/>
                </a:solidFill>
              </a:rPr>
              <a:t>loại</a:t>
            </a:r>
            <a:r>
              <a:rPr lang="en-US" altLang="en-US" sz="2400">
                <a:solidFill>
                  <a:srgbClr val="000066"/>
                </a:solidFill>
              </a:rPr>
              <a:t> </a:t>
            </a:r>
            <a:r>
              <a:rPr lang="en-US" altLang="en-US" sz="2400" err="1">
                <a:solidFill>
                  <a:srgbClr val="000066"/>
                </a:solidFill>
              </a:rPr>
              <a:t>phương</a:t>
            </a:r>
            <a:r>
              <a:rPr lang="en-US" altLang="en-US" sz="2400">
                <a:solidFill>
                  <a:srgbClr val="000066"/>
                </a:solidFill>
              </a:rPr>
              <a:t> </a:t>
            </a:r>
            <a:r>
              <a:rPr lang="en-US" altLang="en-US" sz="2400" err="1">
                <a:solidFill>
                  <a:srgbClr val="000066"/>
                </a:solidFill>
              </a:rPr>
              <a:t>tiện</a:t>
            </a:r>
            <a:r>
              <a:rPr lang="en-US" altLang="en-US" sz="2400">
                <a:solidFill>
                  <a:srgbClr val="000066"/>
                </a:solidFill>
              </a:rPr>
              <a:t> </a:t>
            </a:r>
            <a:r>
              <a:rPr lang="en-US" altLang="en-US" sz="2400" err="1">
                <a:solidFill>
                  <a:srgbClr val="000066"/>
                </a:solidFill>
              </a:rPr>
              <a:t>truyền</a:t>
            </a:r>
            <a:r>
              <a:rPr lang="en-US" altLang="en-US" sz="2400">
                <a:solidFill>
                  <a:srgbClr val="000066"/>
                </a:solidFill>
              </a:rPr>
              <a:t> </a:t>
            </a:r>
            <a:r>
              <a:rPr lang="en-US" altLang="en-US" sz="2400" err="1">
                <a:solidFill>
                  <a:srgbClr val="000066"/>
                </a:solidFill>
              </a:rPr>
              <a:t>dẫn</a:t>
            </a:r>
            <a:r>
              <a:rPr lang="en-US" altLang="en-US" sz="2400">
                <a:solidFill>
                  <a:srgbClr val="000066"/>
                </a:solidFill>
              </a:rPr>
              <a:t>: </a:t>
            </a:r>
          </a:p>
          <a:p>
            <a:pPr lvl="1" algn="just">
              <a:spcBef>
                <a:spcPct val="50000"/>
              </a:spcBef>
              <a:buFontTx/>
              <a:buChar char="•"/>
            </a:pPr>
            <a:r>
              <a:rPr lang="en-US" altLang="en-US" sz="2400" err="1">
                <a:solidFill>
                  <a:srgbClr val="FF0000"/>
                </a:solidFill>
              </a:rPr>
              <a:t>Hữu</a:t>
            </a:r>
            <a:r>
              <a:rPr lang="en-US" altLang="en-US" sz="2400">
                <a:solidFill>
                  <a:srgbClr val="FF0000"/>
                </a:solidFill>
              </a:rPr>
              <a:t> </a:t>
            </a:r>
            <a:r>
              <a:rPr lang="en-US" altLang="en-US" sz="2400" err="1">
                <a:solidFill>
                  <a:srgbClr val="FF0000"/>
                </a:solidFill>
              </a:rPr>
              <a:t>tuyến</a:t>
            </a:r>
            <a:r>
              <a:rPr lang="en-US" altLang="en-US" sz="2400">
                <a:solidFill>
                  <a:srgbClr val="000066"/>
                </a:solidFill>
              </a:rPr>
              <a:t>((bounded media) - </a:t>
            </a:r>
            <a:r>
              <a:rPr lang="en-US" altLang="en-US" sz="2400" err="1">
                <a:solidFill>
                  <a:srgbClr val="000066"/>
                </a:solidFill>
              </a:rPr>
              <a:t>dùng</a:t>
            </a:r>
            <a:r>
              <a:rPr lang="en-US" altLang="en-US" sz="2400">
                <a:solidFill>
                  <a:srgbClr val="000066"/>
                </a:solidFill>
              </a:rPr>
              <a:t> </a:t>
            </a:r>
            <a:r>
              <a:rPr lang="en-US" altLang="en-US" sz="2400" err="1">
                <a:solidFill>
                  <a:srgbClr val="000066"/>
                </a:solidFill>
              </a:rPr>
              <a:t>cáp</a:t>
            </a:r>
            <a:endParaRPr lang="en-US" altLang="en-US" sz="2400">
              <a:solidFill>
                <a:srgbClr val="000066"/>
              </a:solidFill>
            </a:endParaRPr>
          </a:p>
          <a:p>
            <a:pPr lvl="1" algn="just">
              <a:spcBef>
                <a:spcPct val="50000"/>
              </a:spcBef>
              <a:buFontTx/>
              <a:buChar char="•"/>
            </a:pPr>
            <a:r>
              <a:rPr lang="en-US" altLang="en-US" sz="2400" err="1">
                <a:solidFill>
                  <a:srgbClr val="FF0000"/>
                </a:solidFill>
              </a:rPr>
              <a:t>Vô</a:t>
            </a:r>
            <a:r>
              <a:rPr lang="en-US" altLang="en-US" sz="2400">
                <a:solidFill>
                  <a:srgbClr val="FF0000"/>
                </a:solidFill>
              </a:rPr>
              <a:t> </a:t>
            </a:r>
            <a:r>
              <a:rPr lang="en-US" altLang="en-US" sz="2400" err="1">
                <a:solidFill>
                  <a:srgbClr val="FF0000"/>
                </a:solidFill>
              </a:rPr>
              <a:t>tuyến</a:t>
            </a:r>
            <a:r>
              <a:rPr lang="en-US" altLang="en-US" sz="2400">
                <a:solidFill>
                  <a:srgbClr val="000066"/>
                </a:solidFill>
              </a:rPr>
              <a:t> (</a:t>
            </a:r>
            <a:r>
              <a:rPr lang="en-US" altLang="en-US" sz="2400" err="1">
                <a:solidFill>
                  <a:srgbClr val="000066"/>
                </a:solidFill>
              </a:rPr>
              <a:t>boundedless</a:t>
            </a:r>
            <a:r>
              <a:rPr lang="en-US" altLang="en-US" sz="2400">
                <a:solidFill>
                  <a:srgbClr val="000066"/>
                </a:solidFill>
              </a:rPr>
              <a:t> media) - </a:t>
            </a:r>
            <a:r>
              <a:rPr lang="en-US" altLang="en-US" sz="2400" err="1">
                <a:solidFill>
                  <a:srgbClr val="000066"/>
                </a:solidFill>
              </a:rPr>
              <a:t>dùng</a:t>
            </a:r>
            <a:r>
              <a:rPr lang="en-US" altLang="en-US" sz="2400">
                <a:solidFill>
                  <a:srgbClr val="000066"/>
                </a:solidFill>
              </a:rPr>
              <a:t> </a:t>
            </a:r>
            <a:r>
              <a:rPr lang="en-US" altLang="en-US" sz="2400" err="1">
                <a:solidFill>
                  <a:srgbClr val="000066"/>
                </a:solidFill>
              </a:rPr>
              <a:t>sóng</a:t>
            </a:r>
            <a:r>
              <a:rPr lang="en-US" altLang="en-US" sz="2400">
                <a:solidFill>
                  <a:srgbClr val="000066"/>
                </a:solidFill>
              </a:rPr>
              <a:t> </a:t>
            </a:r>
            <a:r>
              <a:rPr lang="en-US" altLang="en-US" sz="2400" err="1">
                <a:solidFill>
                  <a:srgbClr val="000066"/>
                </a:solidFill>
              </a:rPr>
              <a:t>điện</a:t>
            </a:r>
            <a:r>
              <a:rPr lang="en-US" altLang="en-US" sz="2400">
                <a:solidFill>
                  <a:srgbClr val="000066"/>
                </a:solidFill>
              </a:rPr>
              <a:t>  </a:t>
            </a:r>
            <a:r>
              <a:rPr lang="en-US" altLang="en-US" sz="2400" err="1">
                <a:solidFill>
                  <a:srgbClr val="000066"/>
                </a:solidFill>
              </a:rPr>
              <a:t>từ</a:t>
            </a:r>
            <a:r>
              <a:rPr lang="en-US" altLang="en-US" sz="2400">
                <a:solidFill>
                  <a:srgbClr val="000066"/>
                </a:solidFill>
              </a:rPr>
              <a:t> </a:t>
            </a:r>
            <a:r>
              <a:rPr lang="en-US" altLang="en-US" sz="2400" err="1">
                <a:solidFill>
                  <a:srgbClr val="000066"/>
                </a:solidFill>
              </a:rPr>
              <a:t>truyền</a:t>
            </a:r>
            <a:r>
              <a:rPr lang="en-US" altLang="en-US" sz="2400">
                <a:solidFill>
                  <a:srgbClr val="000066"/>
                </a:solidFill>
              </a:rPr>
              <a:t> </a:t>
            </a:r>
            <a:r>
              <a:rPr lang="en-US" altLang="en-US" sz="2400" err="1">
                <a:solidFill>
                  <a:srgbClr val="000066"/>
                </a:solidFill>
              </a:rPr>
              <a:t>trong</a:t>
            </a:r>
            <a:r>
              <a:rPr lang="en-US" altLang="en-US" sz="2400">
                <a:solidFill>
                  <a:srgbClr val="000066"/>
                </a:solidFill>
              </a:rPr>
              <a:t> </a:t>
            </a:r>
            <a:r>
              <a:rPr lang="en-US" altLang="en-US" sz="2400" err="1">
                <a:solidFill>
                  <a:srgbClr val="000066"/>
                </a:solidFill>
              </a:rPr>
              <a:t>môi</a:t>
            </a:r>
            <a:r>
              <a:rPr lang="en-US" altLang="en-US" sz="2400">
                <a:solidFill>
                  <a:srgbClr val="000066"/>
                </a:solidFill>
              </a:rPr>
              <a:t> </a:t>
            </a:r>
            <a:r>
              <a:rPr lang="en-US" altLang="en-US" sz="2400" err="1">
                <a:solidFill>
                  <a:srgbClr val="000066"/>
                </a:solidFill>
              </a:rPr>
              <a:t>trường</a:t>
            </a:r>
            <a:r>
              <a:rPr lang="en-US" altLang="en-US" sz="2400">
                <a:solidFill>
                  <a:srgbClr val="000066"/>
                </a:solidFill>
              </a:rPr>
              <a:t> </a:t>
            </a:r>
            <a:r>
              <a:rPr lang="en-US" altLang="en-US" sz="2400" err="1">
                <a:solidFill>
                  <a:srgbClr val="000066"/>
                </a:solidFill>
              </a:rPr>
              <a:t>không</a:t>
            </a:r>
            <a:r>
              <a:rPr lang="en-US" altLang="en-US" sz="2400">
                <a:solidFill>
                  <a:srgbClr val="000066"/>
                </a:solidFill>
              </a:rPr>
              <a:t> </a:t>
            </a:r>
            <a:r>
              <a:rPr lang="en-US" altLang="en-US" sz="2400" err="1">
                <a:solidFill>
                  <a:srgbClr val="000066"/>
                </a:solidFill>
              </a:rPr>
              <a:t>gian</a:t>
            </a:r>
            <a:r>
              <a:rPr lang="en-US" altLang="en-US" sz="2400">
                <a:solidFill>
                  <a:srgbClr val="000066"/>
                </a:solidFill>
              </a:rPr>
              <a:t> </a:t>
            </a:r>
          </a:p>
          <a:p>
            <a:pPr marL="0" indent="0" algn="just">
              <a:spcBef>
                <a:spcPct val="50000"/>
              </a:spcBef>
              <a:buNone/>
            </a:pPr>
            <a:endParaRPr lang="en-US" altLang="en-US" sz="2400">
              <a:solidFill>
                <a:srgbClr val="000066"/>
              </a:solidFill>
            </a:endParaRPr>
          </a:p>
          <a:p>
            <a:endParaRPr lang="en-US"/>
          </a:p>
        </p:txBody>
      </p:sp>
      <p:sp>
        <p:nvSpPr>
          <p:cNvPr id="4" name="Date Placeholder 3"/>
          <p:cNvSpPr>
            <a:spLocks noGrp="1"/>
          </p:cNvSpPr>
          <p:nvPr>
            <p:ph type="dt" sz="half" idx="10"/>
          </p:nvPr>
        </p:nvSpPr>
        <p:spPr/>
        <p:txBody>
          <a:bodyPr/>
          <a:lstStyle/>
          <a:p>
            <a:fld id="{A25C8B8B-6231-4F33-98B9-EEEBE0842F35}" type="datetime1">
              <a:rPr lang="en-US" smtClean="0"/>
              <a:t>10/23/2020</a:t>
            </a:fld>
            <a:endParaRPr lang="en-US"/>
          </a:p>
        </p:txBody>
      </p:sp>
      <p:sp>
        <p:nvSpPr>
          <p:cNvPr id="5" name="Footer Placeholder 4"/>
          <p:cNvSpPr>
            <a:spLocks noGrp="1"/>
          </p:cNvSpPr>
          <p:nvPr>
            <p:ph type="ftr" sz="quarter" idx="11"/>
          </p:nvPr>
        </p:nvSpPr>
        <p:spPr/>
        <p:txBody>
          <a:bodyPr/>
          <a:lstStyle/>
          <a:p>
            <a:r>
              <a:rPr lang="en-US" smtClean="0"/>
              <a:t>GV: Trịnh Thị Kim Liên</a:t>
            </a:r>
            <a:endParaRPr lang="en-US"/>
          </a:p>
        </p:txBody>
      </p:sp>
      <p:sp>
        <p:nvSpPr>
          <p:cNvPr id="6" name="Slide Number Placeholder 5"/>
          <p:cNvSpPr>
            <a:spLocks noGrp="1"/>
          </p:cNvSpPr>
          <p:nvPr>
            <p:ph type="sldNum" sz="quarter" idx="12"/>
          </p:nvPr>
        </p:nvSpPr>
        <p:spPr/>
        <p:txBody>
          <a:bodyPr/>
          <a:lstStyle/>
          <a:p>
            <a:fld id="{58384711-5E57-4642-9948-1CB74343E256}" type="slidenum">
              <a:rPr lang="en-US" smtClean="0"/>
              <a:t>2</a:t>
            </a:fld>
            <a:endParaRPr lang="en-US"/>
          </a:p>
        </p:txBody>
      </p:sp>
    </p:spTree>
    <p:extLst>
      <p:ext uri="{BB962C8B-B14F-4D97-AF65-F5344CB8AC3E}">
        <p14:creationId xmlns:p14="http://schemas.microsoft.com/office/powerpoint/2010/main" val="397537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barn(inVertical)">
                                      <p:cBhvr>
                                        <p:cTn id="25" dur="500"/>
                                        <p:tgtEl>
                                          <p:spTgt spid="3">
                                            <p:txEl>
                                              <p:pRg st="3" end="3"/>
                                            </p:txEl>
                                          </p:spTgt>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barn(inVertical)">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40963" name="Rectangle 3"/>
          <p:cNvSpPr>
            <a:spLocks noChangeArrowheads="1"/>
          </p:cNvSpPr>
          <p:nvPr/>
        </p:nvSpPr>
        <p:spPr bwMode="auto">
          <a:xfrm>
            <a:off x="4762500" y="27336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0964" name="Text Box 4"/>
          <p:cNvSpPr txBox="1">
            <a:spLocks noChangeArrowheads="1"/>
          </p:cNvSpPr>
          <p:nvPr/>
        </p:nvSpPr>
        <p:spPr bwMode="auto">
          <a:xfrm>
            <a:off x="1770064" y="165101"/>
            <a:ext cx="4630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30000"/>
              </a:spcBef>
            </a:pPr>
            <a:r>
              <a:rPr lang="en-US" altLang="en-US" sz="2400" b="1" i="1"/>
              <a:t>d. Nhận xét</a:t>
            </a:r>
          </a:p>
        </p:txBody>
      </p:sp>
      <p:sp>
        <p:nvSpPr>
          <p:cNvPr id="314373" name="Text Box 5"/>
          <p:cNvSpPr txBox="1">
            <a:spLocks noChangeArrowheads="1"/>
          </p:cNvSpPr>
          <p:nvPr/>
        </p:nvSpPr>
        <p:spPr bwMode="auto">
          <a:xfrm>
            <a:off x="2073276" y="1379539"/>
            <a:ext cx="8196263"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25000"/>
              </a:spcBef>
              <a:buFont typeface="Wingdings" panose="05000000000000000000" pitchFamily="2" charset="2"/>
              <a:buChar char="§"/>
            </a:pPr>
            <a:r>
              <a:rPr lang="en-US" altLang="en-US" sz="2600">
                <a:solidFill>
                  <a:srgbClr val="000066"/>
                </a:solidFill>
                <a:latin typeface="Times New Roman" panose="02020603050405020304" pitchFamily="18" charset="0"/>
                <a:cs typeface="Times New Roman" panose="02020603050405020304" pitchFamily="18" charset="0"/>
              </a:rPr>
              <a:t>  Cho phép nhiều kênh đi qua cáp của bạn. </a:t>
            </a:r>
          </a:p>
          <a:p>
            <a:pPr eaLnBrk="1" hangingPunct="1">
              <a:spcBef>
                <a:spcPct val="25000"/>
              </a:spcBef>
              <a:buFont typeface="Wingdings" panose="05000000000000000000" pitchFamily="2" charset="2"/>
              <a:buChar char="§"/>
            </a:pPr>
            <a:r>
              <a:rPr lang="en-US" altLang="en-US" sz="2600">
                <a:solidFill>
                  <a:srgbClr val="000066"/>
                </a:solidFill>
                <a:latin typeface="Times New Roman" panose="02020603050405020304" pitchFamily="18" charset="0"/>
                <a:cs typeface="Times New Roman" panose="02020603050405020304" pitchFamily="18" charset="0"/>
              </a:rPr>
              <a:t>  Suy giảm tín hiệu ít. </a:t>
            </a:r>
            <a:r>
              <a:rPr lang="en-US" altLang="en-US" sz="2400">
                <a:solidFill>
                  <a:srgbClr val="000066"/>
                </a:solidFill>
              </a:rPr>
              <a:t>Sử dụng điện nguồn ít hơn</a:t>
            </a:r>
            <a:r>
              <a:rPr lang="en-US" altLang="en-US" sz="2400"/>
              <a:t> </a:t>
            </a:r>
            <a:endParaRPr lang="en-US" altLang="en-US" sz="2600">
              <a:solidFill>
                <a:srgbClr val="000066"/>
              </a:solidFill>
              <a:latin typeface="Times New Roman" panose="02020603050405020304" pitchFamily="18" charset="0"/>
              <a:cs typeface="Times New Roman" panose="02020603050405020304" pitchFamily="18" charset="0"/>
            </a:endParaRPr>
          </a:p>
          <a:p>
            <a:pPr eaLnBrk="1" hangingPunct="1">
              <a:spcBef>
                <a:spcPct val="25000"/>
              </a:spcBef>
              <a:buFont typeface="Wingdings" panose="05000000000000000000" pitchFamily="2" charset="2"/>
              <a:buChar char="§"/>
            </a:pPr>
            <a:r>
              <a:rPr lang="en-US" altLang="en-US" sz="2600">
                <a:solidFill>
                  <a:srgbClr val="000066"/>
                </a:solidFill>
                <a:latin typeface="Times New Roman" panose="02020603050405020304" pitchFamily="18" charset="0"/>
                <a:cs typeface="Times New Roman" panose="02020603050405020304" pitchFamily="18" charset="0"/>
              </a:rPr>
              <a:t>  Không bị nhiễu dẫn đến chất lượng tín hiệu tốt hơn.  </a:t>
            </a:r>
          </a:p>
          <a:p>
            <a:pPr eaLnBrk="1" hangingPunct="1">
              <a:spcBef>
                <a:spcPct val="25000"/>
              </a:spcBef>
              <a:buFont typeface="Wingdings" panose="05000000000000000000" pitchFamily="2" charset="2"/>
              <a:buChar char="§"/>
            </a:pPr>
            <a:r>
              <a:rPr lang="en-US" altLang="en-US" sz="2600">
                <a:solidFill>
                  <a:srgbClr val="000066"/>
                </a:solidFill>
                <a:latin typeface="Times New Roman" panose="02020603050405020304" pitchFamily="18" charset="0"/>
                <a:cs typeface="Times New Roman" panose="02020603050405020304" pitchFamily="18" charset="0"/>
              </a:rPr>
              <a:t>  Không cháy.</a:t>
            </a:r>
          </a:p>
          <a:p>
            <a:pPr eaLnBrk="1" hangingPunct="1">
              <a:spcBef>
                <a:spcPct val="25000"/>
              </a:spcBef>
              <a:buFont typeface="Wingdings" panose="05000000000000000000" pitchFamily="2" charset="2"/>
              <a:buChar char="§"/>
            </a:pPr>
            <a:r>
              <a:rPr lang="en-US" altLang="en-US" sz="2600">
                <a:solidFill>
                  <a:srgbClr val="000066"/>
                </a:solidFill>
                <a:latin typeface="Times New Roman" panose="02020603050405020304" pitchFamily="18" charset="0"/>
                <a:cs typeface="Times New Roman" panose="02020603050405020304" pitchFamily="18" charset="0"/>
              </a:rPr>
              <a:t>  An to</a:t>
            </a:r>
            <a:r>
              <a:rPr lang="en-US" altLang="en-US" sz="2400">
                <a:solidFill>
                  <a:srgbClr val="000066"/>
                </a:solidFill>
              </a:rPr>
              <a:t>àn bảo mật tốt hơn</a:t>
            </a:r>
          </a:p>
        </p:txBody>
      </p:sp>
      <p:sp>
        <p:nvSpPr>
          <p:cNvPr id="314388" name="Rectangle 20"/>
          <p:cNvSpPr>
            <a:spLocks noChangeArrowheads="1"/>
          </p:cNvSpPr>
          <p:nvPr/>
        </p:nvSpPr>
        <p:spPr bwMode="auto">
          <a:xfrm>
            <a:off x="2149475" y="5934076"/>
            <a:ext cx="7437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r>
              <a:rPr lang="en-US" altLang="en-US" sz="2800" b="1" i="1">
                <a:solidFill>
                  <a:srgbClr val="FF0000"/>
                </a:solidFill>
                <a:latin typeface="Times New Roman" panose="02020603050405020304" pitchFamily="18" charset="0"/>
              </a:rPr>
              <a:t>Thích hợp làm đường trục chính của các mạng.</a:t>
            </a:r>
          </a:p>
        </p:txBody>
      </p:sp>
      <p:sp>
        <p:nvSpPr>
          <p:cNvPr id="314389" name="Rectangle 21"/>
          <p:cNvSpPr>
            <a:spLocks noChangeArrowheads="1"/>
          </p:cNvSpPr>
          <p:nvPr/>
        </p:nvSpPr>
        <p:spPr bwMode="auto">
          <a:xfrm>
            <a:off x="1997077" y="4459071"/>
            <a:ext cx="8137524"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25000"/>
              </a:spcBef>
              <a:buFont typeface="Wingdings" panose="05000000000000000000" pitchFamily="2" charset="2"/>
              <a:buChar char="§"/>
            </a:pPr>
            <a:r>
              <a:rPr lang="en-US" altLang="en-US" sz="2400">
                <a:solidFill>
                  <a:srgbClr val="000066"/>
                </a:solidFill>
              </a:rPr>
              <a:t>  Nối cáp khó khăn. </a:t>
            </a:r>
          </a:p>
          <a:p>
            <a:pPr eaLnBrk="1" hangingPunct="1">
              <a:spcBef>
                <a:spcPct val="25000"/>
              </a:spcBef>
              <a:buFont typeface="Wingdings" panose="05000000000000000000" pitchFamily="2" charset="2"/>
              <a:buChar char="§"/>
            </a:pPr>
            <a:r>
              <a:rPr lang="en-US" altLang="en-US" sz="2400">
                <a:solidFill>
                  <a:srgbClr val="000066"/>
                </a:solidFill>
              </a:rPr>
              <a:t>  Chi phí hàn nối và thiết bị đầu cuối cao hơn so với cáp đồng </a:t>
            </a:r>
            <a:endParaRPr lang="en-US" altLang="en-US" sz="1800">
              <a:solidFill>
                <a:srgbClr val="000066"/>
              </a:solidFill>
            </a:endParaRPr>
          </a:p>
        </p:txBody>
      </p:sp>
      <p:sp>
        <p:nvSpPr>
          <p:cNvPr id="314390" name="Text Box 22"/>
          <p:cNvSpPr txBox="1">
            <a:spLocks noChangeArrowheads="1"/>
          </p:cNvSpPr>
          <p:nvPr/>
        </p:nvSpPr>
        <p:spPr bwMode="auto">
          <a:xfrm>
            <a:off x="1524000" y="923926"/>
            <a:ext cx="4629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0838" indent="-350838"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Char char="v"/>
            </a:pPr>
            <a:r>
              <a:rPr lang="en-US" altLang="en-US" sz="2400">
                <a:solidFill>
                  <a:srgbClr val="000099"/>
                </a:solidFill>
              </a:rPr>
              <a:t>Ưu điểm so với cáp đồng</a:t>
            </a:r>
          </a:p>
        </p:txBody>
      </p:sp>
      <p:sp>
        <p:nvSpPr>
          <p:cNvPr id="314391" name="Text Box 23"/>
          <p:cNvSpPr txBox="1">
            <a:spLocks noChangeArrowheads="1"/>
          </p:cNvSpPr>
          <p:nvPr/>
        </p:nvSpPr>
        <p:spPr bwMode="auto">
          <a:xfrm>
            <a:off x="1524000" y="4035426"/>
            <a:ext cx="4629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0838" indent="-350838"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Char char="v"/>
            </a:pPr>
            <a:r>
              <a:rPr lang="en-US" altLang="en-US" sz="2400">
                <a:solidFill>
                  <a:srgbClr val="000099"/>
                </a:solidFill>
              </a:rPr>
              <a:t>Nhược điểm so với cáp đồng</a:t>
            </a:r>
          </a:p>
        </p:txBody>
      </p:sp>
    </p:spTree>
    <p:extLst>
      <p:ext uri="{BB962C8B-B14F-4D97-AF65-F5344CB8AC3E}">
        <p14:creationId xmlns:p14="http://schemas.microsoft.com/office/powerpoint/2010/main" val="6252396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43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43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439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438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4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3" grpId="0"/>
      <p:bldP spid="314388" grpId="0"/>
      <p:bldP spid="314389" grpId="0"/>
      <p:bldP spid="314390" grpId="0"/>
      <p:bldP spid="31439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693863" y="165101"/>
            <a:ext cx="637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r>
              <a:rPr lang="en-US" altLang="en-US" sz="2400" b="1"/>
              <a:t>3. </a:t>
            </a:r>
            <a:r>
              <a:rPr lang="en-US" altLang="en-US" sz="2400" b="1" smtClean="0"/>
              <a:t>ĐƯỜNG TRUYỀN VÔ </a:t>
            </a:r>
            <a:r>
              <a:rPr lang="en-US" altLang="en-US" sz="2400" b="1"/>
              <a:t>TUYẾN</a:t>
            </a:r>
          </a:p>
        </p:txBody>
      </p:sp>
      <p:pic>
        <p:nvPicPr>
          <p:cNvPr id="316436" name="Picture 20" descr="goc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463" y="1632857"/>
            <a:ext cx="7059083" cy="452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45199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1986"/>
                                        </p:tgtEl>
                                        <p:attrNameLst>
                                          <p:attrName>style.visibility</p:attrName>
                                        </p:attrNameLst>
                                      </p:cBhvr>
                                      <p:to>
                                        <p:strVal val="visible"/>
                                      </p:to>
                                    </p:set>
                                    <p:animEffect transition="in" filter="barn(inVertical)">
                                      <p:cBhvr>
                                        <p:cTn id="7" dur="500"/>
                                        <p:tgtEl>
                                          <p:spTgt spid="4198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16436"/>
                                        </p:tgtEl>
                                        <p:attrNameLst>
                                          <p:attrName>style.visibility</p:attrName>
                                        </p:attrNameLst>
                                      </p:cBhvr>
                                      <p:to>
                                        <p:strVal val="visible"/>
                                      </p:to>
                                    </p:set>
                                    <p:animEffect transition="in" filter="barn(inVertical)">
                                      <p:cBhvr>
                                        <p:cTn id="12" dur="500"/>
                                        <p:tgtEl>
                                          <p:spTgt spid="316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1693863" y="165101"/>
            <a:ext cx="637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r>
              <a:rPr lang="en-US" altLang="en-US" sz="2400" b="1">
                <a:solidFill>
                  <a:schemeClr val="bg1"/>
                </a:solidFill>
              </a:rPr>
              <a:t>3. ĐƯỜNG TRUYỀN VÔ TUYẾN</a:t>
            </a:r>
          </a:p>
        </p:txBody>
      </p:sp>
      <p:sp>
        <p:nvSpPr>
          <p:cNvPr id="43011" name="Text Box 4"/>
          <p:cNvSpPr txBox="1">
            <a:spLocks noChangeArrowheads="1"/>
          </p:cNvSpPr>
          <p:nvPr/>
        </p:nvSpPr>
        <p:spPr bwMode="auto">
          <a:xfrm>
            <a:off x="3184525" y="7223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sz="1800">
              <a:cs typeface="Arial" panose="020B0604020202020204" pitchFamily="34" charset="0"/>
            </a:endParaRPr>
          </a:p>
        </p:txBody>
      </p:sp>
      <p:sp>
        <p:nvSpPr>
          <p:cNvPr id="317445" name="AutoShape 5"/>
          <p:cNvSpPr>
            <a:spLocks noChangeArrowheads="1"/>
          </p:cNvSpPr>
          <p:nvPr/>
        </p:nvSpPr>
        <p:spPr bwMode="ltGray">
          <a:xfrm rot="5400000">
            <a:off x="-898526"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noFill/>
            <a:miter lim="800000"/>
            <a:headEnd/>
            <a:tailEnd/>
          </a:ln>
          <a:effectLst/>
        </p:spPr>
        <p:txBody>
          <a:bodyPr wrap="none" anchor="ctr"/>
          <a:lstStyle/>
          <a:p>
            <a:pPr>
              <a:defRPr/>
            </a:pPr>
            <a:endParaRPr lang="en-US"/>
          </a:p>
        </p:txBody>
      </p:sp>
      <p:sp>
        <p:nvSpPr>
          <p:cNvPr id="317446" name="AutoShape 6"/>
          <p:cNvSpPr>
            <a:spLocks noChangeArrowheads="1"/>
          </p:cNvSpPr>
          <p:nvPr/>
        </p:nvSpPr>
        <p:spPr bwMode="ltGray">
          <a:xfrm rot="5400000" flipH="1">
            <a:off x="-492918" y="1910557"/>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chemeClr val="hlink">
                  <a:alpha val="56000"/>
                </a:schemeClr>
              </a:gs>
              <a:gs pos="100000">
                <a:schemeClr val="hlink">
                  <a:gamma/>
                  <a:tint val="0"/>
                  <a:invGamma/>
                  <a:alpha val="48000"/>
                </a:schemeClr>
              </a:gs>
            </a:gsLst>
            <a:lin ang="5400000" scaled="1"/>
          </a:gradFill>
          <a:ln w="0" algn="ctr">
            <a:noFill/>
            <a:miter lim="800000"/>
            <a:headEnd/>
            <a:tailEnd/>
          </a:ln>
          <a:effectLst/>
        </p:spPr>
        <p:txBody>
          <a:bodyPr wrap="none" anchor="ctr"/>
          <a:lstStyle/>
          <a:p>
            <a:pPr>
              <a:defRPr/>
            </a:pPr>
            <a:endParaRPr lang="en-US"/>
          </a:p>
        </p:txBody>
      </p:sp>
      <p:sp>
        <p:nvSpPr>
          <p:cNvPr id="43014" name="AutoShape 7"/>
          <p:cNvSpPr>
            <a:spLocks noChangeArrowheads="1"/>
          </p:cNvSpPr>
          <p:nvPr/>
        </p:nvSpPr>
        <p:spPr bwMode="gray">
          <a:xfrm>
            <a:off x="3346450" y="5099050"/>
            <a:ext cx="4419600"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r>
              <a:rPr lang="en-US" altLang="en-US" sz="2800" b="1">
                <a:solidFill>
                  <a:srgbClr val="000066"/>
                </a:solidFill>
                <a:latin typeface="Times New Roman" panose="02020603050405020304" pitchFamily="18" charset="0"/>
                <a:cs typeface="Arial" panose="020B0604020202020204" pitchFamily="34" charset="0"/>
              </a:rPr>
              <a:t>3.5   M</a:t>
            </a:r>
            <a:r>
              <a:rPr lang="en-US" altLang="en-US" sz="2800" b="1">
                <a:solidFill>
                  <a:srgbClr val="000066"/>
                </a:solidFill>
                <a:latin typeface="Times New Roman" panose="02020603050405020304" pitchFamily="18" charset="0"/>
              </a:rPr>
              <a:t>ạng không dây</a:t>
            </a:r>
          </a:p>
        </p:txBody>
      </p:sp>
      <p:sp>
        <p:nvSpPr>
          <p:cNvPr id="43015" name="AutoShape 8"/>
          <p:cNvSpPr>
            <a:spLocks noChangeArrowheads="1"/>
          </p:cNvSpPr>
          <p:nvPr/>
        </p:nvSpPr>
        <p:spPr bwMode="gray">
          <a:xfrm>
            <a:off x="3841750" y="4271963"/>
            <a:ext cx="4419600"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r>
              <a:rPr lang="en-US" altLang="en-US" sz="2800" b="1">
                <a:solidFill>
                  <a:srgbClr val="000066"/>
                </a:solidFill>
                <a:latin typeface="Times New Roman" panose="02020603050405020304" pitchFamily="18" charset="0"/>
                <a:cs typeface="Arial" panose="020B0604020202020204" pitchFamily="34" charset="0"/>
              </a:rPr>
              <a:t>3.4  Tia H</a:t>
            </a:r>
            <a:r>
              <a:rPr lang="en-US" altLang="en-US" sz="2800" b="1">
                <a:solidFill>
                  <a:srgbClr val="000066"/>
                </a:solidFill>
                <a:latin typeface="Times New Roman" panose="02020603050405020304" pitchFamily="18" charset="0"/>
              </a:rPr>
              <a:t>ồng ngoại</a:t>
            </a:r>
          </a:p>
        </p:txBody>
      </p:sp>
      <p:sp>
        <p:nvSpPr>
          <p:cNvPr id="43016" name="AutoShape 9"/>
          <p:cNvSpPr>
            <a:spLocks noChangeArrowheads="1"/>
          </p:cNvSpPr>
          <p:nvPr/>
        </p:nvSpPr>
        <p:spPr bwMode="gray">
          <a:xfrm>
            <a:off x="3962400" y="3459163"/>
            <a:ext cx="4419600"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r>
              <a:rPr lang="en-US" altLang="en-US" sz="2800" b="1">
                <a:solidFill>
                  <a:srgbClr val="000066"/>
                </a:solidFill>
                <a:latin typeface="Times New Roman" panose="02020603050405020304" pitchFamily="18" charset="0"/>
                <a:cs typeface="Arial" panose="020B0604020202020204" pitchFamily="34" charset="0"/>
              </a:rPr>
              <a:t>3.3    S</a:t>
            </a:r>
            <a:r>
              <a:rPr lang="en-US" altLang="en-US" sz="2800" b="1">
                <a:solidFill>
                  <a:srgbClr val="000066"/>
                </a:solidFill>
                <a:latin typeface="Times New Roman" panose="02020603050405020304" pitchFamily="18" charset="0"/>
              </a:rPr>
              <a:t>óng viba</a:t>
            </a:r>
          </a:p>
        </p:txBody>
      </p:sp>
      <p:sp>
        <p:nvSpPr>
          <p:cNvPr id="43017" name="AutoShape 10"/>
          <p:cNvSpPr>
            <a:spLocks noChangeArrowheads="1"/>
          </p:cNvSpPr>
          <p:nvPr/>
        </p:nvSpPr>
        <p:spPr bwMode="gray">
          <a:xfrm>
            <a:off x="3810000" y="2590800"/>
            <a:ext cx="4419600"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r>
              <a:rPr lang="en-US" altLang="en-US" sz="2800" b="1">
                <a:solidFill>
                  <a:srgbClr val="000066"/>
                </a:solidFill>
                <a:latin typeface="Times New Roman" panose="02020603050405020304" pitchFamily="18" charset="0"/>
                <a:cs typeface="Arial" panose="020B0604020202020204" pitchFamily="34" charset="0"/>
              </a:rPr>
              <a:t>3.2   </a:t>
            </a:r>
            <a:r>
              <a:rPr lang="en-US" altLang="en-US" sz="2800" b="1" err="1">
                <a:solidFill>
                  <a:srgbClr val="000066"/>
                </a:solidFill>
                <a:latin typeface="Times New Roman" panose="02020603050405020304" pitchFamily="18" charset="0"/>
                <a:cs typeface="Arial" panose="020B0604020202020204" pitchFamily="34" charset="0"/>
              </a:rPr>
              <a:t>S</a:t>
            </a:r>
            <a:r>
              <a:rPr lang="en-US" altLang="en-US" sz="2800" b="1" err="1">
                <a:solidFill>
                  <a:srgbClr val="000066"/>
                </a:solidFill>
                <a:latin typeface="Times New Roman" panose="02020603050405020304" pitchFamily="18" charset="0"/>
              </a:rPr>
              <a:t>óng</a:t>
            </a:r>
            <a:r>
              <a:rPr lang="en-US" altLang="en-US" sz="2800" b="1">
                <a:solidFill>
                  <a:srgbClr val="000066"/>
                </a:solidFill>
                <a:latin typeface="Times New Roman" panose="02020603050405020304" pitchFamily="18" charset="0"/>
              </a:rPr>
              <a:t> radio</a:t>
            </a:r>
          </a:p>
        </p:txBody>
      </p:sp>
      <p:sp>
        <p:nvSpPr>
          <p:cNvPr id="43018" name="AutoShape 11"/>
          <p:cNvSpPr>
            <a:spLocks noChangeArrowheads="1"/>
          </p:cNvSpPr>
          <p:nvPr/>
        </p:nvSpPr>
        <p:spPr bwMode="gray">
          <a:xfrm>
            <a:off x="3289300" y="1820863"/>
            <a:ext cx="4419600"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r>
              <a:rPr lang="en-US" altLang="en-US" sz="2800" b="1">
                <a:solidFill>
                  <a:srgbClr val="000066"/>
                </a:solidFill>
                <a:latin typeface="Times New Roman" panose="02020603050405020304" pitchFamily="18" charset="0"/>
                <a:cs typeface="Arial" panose="020B0604020202020204" pitchFamily="34" charset="0"/>
              </a:rPr>
              <a:t>3.1   </a:t>
            </a:r>
            <a:r>
              <a:rPr lang="en-US" altLang="en-US" sz="2800" b="1" err="1">
                <a:solidFill>
                  <a:srgbClr val="000066"/>
                </a:solidFill>
                <a:latin typeface="Times New Roman" panose="02020603050405020304" pitchFamily="18" charset="0"/>
                <a:cs typeface="Arial" panose="020B0604020202020204" pitchFamily="34" charset="0"/>
              </a:rPr>
              <a:t>Nh</a:t>
            </a:r>
            <a:r>
              <a:rPr lang="en-US" altLang="en-US" sz="2800" b="1" err="1">
                <a:solidFill>
                  <a:srgbClr val="000066"/>
                </a:solidFill>
                <a:latin typeface="Times New Roman" panose="02020603050405020304" pitchFamily="18" charset="0"/>
              </a:rPr>
              <a:t>ận</a:t>
            </a:r>
            <a:r>
              <a:rPr lang="en-US" altLang="en-US" sz="2800" b="1">
                <a:solidFill>
                  <a:srgbClr val="000066"/>
                </a:solidFill>
                <a:latin typeface="Times New Roman" panose="02020603050405020304" pitchFamily="18" charset="0"/>
              </a:rPr>
              <a:t> </a:t>
            </a:r>
            <a:r>
              <a:rPr lang="en-US" altLang="en-US" sz="2800" b="1" err="1">
                <a:solidFill>
                  <a:srgbClr val="000066"/>
                </a:solidFill>
                <a:latin typeface="Times New Roman" panose="02020603050405020304" pitchFamily="18" charset="0"/>
              </a:rPr>
              <a:t>xét</a:t>
            </a:r>
            <a:endParaRPr lang="en-US" altLang="en-US" sz="2800" b="1">
              <a:solidFill>
                <a:srgbClr val="000066"/>
              </a:solidFill>
              <a:latin typeface="Times New Roman" panose="02020603050405020304" pitchFamily="18" charset="0"/>
            </a:endParaRPr>
          </a:p>
        </p:txBody>
      </p:sp>
      <p:grpSp>
        <p:nvGrpSpPr>
          <p:cNvPr id="43019" name="Group 12"/>
          <p:cNvGrpSpPr>
            <a:grpSpLocks/>
          </p:cNvGrpSpPr>
          <p:nvPr/>
        </p:nvGrpSpPr>
        <p:grpSpPr bwMode="auto">
          <a:xfrm>
            <a:off x="2971800" y="1909763"/>
            <a:ext cx="381000" cy="666750"/>
            <a:chOff x="2078" y="1680"/>
            <a:chExt cx="1615" cy="2827"/>
          </a:xfrm>
        </p:grpSpPr>
        <p:sp>
          <p:nvSpPr>
            <p:cNvPr id="43048" name="Oval 13"/>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3049" name="Oval 14"/>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317455" name="Oval 15"/>
            <p:cNvSpPr>
              <a:spLocks noChangeArrowheads="1"/>
            </p:cNvSpPr>
            <p:nvPr/>
          </p:nvSpPr>
          <p:spPr bwMode="gray">
            <a:xfrm>
              <a:off x="2253" y="2039"/>
              <a:ext cx="1101" cy="220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en-US"/>
            </a:p>
          </p:txBody>
        </p:sp>
        <p:sp>
          <p:nvSpPr>
            <p:cNvPr id="43051" name="Oval 16"/>
            <p:cNvSpPr>
              <a:spLocks noChangeArrowheads="1"/>
            </p:cNvSpPr>
            <p:nvPr/>
          </p:nvSpPr>
          <p:spPr bwMode="gray">
            <a:xfrm>
              <a:off x="2254" y="1856"/>
              <a:ext cx="1101" cy="2568"/>
            </a:xfrm>
            <a:prstGeom prst="ellipse">
              <a:avLst/>
            </a:prstGeom>
            <a:gradFill rotWithShape="1">
              <a:gsLst>
                <a:gs pos="0">
                  <a:srgbClr val="000000"/>
                </a:gs>
                <a:gs pos="100000">
                  <a:srgbClr val="FFCC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317457" name="Oval 17"/>
            <p:cNvSpPr>
              <a:spLocks noChangeArrowheads="1"/>
            </p:cNvSpPr>
            <p:nvPr/>
          </p:nvSpPr>
          <p:spPr bwMode="gray">
            <a:xfrm>
              <a:off x="2334" y="2120"/>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en-US"/>
            </a:p>
          </p:txBody>
        </p:sp>
        <p:sp>
          <p:nvSpPr>
            <p:cNvPr id="43053" name="Oval 18"/>
            <p:cNvSpPr>
              <a:spLocks noChangeArrowheads="1"/>
            </p:cNvSpPr>
            <p:nvPr/>
          </p:nvSpPr>
          <p:spPr bwMode="gray">
            <a:xfrm>
              <a:off x="2337" y="1939"/>
              <a:ext cx="1096" cy="2568"/>
            </a:xfrm>
            <a:prstGeom prst="ellipse">
              <a:avLst/>
            </a:prstGeom>
            <a:gradFill rotWithShape="1">
              <a:gsLst>
                <a:gs pos="0">
                  <a:srgbClr val="FFCC00"/>
                </a:gs>
                <a:gs pos="100000">
                  <a:srgbClr val="7C63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grpSp>
      <p:grpSp>
        <p:nvGrpSpPr>
          <p:cNvPr id="43020" name="Group 19"/>
          <p:cNvGrpSpPr>
            <a:grpSpLocks/>
          </p:cNvGrpSpPr>
          <p:nvPr/>
        </p:nvGrpSpPr>
        <p:grpSpPr bwMode="auto">
          <a:xfrm>
            <a:off x="3505200" y="2697163"/>
            <a:ext cx="381000" cy="666750"/>
            <a:chOff x="2078" y="1680"/>
            <a:chExt cx="1615" cy="2827"/>
          </a:xfrm>
        </p:grpSpPr>
        <p:sp>
          <p:nvSpPr>
            <p:cNvPr id="43042" name="Oval 2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3043" name="Oval 2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317462" name="Oval 22"/>
            <p:cNvSpPr>
              <a:spLocks noChangeArrowheads="1"/>
            </p:cNvSpPr>
            <p:nvPr/>
          </p:nvSpPr>
          <p:spPr bwMode="gray">
            <a:xfrm>
              <a:off x="2253" y="2039"/>
              <a:ext cx="1101" cy="220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en-US"/>
            </a:p>
          </p:txBody>
        </p:sp>
        <p:sp>
          <p:nvSpPr>
            <p:cNvPr id="43045" name="Oval 23"/>
            <p:cNvSpPr>
              <a:spLocks noChangeArrowheads="1"/>
            </p:cNvSpPr>
            <p:nvPr/>
          </p:nvSpPr>
          <p:spPr bwMode="gray">
            <a:xfrm>
              <a:off x="2254" y="1856"/>
              <a:ext cx="1101" cy="2568"/>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317464" name="Oval 24"/>
            <p:cNvSpPr>
              <a:spLocks noChangeArrowheads="1"/>
            </p:cNvSpPr>
            <p:nvPr/>
          </p:nvSpPr>
          <p:spPr bwMode="gray">
            <a:xfrm>
              <a:off x="2334" y="2120"/>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en-US"/>
            </a:p>
          </p:txBody>
        </p:sp>
        <p:sp>
          <p:nvSpPr>
            <p:cNvPr id="43047" name="Oval 25"/>
            <p:cNvSpPr>
              <a:spLocks noChangeArrowheads="1"/>
            </p:cNvSpPr>
            <p:nvPr/>
          </p:nvSpPr>
          <p:spPr bwMode="gray">
            <a:xfrm>
              <a:off x="2337" y="1939"/>
              <a:ext cx="1096" cy="256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grpSp>
      <p:grpSp>
        <p:nvGrpSpPr>
          <p:cNvPr id="43021" name="Group 26"/>
          <p:cNvGrpSpPr>
            <a:grpSpLocks/>
          </p:cNvGrpSpPr>
          <p:nvPr/>
        </p:nvGrpSpPr>
        <p:grpSpPr bwMode="auto">
          <a:xfrm>
            <a:off x="3657600" y="3535363"/>
            <a:ext cx="381000" cy="666750"/>
            <a:chOff x="2078" y="1680"/>
            <a:chExt cx="1615" cy="2827"/>
          </a:xfrm>
        </p:grpSpPr>
        <p:sp>
          <p:nvSpPr>
            <p:cNvPr id="43036" name="Oval 27"/>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3037" name="Oval 28"/>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317469" name="Oval 29"/>
            <p:cNvSpPr>
              <a:spLocks noChangeArrowheads="1"/>
            </p:cNvSpPr>
            <p:nvPr/>
          </p:nvSpPr>
          <p:spPr bwMode="gray">
            <a:xfrm>
              <a:off x="2253" y="2039"/>
              <a:ext cx="1101" cy="220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en-US"/>
            </a:p>
          </p:txBody>
        </p:sp>
        <p:sp>
          <p:nvSpPr>
            <p:cNvPr id="43039" name="Oval 30"/>
            <p:cNvSpPr>
              <a:spLocks noChangeArrowheads="1"/>
            </p:cNvSpPr>
            <p:nvPr/>
          </p:nvSpPr>
          <p:spPr bwMode="gray">
            <a:xfrm>
              <a:off x="2254" y="1856"/>
              <a:ext cx="1101" cy="2568"/>
            </a:xfrm>
            <a:prstGeom prst="ellipse">
              <a:avLst/>
            </a:prstGeom>
            <a:gradFill rotWithShape="1">
              <a:gsLst>
                <a:gs pos="0">
                  <a:srgbClr val="21B3E1"/>
                </a:gs>
                <a:gs pos="100000">
                  <a:srgbClr val="0F5368"/>
                </a:gs>
              </a:gsLst>
              <a:lin ang="54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317471" name="Oval 31"/>
            <p:cNvSpPr>
              <a:spLocks noChangeArrowheads="1"/>
            </p:cNvSpPr>
            <p:nvPr/>
          </p:nvSpPr>
          <p:spPr bwMode="gray">
            <a:xfrm>
              <a:off x="2334" y="2120"/>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en-US"/>
            </a:p>
          </p:txBody>
        </p:sp>
        <p:sp>
          <p:nvSpPr>
            <p:cNvPr id="43041" name="Oval 32"/>
            <p:cNvSpPr>
              <a:spLocks noChangeArrowheads="1"/>
            </p:cNvSpPr>
            <p:nvPr/>
          </p:nvSpPr>
          <p:spPr bwMode="gray">
            <a:xfrm>
              <a:off x="2337" y="1939"/>
              <a:ext cx="1096" cy="2568"/>
            </a:xfrm>
            <a:prstGeom prst="ellipse">
              <a:avLst/>
            </a:prstGeom>
            <a:gradFill rotWithShape="1">
              <a:gsLst>
                <a:gs pos="0">
                  <a:srgbClr val="21B3E1"/>
                </a:gs>
                <a:gs pos="100000">
                  <a:srgbClr val="10576D"/>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grpSp>
      <p:grpSp>
        <p:nvGrpSpPr>
          <p:cNvPr id="43022" name="Group 33"/>
          <p:cNvGrpSpPr>
            <a:grpSpLocks/>
          </p:cNvGrpSpPr>
          <p:nvPr/>
        </p:nvGrpSpPr>
        <p:grpSpPr bwMode="auto">
          <a:xfrm>
            <a:off x="3505200" y="4373563"/>
            <a:ext cx="381000" cy="666750"/>
            <a:chOff x="2078" y="1680"/>
            <a:chExt cx="1615" cy="2827"/>
          </a:xfrm>
        </p:grpSpPr>
        <p:sp>
          <p:nvSpPr>
            <p:cNvPr id="43030" name="Oval 3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3031" name="Oval 3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317476" name="Oval 36"/>
            <p:cNvSpPr>
              <a:spLocks noChangeArrowheads="1"/>
            </p:cNvSpPr>
            <p:nvPr/>
          </p:nvSpPr>
          <p:spPr bwMode="gray">
            <a:xfrm>
              <a:off x="2253" y="2039"/>
              <a:ext cx="1101" cy="220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en-US"/>
            </a:p>
          </p:txBody>
        </p:sp>
        <p:sp>
          <p:nvSpPr>
            <p:cNvPr id="43033" name="Oval 37"/>
            <p:cNvSpPr>
              <a:spLocks noChangeArrowheads="1"/>
            </p:cNvSpPr>
            <p:nvPr/>
          </p:nvSpPr>
          <p:spPr bwMode="gray">
            <a:xfrm>
              <a:off x="2254" y="1856"/>
              <a:ext cx="1101" cy="2568"/>
            </a:xfrm>
            <a:prstGeom prst="ellipse">
              <a:avLst/>
            </a:prstGeom>
            <a:gradFill rotWithShape="1">
              <a:gsLst>
                <a:gs pos="0">
                  <a:srgbClr val="000000"/>
                </a:gs>
                <a:gs pos="100000">
                  <a:srgbClr val="8D67E1"/>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317478" name="Oval 38"/>
            <p:cNvSpPr>
              <a:spLocks noChangeArrowheads="1"/>
            </p:cNvSpPr>
            <p:nvPr/>
          </p:nvSpPr>
          <p:spPr bwMode="gray">
            <a:xfrm>
              <a:off x="2334" y="2120"/>
              <a:ext cx="1097"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en-US"/>
            </a:p>
          </p:txBody>
        </p:sp>
        <p:sp>
          <p:nvSpPr>
            <p:cNvPr id="43035" name="Oval 39"/>
            <p:cNvSpPr>
              <a:spLocks noChangeArrowheads="1"/>
            </p:cNvSpPr>
            <p:nvPr/>
          </p:nvSpPr>
          <p:spPr bwMode="gray">
            <a:xfrm>
              <a:off x="2337" y="1939"/>
              <a:ext cx="1096" cy="2568"/>
            </a:xfrm>
            <a:prstGeom prst="ellipse">
              <a:avLst/>
            </a:prstGeom>
            <a:gradFill rotWithShape="1">
              <a:gsLst>
                <a:gs pos="0">
                  <a:srgbClr val="8D67E1"/>
                </a:gs>
                <a:gs pos="100000">
                  <a:srgbClr val="45326D"/>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grpSp>
      <p:grpSp>
        <p:nvGrpSpPr>
          <p:cNvPr id="43023" name="Group 40"/>
          <p:cNvGrpSpPr>
            <a:grpSpLocks/>
          </p:cNvGrpSpPr>
          <p:nvPr/>
        </p:nvGrpSpPr>
        <p:grpSpPr bwMode="auto">
          <a:xfrm>
            <a:off x="3048000" y="5148263"/>
            <a:ext cx="355600" cy="666750"/>
            <a:chOff x="2078" y="1680"/>
            <a:chExt cx="1615" cy="2827"/>
          </a:xfrm>
        </p:grpSpPr>
        <p:sp>
          <p:nvSpPr>
            <p:cNvPr id="43024" name="Oval 4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3025" name="Oval 4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317483" name="Oval 43"/>
            <p:cNvSpPr>
              <a:spLocks noChangeArrowheads="1"/>
            </p:cNvSpPr>
            <p:nvPr/>
          </p:nvSpPr>
          <p:spPr bwMode="gray">
            <a:xfrm>
              <a:off x="2251" y="2039"/>
              <a:ext cx="1180" cy="220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en-US"/>
            </a:p>
          </p:txBody>
        </p:sp>
        <p:sp>
          <p:nvSpPr>
            <p:cNvPr id="43027" name="Oval 44"/>
            <p:cNvSpPr>
              <a:spLocks noChangeArrowheads="1"/>
            </p:cNvSpPr>
            <p:nvPr/>
          </p:nvSpPr>
          <p:spPr bwMode="gray">
            <a:xfrm>
              <a:off x="2254" y="1856"/>
              <a:ext cx="1180" cy="2568"/>
            </a:xfrm>
            <a:prstGeom prst="ellipse">
              <a:avLst/>
            </a:prstGeom>
            <a:gradFill rotWithShape="1">
              <a:gsLst>
                <a:gs pos="0">
                  <a:srgbClr val="000000"/>
                </a:gs>
                <a:gs pos="100000">
                  <a:srgbClr val="E35E23"/>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317485" name="Oval 45"/>
            <p:cNvSpPr>
              <a:spLocks noChangeArrowheads="1"/>
            </p:cNvSpPr>
            <p:nvPr/>
          </p:nvSpPr>
          <p:spPr bwMode="gray">
            <a:xfrm>
              <a:off x="2338" y="2120"/>
              <a:ext cx="1096" cy="220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en-US"/>
            </a:p>
          </p:txBody>
        </p:sp>
        <p:sp>
          <p:nvSpPr>
            <p:cNvPr id="43029" name="Oval 46"/>
            <p:cNvSpPr>
              <a:spLocks noChangeArrowheads="1"/>
            </p:cNvSpPr>
            <p:nvPr/>
          </p:nvSpPr>
          <p:spPr bwMode="gray">
            <a:xfrm>
              <a:off x="2337" y="1939"/>
              <a:ext cx="1096" cy="2568"/>
            </a:xfrm>
            <a:prstGeom prst="ellipse">
              <a:avLst/>
            </a:prstGeom>
            <a:gradFill rotWithShape="1">
              <a:gsLst>
                <a:gs pos="0">
                  <a:srgbClr val="E35E23"/>
                </a:gs>
                <a:gs pos="100000">
                  <a:srgbClr val="6E2E11"/>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grpSp>
    </p:spTree>
    <p:extLst>
      <p:ext uri="{BB962C8B-B14F-4D97-AF65-F5344CB8AC3E}">
        <p14:creationId xmlns:p14="http://schemas.microsoft.com/office/powerpoint/2010/main" val="2409110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3018"/>
                                        </p:tgtEl>
                                        <p:attrNameLst>
                                          <p:attrName>style.visibility</p:attrName>
                                        </p:attrNameLst>
                                      </p:cBhvr>
                                      <p:to>
                                        <p:strVal val="visible"/>
                                      </p:to>
                                    </p:set>
                                    <p:animEffect transition="in" filter="barn(inVertical)">
                                      <p:cBhvr>
                                        <p:cTn id="7" dur="500"/>
                                        <p:tgtEl>
                                          <p:spTgt spid="430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3017"/>
                                        </p:tgtEl>
                                        <p:attrNameLst>
                                          <p:attrName>style.visibility</p:attrName>
                                        </p:attrNameLst>
                                      </p:cBhvr>
                                      <p:to>
                                        <p:strVal val="visible"/>
                                      </p:to>
                                    </p:set>
                                    <p:animEffect transition="in" filter="barn(inVertical)">
                                      <p:cBhvr>
                                        <p:cTn id="12" dur="500"/>
                                        <p:tgtEl>
                                          <p:spTgt spid="4301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3016"/>
                                        </p:tgtEl>
                                        <p:attrNameLst>
                                          <p:attrName>style.visibility</p:attrName>
                                        </p:attrNameLst>
                                      </p:cBhvr>
                                      <p:to>
                                        <p:strVal val="visible"/>
                                      </p:to>
                                    </p:set>
                                    <p:animEffect transition="in" filter="barn(inVertical)">
                                      <p:cBhvr>
                                        <p:cTn id="17" dur="500"/>
                                        <p:tgtEl>
                                          <p:spTgt spid="4301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3015"/>
                                        </p:tgtEl>
                                        <p:attrNameLst>
                                          <p:attrName>style.visibility</p:attrName>
                                        </p:attrNameLst>
                                      </p:cBhvr>
                                      <p:to>
                                        <p:strVal val="visible"/>
                                      </p:to>
                                    </p:set>
                                    <p:animEffect transition="in" filter="barn(inVertical)">
                                      <p:cBhvr>
                                        <p:cTn id="22" dur="500"/>
                                        <p:tgtEl>
                                          <p:spTgt spid="4301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3014"/>
                                        </p:tgtEl>
                                        <p:attrNameLst>
                                          <p:attrName>style.visibility</p:attrName>
                                        </p:attrNameLst>
                                      </p:cBhvr>
                                      <p:to>
                                        <p:strVal val="visible"/>
                                      </p:to>
                                    </p:set>
                                    <p:animEffect transition="in" filter="barn(inVertical)">
                                      <p:cBhvr>
                                        <p:cTn id="27" dur="500"/>
                                        <p:tgtEl>
                                          <p:spTgt spid="43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4" grpId="0" animBg="1"/>
      <p:bldP spid="43015" grpId="0" animBg="1"/>
      <p:bldP spid="43016" grpId="0" animBg="1"/>
      <p:bldP spid="43017" grpId="0" animBg="1"/>
      <p:bldP spid="430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9" name="Text Box 5"/>
          <p:cNvSpPr txBox="1">
            <a:spLocks noChangeArrowheads="1"/>
          </p:cNvSpPr>
          <p:nvPr/>
        </p:nvSpPr>
        <p:spPr bwMode="auto">
          <a:xfrm>
            <a:off x="1922464" y="923926"/>
            <a:ext cx="2200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30000"/>
              </a:spcBef>
            </a:pPr>
            <a:r>
              <a:rPr lang="en-US" altLang="en-US" sz="2800" b="1" i="1">
                <a:solidFill>
                  <a:srgbClr val="0000FF"/>
                </a:solidFill>
                <a:latin typeface="Times New Roman" panose="02020603050405020304" pitchFamily="18" charset="0"/>
              </a:rPr>
              <a:t>Ưu điểm</a:t>
            </a:r>
          </a:p>
        </p:txBody>
      </p:sp>
      <p:sp>
        <p:nvSpPr>
          <p:cNvPr id="44035" name="Text Box 6"/>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44036" name="Text Box 9"/>
          <p:cNvSpPr txBox="1">
            <a:spLocks noChangeArrowheads="1"/>
          </p:cNvSpPr>
          <p:nvPr/>
        </p:nvSpPr>
        <p:spPr bwMode="auto">
          <a:xfrm>
            <a:off x="4038600" y="20574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44037" name="Rectangle 10"/>
          <p:cNvSpPr>
            <a:spLocks noChangeArrowheads="1"/>
          </p:cNvSpPr>
          <p:nvPr/>
        </p:nvSpPr>
        <p:spPr bwMode="auto">
          <a:xfrm>
            <a:off x="4886325" y="316706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4038" name="Rectangle 11"/>
          <p:cNvSpPr>
            <a:spLocks noChangeArrowheads="1"/>
          </p:cNvSpPr>
          <p:nvPr/>
        </p:nvSpPr>
        <p:spPr bwMode="auto">
          <a:xfrm>
            <a:off x="4762500" y="27336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4039" name="Rectangle 12"/>
          <p:cNvSpPr>
            <a:spLocks noChangeArrowheads="1"/>
          </p:cNvSpPr>
          <p:nvPr/>
        </p:nvSpPr>
        <p:spPr bwMode="auto">
          <a:xfrm>
            <a:off x="5195888" y="269081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4040" name="Text Box 13"/>
          <p:cNvSpPr txBox="1">
            <a:spLocks noChangeArrowheads="1"/>
          </p:cNvSpPr>
          <p:nvPr/>
        </p:nvSpPr>
        <p:spPr bwMode="auto">
          <a:xfrm>
            <a:off x="4038600" y="2209801"/>
            <a:ext cx="5181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44041" name="Text Box 15"/>
          <p:cNvSpPr txBox="1">
            <a:spLocks noChangeArrowheads="1"/>
          </p:cNvSpPr>
          <p:nvPr/>
        </p:nvSpPr>
        <p:spPr bwMode="auto">
          <a:xfrm>
            <a:off x="1524000" y="165101"/>
            <a:ext cx="24463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30000"/>
              </a:spcBef>
            </a:pPr>
            <a:r>
              <a:rPr lang="en-US" altLang="en-US" sz="2800" b="1" i="1">
                <a:latin typeface="Times New Roman" panose="02020603050405020304" pitchFamily="18" charset="0"/>
              </a:rPr>
              <a:t>3.1  Nhận xét</a:t>
            </a:r>
          </a:p>
        </p:txBody>
      </p:sp>
      <p:sp>
        <p:nvSpPr>
          <p:cNvPr id="170000" name="Text Box 16"/>
          <p:cNvSpPr txBox="1">
            <a:spLocks noChangeArrowheads="1"/>
          </p:cNvSpPr>
          <p:nvPr/>
        </p:nvSpPr>
        <p:spPr bwMode="auto">
          <a:xfrm>
            <a:off x="2073277" y="1608139"/>
            <a:ext cx="7462610"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0838" indent="-350838"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50000"/>
              </a:spcBef>
              <a:buFont typeface="Wingdings" panose="05000000000000000000" pitchFamily="2" charset="2"/>
              <a:buChar char="§"/>
            </a:pPr>
            <a:r>
              <a:rPr lang="en-US" altLang="en-US" sz="2600" err="1">
                <a:solidFill>
                  <a:srgbClr val="000066"/>
                </a:solidFill>
                <a:latin typeface="Times New Roman" panose="02020603050405020304" pitchFamily="18" charset="0"/>
                <a:cs typeface="Times New Roman" panose="02020603050405020304" pitchFamily="18" charset="0"/>
              </a:rPr>
              <a:t>Cung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cấp</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nối</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kết</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tạm</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thời</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với</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mạng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cáp</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có</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sẵn</a:t>
            </a:r>
            <a:r>
              <a:rPr lang="en-US" altLang="en-US" sz="2600">
                <a:solidFill>
                  <a:srgbClr val="000066"/>
                </a:solidFill>
                <a:latin typeface="Times New Roman" panose="02020603050405020304" pitchFamily="18" charset="0"/>
                <a:cs typeface="Times New Roman" panose="02020603050405020304" pitchFamily="18" charset="0"/>
              </a:rPr>
              <a:t>.</a:t>
            </a:r>
          </a:p>
          <a:p>
            <a:pPr algn="just" eaLnBrk="1" hangingPunct="1">
              <a:spcBef>
                <a:spcPct val="50000"/>
              </a:spcBef>
              <a:buFont typeface="Wingdings" panose="05000000000000000000" pitchFamily="2" charset="2"/>
              <a:buChar char="§"/>
            </a:pPr>
            <a:r>
              <a:rPr lang="en-US" altLang="en-US" sz="2600" err="1">
                <a:solidFill>
                  <a:srgbClr val="000066"/>
                </a:solidFill>
                <a:latin typeface="Times New Roman" panose="02020603050405020304" pitchFamily="18" charset="0"/>
                <a:cs typeface="Times New Roman" panose="02020603050405020304" pitchFamily="18" charset="0"/>
              </a:rPr>
              <a:t>Cung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a:t>
            </a:r>
            <a:r>
              <a:rPr lang="en-US" altLang="en-US" sz="2600" err="1">
                <a:solidFill>
                  <a:srgbClr val="000066"/>
                </a:solidFill>
                <a:latin typeface="Times New Roman" panose="02020603050405020304" pitchFamily="18" charset="0"/>
              </a:rPr>
              <a:t>ấp</a:t>
            </a:r>
            <a:r>
              <a:rPr lang="en-US" altLang="en-US" sz="2600">
                <a:solidFill>
                  <a:srgbClr val="000066"/>
                </a:solidFill>
                <a:latin typeface="Times New Roman" panose="02020603050405020304" pitchFamily="18" charset="0"/>
              </a:rPr>
              <a:t> </a:t>
            </a:r>
            <a:r>
              <a:rPr lang="en-US" altLang="en-US" sz="2600" err="1">
                <a:solidFill>
                  <a:srgbClr val="000066"/>
                </a:solidFill>
                <a:latin typeface="Times New Roman" panose="02020603050405020304" pitchFamily="18" charset="0"/>
              </a:rPr>
              <a:t>những</a:t>
            </a:r>
            <a:r>
              <a:rPr lang="en-US" altLang="en-US" sz="2600">
                <a:solidFill>
                  <a:srgbClr val="000066"/>
                </a:solidFill>
                <a:latin typeface="Times New Roman" panose="02020603050405020304" pitchFamily="18" charset="0"/>
              </a:rPr>
              <a:t> </a:t>
            </a:r>
            <a:r>
              <a:rPr lang="en-US" altLang="en-US" sz="2600" err="1">
                <a:solidFill>
                  <a:srgbClr val="000066"/>
                </a:solidFill>
                <a:latin typeface="Times New Roman" panose="02020603050405020304" pitchFamily="18" charset="0"/>
              </a:rPr>
              <a:t>kết</a:t>
            </a:r>
            <a:r>
              <a:rPr lang="en-US" altLang="en-US" sz="2600">
                <a:solidFill>
                  <a:srgbClr val="000066"/>
                </a:solidFill>
                <a:latin typeface="Times New Roman" panose="02020603050405020304" pitchFamily="18" charset="0"/>
              </a:rPr>
              <a:t> </a:t>
            </a:r>
            <a:r>
              <a:rPr lang="en-US" altLang="en-US" sz="2600" err="1">
                <a:solidFill>
                  <a:srgbClr val="000066"/>
                </a:solidFill>
                <a:latin typeface="Times New Roman" panose="02020603050405020304" pitchFamily="18" charset="0"/>
              </a:rPr>
              <a:t>nối</a:t>
            </a:r>
            <a:r>
              <a:rPr lang="en-US" altLang="en-US" sz="2600">
                <a:solidFill>
                  <a:srgbClr val="000066"/>
                </a:solidFill>
                <a:latin typeface="Times New Roman" panose="02020603050405020304" pitchFamily="18" charset="0"/>
              </a:rPr>
              <a:t> di </a:t>
            </a:r>
            <a:r>
              <a:rPr lang="en-US" altLang="en-US" sz="2600" err="1">
                <a:solidFill>
                  <a:srgbClr val="000066"/>
                </a:solidFill>
                <a:latin typeface="Times New Roman" panose="02020603050405020304" pitchFamily="18" charset="0"/>
              </a:rPr>
              <a:t>động</a:t>
            </a:r>
            <a:r>
              <a:rPr lang="en-US" altLang="en-US" sz="2600">
                <a:solidFill>
                  <a:srgbClr val="000066"/>
                </a:solidFill>
                <a:latin typeface="Times New Roman" panose="02020603050405020304" pitchFamily="18" charset="0"/>
              </a:rPr>
              <a:t> </a:t>
            </a:r>
            <a:r>
              <a:rPr lang="en-US" altLang="en-US" sz="2600" err="1">
                <a:solidFill>
                  <a:srgbClr val="000066"/>
                </a:solidFill>
                <a:latin typeface="Times New Roman" panose="02020603050405020304" pitchFamily="18" charset="0"/>
              </a:rPr>
              <a:t>cho</a:t>
            </a:r>
            <a:r>
              <a:rPr lang="en-US" altLang="en-US" sz="2600">
                <a:solidFill>
                  <a:srgbClr val="000066"/>
                </a:solidFill>
                <a:latin typeface="Times New Roman" panose="02020603050405020304" pitchFamily="18" charset="0"/>
              </a:rPr>
              <a:t> </a:t>
            </a:r>
            <a:r>
              <a:rPr lang="en-US" altLang="en-US" sz="2600" err="1">
                <a:solidFill>
                  <a:srgbClr val="000066"/>
                </a:solidFill>
                <a:latin typeface="Times New Roman" panose="02020603050405020304" pitchFamily="18" charset="0"/>
              </a:rPr>
              <a:t>n</a:t>
            </a:r>
            <a:r>
              <a:rPr lang="en-US" altLang="en-US" sz="2600" err="1">
                <a:solidFill>
                  <a:srgbClr val="000066"/>
                </a:solidFill>
                <a:latin typeface="Times New Roman" panose="02020603050405020304" pitchFamily="18" charset="0"/>
                <a:cs typeface="Times New Roman" panose="02020603050405020304" pitchFamily="18" charset="0"/>
              </a:rPr>
              <a:t>hững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người</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liên</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tục</a:t>
            </a:r>
            <a:r>
              <a:rPr lang="en-US" altLang="en-US" sz="2600">
                <a:solidFill>
                  <a:srgbClr val="000066"/>
                </a:solidFill>
                <a:latin typeface="Times New Roman" panose="02020603050405020304" pitchFamily="18" charset="0"/>
                <a:cs typeface="Times New Roman" panose="02020603050405020304" pitchFamily="18" charset="0"/>
              </a:rPr>
              <a:t> di </a:t>
            </a:r>
            <a:r>
              <a:rPr lang="en-US" altLang="en-US" sz="2600" err="1">
                <a:solidFill>
                  <a:srgbClr val="000066"/>
                </a:solidFill>
                <a:latin typeface="Times New Roman" panose="02020603050405020304" pitchFamily="18" charset="0"/>
                <a:cs typeface="Times New Roman" panose="02020603050405020304" pitchFamily="18" charset="0"/>
              </a:rPr>
              <a:t>chuyển</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vẫn</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nối</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kết</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vào</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mạng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dùng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cáp</a:t>
            </a:r>
            <a:r>
              <a:rPr lang="en-US" altLang="en-US" sz="2600">
                <a:solidFill>
                  <a:srgbClr val="000066"/>
                </a:solidFill>
                <a:latin typeface="Times New Roman" panose="02020603050405020304" pitchFamily="18" charset="0"/>
                <a:cs typeface="Times New Roman" panose="02020603050405020304" pitchFamily="18" charset="0"/>
              </a:rPr>
              <a:t>.</a:t>
            </a:r>
          </a:p>
          <a:p>
            <a:pPr algn="just" eaLnBrk="1" hangingPunct="1">
              <a:spcBef>
                <a:spcPct val="50000"/>
              </a:spcBef>
              <a:buFont typeface="Wingdings" panose="05000000000000000000" pitchFamily="2" charset="2"/>
              <a:buChar char="§"/>
            </a:pPr>
            <a:r>
              <a:rPr lang="en-US" altLang="en-US" sz="2600" err="1">
                <a:solidFill>
                  <a:srgbClr val="000066"/>
                </a:solidFill>
                <a:latin typeface="Times New Roman" panose="02020603050405020304" pitchFamily="18" charset="0"/>
                <a:cs typeface="Times New Roman" panose="02020603050405020304" pitchFamily="18" charset="0"/>
              </a:rPr>
              <a:t>Lắp</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đặt</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đường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truyền</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vô</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tuyến</a:t>
            </a:r>
            <a:r>
              <a:rPr lang="en-US" altLang="en-US" sz="2600">
                <a:solidFill>
                  <a:srgbClr val="000066"/>
                </a:solidFill>
                <a:latin typeface="Times New Roman" panose="02020603050405020304" pitchFamily="18" charset="0"/>
                <a:cs typeface="Times New Roman" panose="02020603050405020304" pitchFamily="18" charset="0"/>
              </a:rPr>
              <a:t> ở </a:t>
            </a:r>
            <a:r>
              <a:rPr lang="en-US" altLang="en-US" sz="2600" err="1">
                <a:solidFill>
                  <a:srgbClr val="000066"/>
                </a:solidFill>
                <a:latin typeface="Times New Roman" panose="02020603050405020304" pitchFamily="18" charset="0"/>
                <a:cs typeface="Times New Roman" panose="02020603050405020304" pitchFamily="18" charset="0"/>
              </a:rPr>
              <a:t>những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nơi</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địa</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hình</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phức</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tạp</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không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thể</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đi</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dây</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được</a:t>
            </a:r>
            <a:r>
              <a:rPr lang="en-US" altLang="en-US" sz="2600">
                <a:solidFill>
                  <a:srgbClr val="000066"/>
                </a:solidFill>
                <a:latin typeface="Times New Roman" panose="02020603050405020304" pitchFamily="18" charset="0"/>
                <a:cs typeface="Times New Roman" panose="02020603050405020304" pitchFamily="18" charset="0"/>
              </a:rPr>
              <a:t>.</a:t>
            </a:r>
          </a:p>
          <a:p>
            <a:pPr algn="just" eaLnBrk="1" hangingPunct="1">
              <a:spcBef>
                <a:spcPct val="50000"/>
              </a:spcBef>
              <a:buFont typeface="Wingdings" panose="05000000000000000000" pitchFamily="2" charset="2"/>
              <a:buChar char="§"/>
            </a:pPr>
            <a:r>
              <a:rPr lang="en-US" altLang="en-US" sz="2600" err="1">
                <a:solidFill>
                  <a:srgbClr val="000066"/>
                </a:solidFill>
                <a:latin typeface="Times New Roman" panose="02020603050405020304" pitchFamily="18" charset="0"/>
                <a:cs typeface="Times New Roman" panose="02020603050405020304" pitchFamily="18" charset="0"/>
              </a:rPr>
              <a:t>Dùng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cho</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những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mạng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có</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giới</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hạn</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rộng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lớn</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vượt</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quá</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khả</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năng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cho</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phép</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của</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cáp</a:t>
            </a:r>
            <a:endParaRPr lang="en-US" altLang="en-US" sz="2600">
              <a:solidFill>
                <a:srgbClr val="000066"/>
              </a:solidFill>
              <a:latin typeface="Times New Roman" panose="02020603050405020304" pitchFamily="18" charset="0"/>
              <a:cs typeface="Times New Roman" panose="02020603050405020304" pitchFamily="18" charset="0"/>
            </a:endParaRPr>
          </a:p>
          <a:p>
            <a:pPr algn="just" eaLnBrk="1" hangingPunct="1">
              <a:spcBef>
                <a:spcPct val="50000"/>
              </a:spcBef>
              <a:buFont typeface="Wingdings" panose="05000000000000000000" pitchFamily="2" charset="2"/>
              <a:buChar char="§"/>
            </a:pP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Dùng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làm</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kết</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nối</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dự</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phòng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cho</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các</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hệ</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thống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cáp</a:t>
            </a:r>
            <a:r>
              <a:rPr lang="en-US" altLang="en-US" sz="2600">
                <a:solidFill>
                  <a:srgbClr val="000066"/>
                </a:solidFill>
                <a:latin typeface="Times New Roman" panose="02020603050405020304" pitchFamily="18" charset="0"/>
                <a:cs typeface="Times New Roman" panose="02020603050405020304" pitchFamily="18" charset="0"/>
              </a:rPr>
              <a:t>. </a:t>
            </a:r>
          </a:p>
          <a:p>
            <a:pPr eaLnBrk="1" hangingPunct="1">
              <a:spcBef>
                <a:spcPct val="50000"/>
              </a:spcBef>
            </a:pPr>
            <a:endParaRPr lang="en-US" altLang="en-US" sz="2600">
              <a:solidFill>
                <a:srgbClr val="000066"/>
              </a:solidFill>
              <a:latin typeface="Times New Roman" panose="02020603050405020304" pitchFamily="18" charset="0"/>
            </a:endParaRPr>
          </a:p>
        </p:txBody>
      </p:sp>
    </p:spTree>
    <p:extLst>
      <p:ext uri="{BB962C8B-B14F-4D97-AF65-F5344CB8AC3E}">
        <p14:creationId xmlns:p14="http://schemas.microsoft.com/office/powerpoint/2010/main" val="30319718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9989"/>
                                        </p:tgtEl>
                                        <p:attrNameLst>
                                          <p:attrName>style.visibility</p:attrName>
                                        </p:attrNameLst>
                                      </p:cBhvr>
                                      <p:to>
                                        <p:strVal val="visible"/>
                                      </p:to>
                                    </p:set>
                                    <p:animEffect transition="in" filter="blinds(horizontal)">
                                      <p:cBhvr>
                                        <p:cTn id="7" dur="500"/>
                                        <p:tgtEl>
                                          <p:spTgt spid="1699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70000">
                                            <p:txEl>
                                              <p:pRg st="0" end="0"/>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70000">
                                            <p:txEl>
                                              <p:pRg st="1" end="1"/>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170000">
                                            <p:txEl>
                                              <p:pRg st="2" end="2"/>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170000">
                                            <p:txEl>
                                              <p:pRg st="3" end="3"/>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1700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3" name="Text Box 5"/>
          <p:cNvSpPr txBox="1">
            <a:spLocks noChangeArrowheads="1"/>
          </p:cNvSpPr>
          <p:nvPr/>
        </p:nvSpPr>
        <p:spPr bwMode="auto">
          <a:xfrm>
            <a:off x="1846263" y="923926"/>
            <a:ext cx="312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30000"/>
              </a:spcBef>
            </a:pPr>
            <a:r>
              <a:rPr lang="en-US" altLang="en-US" sz="2800" b="1" i="1">
                <a:solidFill>
                  <a:srgbClr val="0000FF"/>
                </a:solidFill>
                <a:latin typeface="Times New Roman" panose="02020603050405020304" pitchFamily="18" charset="0"/>
              </a:rPr>
              <a:t>Nhược điểm</a:t>
            </a:r>
          </a:p>
        </p:txBody>
      </p:sp>
      <p:sp>
        <p:nvSpPr>
          <p:cNvPr id="45059" name="Rectangle 9"/>
          <p:cNvSpPr>
            <a:spLocks noChangeArrowheads="1"/>
          </p:cNvSpPr>
          <p:nvPr/>
        </p:nvSpPr>
        <p:spPr bwMode="auto">
          <a:xfrm>
            <a:off x="4886325" y="316706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5060" name="Rectangle 10"/>
          <p:cNvSpPr>
            <a:spLocks noChangeArrowheads="1"/>
          </p:cNvSpPr>
          <p:nvPr/>
        </p:nvSpPr>
        <p:spPr bwMode="auto">
          <a:xfrm>
            <a:off x="4762500" y="27336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5061" name="Rectangle 11"/>
          <p:cNvSpPr>
            <a:spLocks noChangeArrowheads="1"/>
          </p:cNvSpPr>
          <p:nvPr/>
        </p:nvSpPr>
        <p:spPr bwMode="auto">
          <a:xfrm>
            <a:off x="5195888" y="269081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5062" name="Text Box 12"/>
          <p:cNvSpPr txBox="1">
            <a:spLocks noChangeArrowheads="1"/>
          </p:cNvSpPr>
          <p:nvPr/>
        </p:nvSpPr>
        <p:spPr bwMode="auto">
          <a:xfrm>
            <a:off x="4038600" y="2209801"/>
            <a:ext cx="5181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171021" name="Text Box 13"/>
          <p:cNvSpPr txBox="1">
            <a:spLocks noChangeArrowheads="1"/>
          </p:cNvSpPr>
          <p:nvPr/>
        </p:nvSpPr>
        <p:spPr bwMode="auto">
          <a:xfrm>
            <a:off x="1846264" y="1911350"/>
            <a:ext cx="8423275"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0838" indent="-350838"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50000"/>
              </a:spcBef>
              <a:buFont typeface="Wingdings" panose="05000000000000000000" pitchFamily="2" charset="2"/>
              <a:buChar char="§"/>
            </a:pPr>
            <a:r>
              <a:rPr lang="en-US" altLang="en-US" sz="2600">
                <a:solidFill>
                  <a:srgbClr val="000099"/>
                </a:solidFill>
                <a:latin typeface="Times New Roman" panose="02020603050405020304" pitchFamily="18" charset="0"/>
                <a:cs typeface="Times New Roman" panose="02020603050405020304" pitchFamily="18" charset="0"/>
              </a:rPr>
              <a:t>Tín hiệu không an toàn, dễ bị nghe lén.</a:t>
            </a:r>
          </a:p>
          <a:p>
            <a:pPr algn="just" eaLnBrk="1" hangingPunct="1">
              <a:spcBef>
                <a:spcPct val="50000"/>
              </a:spcBef>
              <a:buFont typeface="Wingdings" panose="05000000000000000000" pitchFamily="2" charset="2"/>
              <a:buChar char="§"/>
            </a:pPr>
            <a:r>
              <a:rPr lang="en-US" altLang="en-US" sz="2600">
                <a:solidFill>
                  <a:srgbClr val="000099"/>
                </a:solidFill>
                <a:latin typeface="Times New Roman" panose="02020603050405020304" pitchFamily="18" charset="0"/>
                <a:cs typeface="Times New Roman" panose="02020603050405020304" pitchFamily="18" charset="0"/>
              </a:rPr>
              <a:t>Khi có vật cản thì tín hiệu suy yếu rất nhanh.</a:t>
            </a:r>
          </a:p>
          <a:p>
            <a:pPr algn="just" eaLnBrk="1" hangingPunct="1">
              <a:spcBef>
                <a:spcPct val="50000"/>
              </a:spcBef>
              <a:buFont typeface="Wingdings" panose="05000000000000000000" pitchFamily="2" charset="2"/>
              <a:buChar char="§"/>
            </a:pPr>
            <a:r>
              <a:rPr lang="en-US" altLang="en-US" sz="2600">
                <a:solidFill>
                  <a:srgbClr val="000099"/>
                </a:solidFill>
                <a:latin typeface="Times New Roman" panose="02020603050405020304" pitchFamily="18" charset="0"/>
                <a:cs typeface="Times New Roman" panose="02020603050405020304" pitchFamily="18" charset="0"/>
              </a:rPr>
              <a:t>Băng thông không cao</a:t>
            </a:r>
          </a:p>
          <a:p>
            <a:pPr algn="just" eaLnBrk="1" hangingPunct="1">
              <a:spcBef>
                <a:spcPct val="50000"/>
              </a:spcBef>
              <a:buFont typeface="Wingdings" panose="05000000000000000000" pitchFamily="2" charset="2"/>
              <a:buChar char="§"/>
            </a:pPr>
            <a:r>
              <a:rPr lang="en-US" altLang="en-US" sz="2600">
                <a:solidFill>
                  <a:srgbClr val="000099"/>
                </a:solidFill>
                <a:latin typeface="Times New Roman" panose="02020603050405020304" pitchFamily="18" charset="0"/>
                <a:cs typeface="Times New Roman" panose="02020603050405020304" pitchFamily="18" charset="0"/>
              </a:rPr>
              <a:t>Trao đổi thông tin giữa hai thiết bị đầu cuối phức  tạp  </a:t>
            </a:r>
          </a:p>
          <a:p>
            <a:pPr eaLnBrk="1" hangingPunct="1">
              <a:spcBef>
                <a:spcPct val="50000"/>
              </a:spcBef>
              <a:buFont typeface="Wingdings" panose="05000000000000000000" pitchFamily="2" charset="2"/>
              <a:buChar char="§"/>
            </a:pPr>
            <a:endParaRPr lang="en-US" altLang="en-US" sz="2600">
              <a:solidFill>
                <a:srgbClr val="000099"/>
              </a:solidFill>
              <a:latin typeface="Times New Roman" panose="02020603050405020304" pitchFamily="18" charset="0"/>
            </a:endParaRPr>
          </a:p>
        </p:txBody>
      </p:sp>
      <p:sp>
        <p:nvSpPr>
          <p:cNvPr id="45064" name="Text Box 14"/>
          <p:cNvSpPr txBox="1">
            <a:spLocks noChangeArrowheads="1"/>
          </p:cNvSpPr>
          <p:nvPr/>
        </p:nvSpPr>
        <p:spPr bwMode="auto">
          <a:xfrm>
            <a:off x="1524000" y="165101"/>
            <a:ext cx="24463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30000"/>
              </a:spcBef>
            </a:pPr>
            <a:r>
              <a:rPr lang="en-US" altLang="en-US" sz="2800" b="1" i="1">
                <a:latin typeface="Times New Roman" panose="02020603050405020304" pitchFamily="18" charset="0"/>
              </a:rPr>
              <a:t>3.1  Nhận xét</a:t>
            </a:r>
          </a:p>
        </p:txBody>
      </p:sp>
    </p:spTree>
    <p:extLst>
      <p:ext uri="{BB962C8B-B14F-4D97-AF65-F5344CB8AC3E}">
        <p14:creationId xmlns:p14="http://schemas.microsoft.com/office/powerpoint/2010/main" val="33727321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0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1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3" grpId="0"/>
      <p:bldP spid="1710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6"/>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46083" name="Text Box 9"/>
          <p:cNvSpPr txBox="1">
            <a:spLocks noChangeArrowheads="1"/>
          </p:cNvSpPr>
          <p:nvPr/>
        </p:nvSpPr>
        <p:spPr bwMode="auto">
          <a:xfrm>
            <a:off x="3886200" y="22860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46084" name="Rectangle 10"/>
          <p:cNvSpPr>
            <a:spLocks noChangeArrowheads="1"/>
          </p:cNvSpPr>
          <p:nvPr/>
        </p:nvSpPr>
        <p:spPr bwMode="auto">
          <a:xfrm>
            <a:off x="4886325" y="316706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6085" name="Rectangle 11"/>
          <p:cNvSpPr>
            <a:spLocks noChangeArrowheads="1"/>
          </p:cNvSpPr>
          <p:nvPr/>
        </p:nvSpPr>
        <p:spPr bwMode="auto">
          <a:xfrm>
            <a:off x="4762500" y="27336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6086" name="Rectangle 12"/>
          <p:cNvSpPr>
            <a:spLocks noChangeArrowheads="1"/>
          </p:cNvSpPr>
          <p:nvPr/>
        </p:nvSpPr>
        <p:spPr bwMode="auto">
          <a:xfrm>
            <a:off x="5195888" y="269081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6087" name="Text Box 13"/>
          <p:cNvSpPr txBox="1">
            <a:spLocks noChangeArrowheads="1"/>
          </p:cNvSpPr>
          <p:nvPr/>
        </p:nvSpPr>
        <p:spPr bwMode="auto">
          <a:xfrm>
            <a:off x="4114800" y="2514600"/>
            <a:ext cx="609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50000"/>
              </a:spcBef>
            </a:pPr>
            <a:endParaRPr lang="en-US" altLang="en-US" sz="2400">
              <a:solidFill>
                <a:srgbClr val="000099"/>
              </a:solidFill>
              <a:latin typeface="Times New Roman" panose="02020603050405020304" pitchFamily="18" charset="0"/>
              <a:cs typeface="Times New Roman" panose="02020603050405020304" pitchFamily="18" charset="0"/>
            </a:endParaRPr>
          </a:p>
          <a:p>
            <a:pPr eaLnBrk="1" hangingPunct="1">
              <a:spcBef>
                <a:spcPct val="50000"/>
              </a:spcBef>
            </a:pPr>
            <a:endParaRPr lang="en-US" altLang="en-US" sz="2400">
              <a:solidFill>
                <a:srgbClr val="000099"/>
              </a:solidFill>
              <a:latin typeface="Times New Roman" panose="02020603050405020304" pitchFamily="18" charset="0"/>
            </a:endParaRPr>
          </a:p>
        </p:txBody>
      </p:sp>
      <p:sp>
        <p:nvSpPr>
          <p:cNvPr id="46088" name="Text Box 14"/>
          <p:cNvSpPr txBox="1">
            <a:spLocks noChangeArrowheads="1"/>
          </p:cNvSpPr>
          <p:nvPr/>
        </p:nvSpPr>
        <p:spPr bwMode="auto">
          <a:xfrm>
            <a:off x="1693864" y="165101"/>
            <a:ext cx="3794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sz="2800">
                <a:latin typeface="Times New Roman" panose="02020603050405020304" pitchFamily="18" charset="0"/>
              </a:rPr>
              <a:t>3.2  </a:t>
            </a:r>
            <a:r>
              <a:rPr lang="en-US" altLang="en-US" sz="2800" b="1" i="1">
                <a:latin typeface="Times New Roman" panose="02020603050405020304" pitchFamily="18" charset="0"/>
              </a:rPr>
              <a:t> Sóng radio</a:t>
            </a:r>
          </a:p>
        </p:txBody>
      </p:sp>
      <p:sp>
        <p:nvSpPr>
          <p:cNvPr id="46089" name="Rectangle 15"/>
          <p:cNvSpPr>
            <a:spLocks noChangeArrowheads="1"/>
          </p:cNvSpPr>
          <p:nvPr/>
        </p:nvSpPr>
        <p:spPr bwMode="auto">
          <a:xfrm>
            <a:off x="4957763" y="240506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6090" name="Text Box 17"/>
          <p:cNvSpPr txBox="1">
            <a:spLocks noChangeArrowheads="1"/>
          </p:cNvSpPr>
          <p:nvPr/>
        </p:nvSpPr>
        <p:spPr bwMode="auto">
          <a:xfrm>
            <a:off x="1693865" y="1196976"/>
            <a:ext cx="7724456" cy="459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0838" indent="-350838"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25000"/>
              </a:spcBef>
              <a:buFont typeface="Wingdings" panose="05000000000000000000" pitchFamily="2" charset="2"/>
              <a:buChar char="§"/>
            </a:pPr>
            <a:r>
              <a:rPr lang="en-US" altLang="en-US" sz="2600">
                <a:solidFill>
                  <a:srgbClr val="000066"/>
                </a:solidFill>
                <a:latin typeface="Times New Roman" panose="02020603050405020304" pitchFamily="18" charset="0"/>
                <a:cs typeface="Times New Roman" panose="02020603050405020304" pitchFamily="18" charset="0"/>
              </a:rPr>
              <a:t>Dải tần số từ 10 KHz đến 1GHz, gồm : sóng ngắn, VHF, UHF.</a:t>
            </a:r>
          </a:p>
          <a:p>
            <a:pPr algn="just" eaLnBrk="1" hangingPunct="1">
              <a:spcBef>
                <a:spcPct val="25000"/>
              </a:spcBef>
              <a:buFont typeface="Wingdings" panose="05000000000000000000" pitchFamily="2" charset="2"/>
              <a:buChar char="§"/>
            </a:pPr>
            <a:r>
              <a:rPr lang="en-US" altLang="en-US" sz="2600">
                <a:solidFill>
                  <a:srgbClr val="000066"/>
                </a:solidFill>
                <a:latin typeface="Times New Roman" panose="02020603050405020304" pitchFamily="18" charset="0"/>
                <a:cs typeface="Times New Roman" panose="02020603050405020304" pitchFamily="18" charset="0"/>
              </a:rPr>
              <a:t>Các băng tần được nhà nước quản lý để tránh tình trạng các sóng bị nhiễu</a:t>
            </a:r>
          </a:p>
          <a:p>
            <a:pPr algn="just" eaLnBrk="1" hangingPunct="1">
              <a:spcBef>
                <a:spcPct val="25000"/>
              </a:spcBef>
              <a:buFont typeface="Wingdings" panose="05000000000000000000" pitchFamily="2" charset="2"/>
              <a:buChar char="§"/>
            </a:pPr>
            <a:r>
              <a:rPr lang="en-US" altLang="en-US" sz="2600">
                <a:solidFill>
                  <a:srgbClr val="000066"/>
                </a:solidFill>
                <a:latin typeface="Times New Roman" panose="02020603050405020304" pitchFamily="18" charset="0"/>
                <a:cs typeface="Times New Roman" panose="02020603050405020304" pitchFamily="18" charset="0"/>
              </a:rPr>
              <a:t>Sóng radio được phát theo mọi hướng</a:t>
            </a:r>
          </a:p>
          <a:p>
            <a:pPr algn="just" eaLnBrk="1" hangingPunct="1">
              <a:spcBef>
                <a:spcPct val="25000"/>
              </a:spcBef>
              <a:buFont typeface="Wingdings" panose="05000000000000000000" pitchFamily="2" charset="2"/>
              <a:buChar char="§"/>
            </a:pPr>
            <a:r>
              <a:rPr lang="en-US" altLang="en-US" sz="2600">
                <a:solidFill>
                  <a:srgbClr val="000066"/>
                </a:solidFill>
                <a:latin typeface="Times New Roman" panose="02020603050405020304" pitchFamily="18" charset="0"/>
                <a:cs typeface="Times New Roman" panose="02020603050405020304" pitchFamily="18" charset="0"/>
              </a:rPr>
              <a:t>Dễ bị nhiễu vì chịu ảnh hưởng của vật cản, thời tiết</a:t>
            </a:r>
          </a:p>
          <a:p>
            <a:pPr algn="just" eaLnBrk="1" hangingPunct="1">
              <a:spcBef>
                <a:spcPct val="25000"/>
              </a:spcBef>
              <a:buFont typeface="Wingdings" panose="05000000000000000000" pitchFamily="2" charset="2"/>
              <a:buChar char="§"/>
            </a:pPr>
            <a:r>
              <a:rPr lang="en-US" altLang="en-US" sz="2600">
                <a:solidFill>
                  <a:srgbClr val="000066"/>
                </a:solidFill>
                <a:latin typeface="Times New Roman" panose="02020603050405020304" pitchFamily="18" charset="0"/>
                <a:cs typeface="Times New Roman" panose="02020603050405020304" pitchFamily="18" charset="0"/>
              </a:rPr>
              <a:t>Tốc độ truyền của sóng radio chậm (1-16Mbps)</a:t>
            </a:r>
          </a:p>
          <a:p>
            <a:pPr algn="just" eaLnBrk="1" hangingPunct="1">
              <a:spcBef>
                <a:spcPct val="25000"/>
              </a:spcBef>
              <a:buFont typeface="Wingdings" panose="05000000000000000000" pitchFamily="2" charset="2"/>
              <a:buChar char="§"/>
            </a:pPr>
            <a:r>
              <a:rPr lang="en-US" altLang="en-US" sz="2600">
                <a:solidFill>
                  <a:srgbClr val="000066"/>
                </a:solidFill>
                <a:latin typeface="Times New Roman" panose="02020603050405020304" pitchFamily="18" charset="0"/>
                <a:cs typeface="Times New Roman" panose="02020603050405020304" pitchFamily="18" charset="0"/>
              </a:rPr>
              <a:t>Sóng radio  dùng để truyền tín hiệu truyền thanh, truyền hình, điện thoại di động,  mạng cục bộ không dây</a:t>
            </a:r>
            <a:endParaRPr lang="en-US" altLang="en-US" sz="2600">
              <a:solidFill>
                <a:srgbClr val="000066"/>
              </a:solidFill>
              <a:latin typeface="Times New Roman" panose="02020603050405020304" pitchFamily="18" charset="0"/>
            </a:endParaRPr>
          </a:p>
        </p:txBody>
      </p:sp>
    </p:spTree>
    <p:extLst>
      <p:ext uri="{BB962C8B-B14F-4D97-AF65-F5344CB8AC3E}">
        <p14:creationId xmlns:p14="http://schemas.microsoft.com/office/powerpoint/2010/main" val="1325176041"/>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6"/>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47107" name="Text Box 9"/>
          <p:cNvSpPr txBox="1">
            <a:spLocks noChangeArrowheads="1"/>
          </p:cNvSpPr>
          <p:nvPr/>
        </p:nvSpPr>
        <p:spPr bwMode="auto">
          <a:xfrm>
            <a:off x="3886200" y="22860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47108" name="Rectangle 10"/>
          <p:cNvSpPr>
            <a:spLocks noChangeArrowheads="1"/>
          </p:cNvSpPr>
          <p:nvPr/>
        </p:nvSpPr>
        <p:spPr bwMode="auto">
          <a:xfrm>
            <a:off x="4886325" y="316706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7109" name="Rectangle 11"/>
          <p:cNvSpPr>
            <a:spLocks noChangeArrowheads="1"/>
          </p:cNvSpPr>
          <p:nvPr/>
        </p:nvSpPr>
        <p:spPr bwMode="auto">
          <a:xfrm>
            <a:off x="4762500" y="27336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7110" name="Rectangle 12"/>
          <p:cNvSpPr>
            <a:spLocks noChangeArrowheads="1"/>
          </p:cNvSpPr>
          <p:nvPr/>
        </p:nvSpPr>
        <p:spPr bwMode="auto">
          <a:xfrm>
            <a:off x="5195888" y="269081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7111" name="Text Box 13"/>
          <p:cNvSpPr txBox="1">
            <a:spLocks noChangeArrowheads="1"/>
          </p:cNvSpPr>
          <p:nvPr/>
        </p:nvSpPr>
        <p:spPr bwMode="auto">
          <a:xfrm>
            <a:off x="4114800" y="2514600"/>
            <a:ext cx="609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50000"/>
              </a:spcBef>
            </a:pPr>
            <a:endParaRPr lang="en-US" altLang="en-US" sz="2400">
              <a:solidFill>
                <a:srgbClr val="000099"/>
              </a:solidFill>
              <a:latin typeface="Times New Roman" panose="02020603050405020304" pitchFamily="18" charset="0"/>
              <a:cs typeface="Times New Roman" panose="02020603050405020304" pitchFamily="18" charset="0"/>
            </a:endParaRPr>
          </a:p>
          <a:p>
            <a:pPr eaLnBrk="1" hangingPunct="1">
              <a:spcBef>
                <a:spcPct val="50000"/>
              </a:spcBef>
            </a:pPr>
            <a:endParaRPr lang="en-US" altLang="en-US" sz="2400">
              <a:solidFill>
                <a:srgbClr val="000099"/>
              </a:solidFill>
              <a:latin typeface="Times New Roman" panose="02020603050405020304" pitchFamily="18" charset="0"/>
            </a:endParaRPr>
          </a:p>
        </p:txBody>
      </p:sp>
      <p:sp>
        <p:nvSpPr>
          <p:cNvPr id="47112" name="Rectangle 15"/>
          <p:cNvSpPr>
            <a:spLocks noChangeArrowheads="1"/>
          </p:cNvSpPr>
          <p:nvPr/>
        </p:nvSpPr>
        <p:spPr bwMode="auto">
          <a:xfrm>
            <a:off x="4957763" y="240506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7113" name="Rectangle 16"/>
          <p:cNvSpPr>
            <a:spLocks noChangeArrowheads="1"/>
          </p:cNvSpPr>
          <p:nvPr/>
        </p:nvSpPr>
        <p:spPr bwMode="auto">
          <a:xfrm>
            <a:off x="4881563" y="23907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pic>
        <p:nvPicPr>
          <p:cNvPr id="175121"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675" y="1076325"/>
            <a:ext cx="3048000" cy="260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5" name="Rectangle 18"/>
          <p:cNvSpPr>
            <a:spLocks noChangeArrowheads="1"/>
          </p:cNvSpPr>
          <p:nvPr/>
        </p:nvSpPr>
        <p:spPr bwMode="auto">
          <a:xfrm>
            <a:off x="4895850" y="233362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pic>
        <p:nvPicPr>
          <p:cNvPr id="175123"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670175"/>
            <a:ext cx="3276600"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24" name="Text Box 20"/>
          <p:cNvSpPr txBox="1">
            <a:spLocks noChangeArrowheads="1"/>
          </p:cNvSpPr>
          <p:nvPr/>
        </p:nvSpPr>
        <p:spPr bwMode="auto">
          <a:xfrm>
            <a:off x="1770063" y="3125789"/>
            <a:ext cx="2959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r>
              <a:rPr lang="en-US" altLang="en-US" sz="2800">
                <a:solidFill>
                  <a:srgbClr val="FF0000"/>
                </a:solidFill>
                <a:latin typeface="Times New Roman" panose="02020603050405020304" pitchFamily="18" charset="0"/>
              </a:rPr>
              <a:t>Vi ba mặt đất</a:t>
            </a:r>
          </a:p>
        </p:txBody>
      </p:sp>
      <p:sp>
        <p:nvSpPr>
          <p:cNvPr id="175125" name="Text Box 21"/>
          <p:cNvSpPr txBox="1">
            <a:spLocks noChangeArrowheads="1"/>
          </p:cNvSpPr>
          <p:nvPr/>
        </p:nvSpPr>
        <p:spPr bwMode="auto">
          <a:xfrm>
            <a:off x="7766050" y="2366964"/>
            <a:ext cx="2503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r>
              <a:rPr lang="en-US" altLang="en-US" sz="2800">
                <a:solidFill>
                  <a:srgbClr val="FF0000"/>
                </a:solidFill>
                <a:latin typeface="Times New Roman" panose="02020603050405020304" pitchFamily="18" charset="0"/>
              </a:rPr>
              <a:t>Vi ba vệ tinh</a:t>
            </a:r>
          </a:p>
        </p:txBody>
      </p:sp>
      <p:sp>
        <p:nvSpPr>
          <p:cNvPr id="47119" name="Rectangle 22"/>
          <p:cNvSpPr>
            <a:spLocks noChangeArrowheads="1"/>
          </p:cNvSpPr>
          <p:nvPr/>
        </p:nvSpPr>
        <p:spPr bwMode="auto">
          <a:xfrm>
            <a:off x="4110038" y="160972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7120" name="Text Box 24"/>
          <p:cNvSpPr txBox="1">
            <a:spLocks noChangeArrowheads="1"/>
          </p:cNvSpPr>
          <p:nvPr/>
        </p:nvSpPr>
        <p:spPr bwMode="auto">
          <a:xfrm>
            <a:off x="1693864" y="165101"/>
            <a:ext cx="3794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sz="2800">
                <a:latin typeface="Times New Roman" panose="02020603050405020304" pitchFamily="18" charset="0"/>
              </a:rPr>
              <a:t>3.3 </a:t>
            </a:r>
            <a:r>
              <a:rPr lang="en-US" altLang="en-US" sz="2800" b="1" i="1">
                <a:latin typeface="Times New Roman" panose="02020603050405020304" pitchFamily="18" charset="0"/>
              </a:rPr>
              <a:t> </a:t>
            </a:r>
            <a:r>
              <a:rPr lang="en-US" altLang="en-US" sz="2800" b="1" i="1" err="1">
                <a:latin typeface="Times New Roman" panose="02020603050405020304" pitchFamily="18" charset="0"/>
              </a:rPr>
              <a:t>Sóng</a:t>
            </a:r>
            <a:r>
              <a:rPr lang="en-US" altLang="en-US" sz="2800" b="1" i="1">
                <a:latin typeface="Times New Roman" panose="02020603050405020304" pitchFamily="18" charset="0"/>
              </a:rPr>
              <a:t> </a:t>
            </a:r>
            <a:r>
              <a:rPr lang="en-US" altLang="en-US" sz="2800" b="1" i="1" err="1">
                <a:latin typeface="Times New Roman" panose="02020603050405020304" pitchFamily="18" charset="0"/>
              </a:rPr>
              <a:t>Viba</a:t>
            </a:r>
            <a:endParaRPr lang="en-US" altLang="en-US" sz="2800" b="1" i="1">
              <a:latin typeface="Times New Roman" panose="02020603050405020304" pitchFamily="18" charset="0"/>
            </a:endParaRPr>
          </a:p>
        </p:txBody>
      </p:sp>
    </p:spTree>
    <p:extLst>
      <p:ext uri="{BB962C8B-B14F-4D97-AF65-F5344CB8AC3E}">
        <p14:creationId xmlns:p14="http://schemas.microsoft.com/office/powerpoint/2010/main" val="42821482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1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512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51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24" grpId="0"/>
      <p:bldP spid="1751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6"/>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48131" name="Text Box 9"/>
          <p:cNvSpPr txBox="1">
            <a:spLocks noChangeArrowheads="1"/>
          </p:cNvSpPr>
          <p:nvPr/>
        </p:nvSpPr>
        <p:spPr bwMode="auto">
          <a:xfrm>
            <a:off x="3886200" y="22860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48132" name="Rectangle 10"/>
          <p:cNvSpPr>
            <a:spLocks noChangeArrowheads="1"/>
          </p:cNvSpPr>
          <p:nvPr/>
        </p:nvSpPr>
        <p:spPr bwMode="auto">
          <a:xfrm>
            <a:off x="4886325" y="316706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8133" name="Rectangle 11"/>
          <p:cNvSpPr>
            <a:spLocks noChangeArrowheads="1"/>
          </p:cNvSpPr>
          <p:nvPr/>
        </p:nvSpPr>
        <p:spPr bwMode="auto">
          <a:xfrm>
            <a:off x="4762500" y="27336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8134" name="Rectangle 12"/>
          <p:cNvSpPr>
            <a:spLocks noChangeArrowheads="1"/>
          </p:cNvSpPr>
          <p:nvPr/>
        </p:nvSpPr>
        <p:spPr bwMode="auto">
          <a:xfrm>
            <a:off x="5195888" y="269081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8135" name="Text Box 13"/>
          <p:cNvSpPr txBox="1">
            <a:spLocks noChangeArrowheads="1"/>
          </p:cNvSpPr>
          <p:nvPr/>
        </p:nvSpPr>
        <p:spPr bwMode="auto">
          <a:xfrm>
            <a:off x="4114800" y="2514600"/>
            <a:ext cx="609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50000"/>
              </a:spcBef>
            </a:pPr>
            <a:endParaRPr lang="en-US" altLang="en-US" sz="2400">
              <a:solidFill>
                <a:srgbClr val="000099"/>
              </a:solidFill>
              <a:latin typeface="Times New Roman" panose="02020603050405020304" pitchFamily="18" charset="0"/>
              <a:cs typeface="Times New Roman" panose="02020603050405020304" pitchFamily="18" charset="0"/>
            </a:endParaRPr>
          </a:p>
          <a:p>
            <a:pPr eaLnBrk="1" hangingPunct="1">
              <a:spcBef>
                <a:spcPct val="50000"/>
              </a:spcBef>
            </a:pPr>
            <a:endParaRPr lang="en-US" altLang="en-US" sz="2400">
              <a:solidFill>
                <a:srgbClr val="000099"/>
              </a:solidFill>
              <a:latin typeface="Times New Roman" panose="02020603050405020304" pitchFamily="18" charset="0"/>
            </a:endParaRPr>
          </a:p>
        </p:txBody>
      </p:sp>
      <p:sp>
        <p:nvSpPr>
          <p:cNvPr id="48136" name="Rectangle 15"/>
          <p:cNvSpPr>
            <a:spLocks noChangeArrowheads="1"/>
          </p:cNvSpPr>
          <p:nvPr/>
        </p:nvSpPr>
        <p:spPr bwMode="auto">
          <a:xfrm>
            <a:off x="4957763" y="240506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8137" name="Rectangle 16"/>
          <p:cNvSpPr>
            <a:spLocks noChangeArrowheads="1"/>
          </p:cNvSpPr>
          <p:nvPr/>
        </p:nvSpPr>
        <p:spPr bwMode="auto">
          <a:xfrm>
            <a:off x="4881563" y="23907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8138" name="Rectangle 17"/>
          <p:cNvSpPr>
            <a:spLocks noChangeArrowheads="1"/>
          </p:cNvSpPr>
          <p:nvPr/>
        </p:nvSpPr>
        <p:spPr bwMode="auto">
          <a:xfrm>
            <a:off x="4895850" y="233362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8139" name="Rectangle 18"/>
          <p:cNvSpPr>
            <a:spLocks noChangeArrowheads="1"/>
          </p:cNvSpPr>
          <p:nvPr/>
        </p:nvSpPr>
        <p:spPr bwMode="auto">
          <a:xfrm>
            <a:off x="4110038" y="160972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176148" name="Text Box 20"/>
          <p:cNvSpPr txBox="1">
            <a:spLocks noChangeArrowheads="1"/>
          </p:cNvSpPr>
          <p:nvPr/>
        </p:nvSpPr>
        <p:spPr bwMode="auto">
          <a:xfrm>
            <a:off x="1770065" y="1152526"/>
            <a:ext cx="7739696"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50000"/>
              </a:spcBef>
              <a:buFont typeface="Wingdings" panose="05000000000000000000" pitchFamily="2" charset="2"/>
              <a:buChar char="§"/>
            </a:pPr>
            <a:r>
              <a:rPr lang="en-US" altLang="en-US" sz="2600">
                <a:solidFill>
                  <a:srgbClr val="000066"/>
                </a:solidFill>
                <a:latin typeface="Times New Roman" panose="02020603050405020304" pitchFamily="18" charset="0"/>
                <a:cs typeface="Times New Roman" panose="02020603050405020304" pitchFamily="18" charset="0"/>
              </a:rPr>
              <a:t>Truyền thông viba thường có hai dạng: truyền thông trên mặt đất và các nối kết với vệ tinh.</a:t>
            </a:r>
          </a:p>
          <a:p>
            <a:pPr algn="just" eaLnBrk="1" hangingPunct="1">
              <a:spcBef>
                <a:spcPct val="50000"/>
              </a:spcBef>
              <a:buFont typeface="Wingdings" panose="05000000000000000000" pitchFamily="2" charset="2"/>
              <a:buChar char="§"/>
            </a:pPr>
            <a:r>
              <a:rPr lang="en-US" altLang="en-US" sz="2600">
                <a:solidFill>
                  <a:srgbClr val="000066"/>
                </a:solidFill>
                <a:latin typeface="Times New Roman" panose="02020603050405020304" pitchFamily="18" charset="0"/>
                <a:cs typeface="Times New Roman" panose="02020603050405020304" pitchFamily="18" charset="0"/>
              </a:rPr>
              <a:t>Dùng angten parabol đặt cố định và hướng tới chùm tia nhìn thấy được của angten thu.</a:t>
            </a:r>
          </a:p>
          <a:p>
            <a:pPr algn="just" eaLnBrk="1" hangingPunct="1">
              <a:spcBef>
                <a:spcPct val="50000"/>
              </a:spcBef>
              <a:buFont typeface="Wingdings" panose="05000000000000000000" pitchFamily="2" charset="2"/>
              <a:buChar char="§"/>
            </a:pPr>
            <a:r>
              <a:rPr lang="en-US" altLang="en-US" sz="2600">
                <a:solidFill>
                  <a:srgbClr val="000066"/>
                </a:solidFill>
                <a:latin typeface="Times New Roman" panose="02020603050405020304" pitchFamily="18" charset="0"/>
                <a:cs typeface="Times New Roman" panose="02020603050405020304" pitchFamily="18" charset="0"/>
              </a:rPr>
              <a:t>Sóng viba chịu ảnh hưởng bởi nhiều yếu tố như địa hình, vật cản  và thời tiết.</a:t>
            </a:r>
          </a:p>
          <a:p>
            <a:pPr algn="just" eaLnBrk="1" hangingPunct="1">
              <a:spcBef>
                <a:spcPct val="50000"/>
              </a:spcBef>
              <a:buFont typeface="Wingdings" panose="05000000000000000000" pitchFamily="2" charset="2"/>
              <a:buChar char="§"/>
            </a:pPr>
            <a:r>
              <a:rPr lang="en-US" altLang="en-US" sz="2600">
                <a:solidFill>
                  <a:srgbClr val="000066"/>
                </a:solidFill>
                <a:latin typeface="Times New Roman" panose="02020603050405020304" pitchFamily="18" charset="0"/>
                <a:cs typeface="Times New Roman" panose="02020603050405020304" pitchFamily="18" charset="0"/>
              </a:rPr>
              <a:t>S</a:t>
            </a:r>
            <a:r>
              <a:rPr lang="en-US" altLang="en-US" sz="2600">
                <a:solidFill>
                  <a:srgbClr val="000066"/>
                </a:solidFill>
                <a:latin typeface="Times New Roman" panose="02020603050405020304" pitchFamily="18" charset="0"/>
              </a:rPr>
              <a:t>ự suy yếu tín hiệu phụ thuộc vào thời tiết, công suất và tần số phát. </a:t>
            </a:r>
          </a:p>
          <a:p>
            <a:pPr algn="just" eaLnBrk="1" hangingPunct="1">
              <a:spcBef>
                <a:spcPct val="50000"/>
              </a:spcBef>
              <a:buFont typeface="Wingdings" panose="05000000000000000000" pitchFamily="2" charset="2"/>
              <a:buChar char="§"/>
            </a:pPr>
            <a:r>
              <a:rPr lang="en-US" altLang="en-US" sz="2600">
                <a:solidFill>
                  <a:srgbClr val="000066"/>
                </a:solidFill>
                <a:latin typeface="Times New Roman" panose="02020603050405020304" pitchFamily="18" charset="0"/>
              </a:rPr>
              <a:t>Khả năng chống nhiễu kém, và dễ bị nghe trộm nên dữ liệu thường được mã hoá</a:t>
            </a:r>
          </a:p>
        </p:txBody>
      </p:sp>
      <p:sp>
        <p:nvSpPr>
          <p:cNvPr id="48141" name="Text Box 21"/>
          <p:cNvSpPr txBox="1">
            <a:spLocks noChangeArrowheads="1"/>
          </p:cNvSpPr>
          <p:nvPr/>
        </p:nvSpPr>
        <p:spPr bwMode="auto">
          <a:xfrm>
            <a:off x="1693864" y="165101"/>
            <a:ext cx="3794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sz="2800">
                <a:latin typeface="Times New Roman" panose="02020603050405020304" pitchFamily="18" charset="0"/>
              </a:rPr>
              <a:t>3.3  </a:t>
            </a:r>
            <a:r>
              <a:rPr lang="en-US" altLang="en-US" sz="2800" b="1" i="1">
                <a:latin typeface="Times New Roman" panose="02020603050405020304" pitchFamily="18" charset="0"/>
              </a:rPr>
              <a:t> Sóng Viba</a:t>
            </a:r>
          </a:p>
        </p:txBody>
      </p:sp>
    </p:spTree>
    <p:extLst>
      <p:ext uri="{BB962C8B-B14F-4D97-AF65-F5344CB8AC3E}">
        <p14:creationId xmlns:p14="http://schemas.microsoft.com/office/powerpoint/2010/main" val="17926187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614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614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614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614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61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49155" name="Text Box 3"/>
          <p:cNvSpPr txBox="1">
            <a:spLocks noChangeArrowheads="1"/>
          </p:cNvSpPr>
          <p:nvPr/>
        </p:nvSpPr>
        <p:spPr bwMode="auto">
          <a:xfrm>
            <a:off x="3895725" y="2290763"/>
            <a:ext cx="5943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49156" name="Rectangle 4"/>
          <p:cNvSpPr>
            <a:spLocks noChangeArrowheads="1"/>
          </p:cNvSpPr>
          <p:nvPr/>
        </p:nvSpPr>
        <p:spPr bwMode="auto">
          <a:xfrm>
            <a:off x="4886325" y="316706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9157" name="Rectangle 5"/>
          <p:cNvSpPr>
            <a:spLocks noChangeArrowheads="1"/>
          </p:cNvSpPr>
          <p:nvPr/>
        </p:nvSpPr>
        <p:spPr bwMode="auto">
          <a:xfrm>
            <a:off x="4762500" y="27336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9158" name="Rectangle 6"/>
          <p:cNvSpPr>
            <a:spLocks noChangeArrowheads="1"/>
          </p:cNvSpPr>
          <p:nvPr/>
        </p:nvSpPr>
        <p:spPr bwMode="auto">
          <a:xfrm>
            <a:off x="5195888" y="269081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9159" name="Text Box 7"/>
          <p:cNvSpPr txBox="1">
            <a:spLocks noChangeArrowheads="1"/>
          </p:cNvSpPr>
          <p:nvPr/>
        </p:nvSpPr>
        <p:spPr bwMode="auto">
          <a:xfrm>
            <a:off x="4114800" y="2514600"/>
            <a:ext cx="609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50000"/>
              </a:spcBef>
            </a:pPr>
            <a:endParaRPr lang="en-US" altLang="en-US" sz="2400">
              <a:solidFill>
                <a:srgbClr val="000099"/>
              </a:solidFill>
              <a:latin typeface="Times New Roman" panose="02020603050405020304" pitchFamily="18" charset="0"/>
              <a:cs typeface="Times New Roman" panose="02020603050405020304" pitchFamily="18" charset="0"/>
            </a:endParaRPr>
          </a:p>
          <a:p>
            <a:pPr eaLnBrk="1" hangingPunct="1">
              <a:spcBef>
                <a:spcPct val="50000"/>
              </a:spcBef>
            </a:pPr>
            <a:endParaRPr lang="en-US" altLang="en-US" sz="2400">
              <a:solidFill>
                <a:srgbClr val="000099"/>
              </a:solidFill>
              <a:latin typeface="Times New Roman" panose="02020603050405020304" pitchFamily="18" charset="0"/>
            </a:endParaRPr>
          </a:p>
        </p:txBody>
      </p:sp>
      <p:sp>
        <p:nvSpPr>
          <p:cNvPr id="49160" name="Rectangle 8"/>
          <p:cNvSpPr>
            <a:spLocks noChangeArrowheads="1"/>
          </p:cNvSpPr>
          <p:nvPr/>
        </p:nvSpPr>
        <p:spPr bwMode="auto">
          <a:xfrm>
            <a:off x="4957763" y="240506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9161" name="Rectangle 9"/>
          <p:cNvSpPr>
            <a:spLocks noChangeArrowheads="1"/>
          </p:cNvSpPr>
          <p:nvPr/>
        </p:nvSpPr>
        <p:spPr bwMode="auto">
          <a:xfrm>
            <a:off x="4881563" y="23907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9162" name="Rectangle 10"/>
          <p:cNvSpPr>
            <a:spLocks noChangeArrowheads="1"/>
          </p:cNvSpPr>
          <p:nvPr/>
        </p:nvSpPr>
        <p:spPr bwMode="auto">
          <a:xfrm>
            <a:off x="4895850" y="233362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9163" name="Rectangle 11"/>
          <p:cNvSpPr>
            <a:spLocks noChangeArrowheads="1"/>
          </p:cNvSpPr>
          <p:nvPr/>
        </p:nvSpPr>
        <p:spPr bwMode="auto">
          <a:xfrm>
            <a:off x="4110038" y="160972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49164" name="Text Box 13"/>
          <p:cNvSpPr txBox="1">
            <a:spLocks noChangeArrowheads="1"/>
          </p:cNvSpPr>
          <p:nvPr/>
        </p:nvSpPr>
        <p:spPr bwMode="auto">
          <a:xfrm>
            <a:off x="1693864" y="165101"/>
            <a:ext cx="3794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sz="2800">
                <a:latin typeface="Times New Roman" panose="02020603050405020304" pitchFamily="18" charset="0"/>
              </a:rPr>
              <a:t>3.2  </a:t>
            </a:r>
            <a:r>
              <a:rPr lang="en-US" altLang="en-US" sz="2800" b="1" i="1">
                <a:latin typeface="Times New Roman" panose="02020603050405020304" pitchFamily="18" charset="0"/>
              </a:rPr>
              <a:t> Sóng Viba</a:t>
            </a:r>
          </a:p>
        </p:txBody>
      </p:sp>
      <p:sp>
        <p:nvSpPr>
          <p:cNvPr id="318478" name="Text Box 14"/>
          <p:cNvSpPr txBox="1">
            <a:spLocks noChangeArrowheads="1"/>
          </p:cNvSpPr>
          <p:nvPr/>
        </p:nvSpPr>
        <p:spPr bwMode="auto">
          <a:xfrm>
            <a:off x="1003301" y="1020798"/>
            <a:ext cx="2587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30000"/>
              </a:spcBef>
            </a:pPr>
            <a:r>
              <a:rPr lang="en-US" altLang="en-US" sz="2400" b="1" i="1" err="1">
                <a:solidFill>
                  <a:srgbClr val="000099"/>
                </a:solidFill>
                <a:latin typeface="Times New Roman" panose="02020603050405020304" pitchFamily="18" charset="0"/>
              </a:rPr>
              <a:t>Viba</a:t>
            </a:r>
            <a:r>
              <a:rPr lang="en-US" altLang="en-US" sz="2400" b="1" i="1">
                <a:solidFill>
                  <a:srgbClr val="000099"/>
                </a:solidFill>
                <a:latin typeface="Times New Roman" panose="02020603050405020304" pitchFamily="18" charset="0"/>
              </a:rPr>
              <a:t> </a:t>
            </a:r>
            <a:r>
              <a:rPr lang="en-US" altLang="en-US" sz="2400" b="1" i="1" err="1">
                <a:solidFill>
                  <a:srgbClr val="000099"/>
                </a:solidFill>
                <a:latin typeface="Times New Roman" panose="02020603050405020304" pitchFamily="18" charset="0"/>
              </a:rPr>
              <a:t>mặt</a:t>
            </a:r>
            <a:r>
              <a:rPr lang="en-US" altLang="en-US" sz="2400" b="1" i="1">
                <a:solidFill>
                  <a:srgbClr val="000099"/>
                </a:solidFill>
                <a:latin typeface="Times New Roman" panose="02020603050405020304" pitchFamily="18" charset="0"/>
              </a:rPr>
              <a:t> </a:t>
            </a:r>
            <a:r>
              <a:rPr lang="en-US" altLang="en-US" sz="2400" b="1" i="1" err="1">
                <a:solidFill>
                  <a:srgbClr val="000099"/>
                </a:solidFill>
                <a:latin typeface="Times New Roman" panose="02020603050405020304" pitchFamily="18" charset="0"/>
              </a:rPr>
              <a:t>đất</a:t>
            </a:r>
            <a:endParaRPr lang="en-US" altLang="en-US" sz="2400" b="1" i="1">
              <a:solidFill>
                <a:srgbClr val="000099"/>
              </a:solidFill>
              <a:latin typeface="Times New Roman" panose="02020603050405020304" pitchFamily="18" charset="0"/>
            </a:endParaRPr>
          </a:p>
        </p:txBody>
      </p:sp>
      <p:sp>
        <p:nvSpPr>
          <p:cNvPr id="49166" name="Text Box 15"/>
          <p:cNvSpPr txBox="1">
            <a:spLocks noChangeArrowheads="1"/>
          </p:cNvSpPr>
          <p:nvPr/>
        </p:nvSpPr>
        <p:spPr bwMode="auto">
          <a:xfrm>
            <a:off x="473075" y="1824832"/>
            <a:ext cx="4572000"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0838" indent="-350838"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25000"/>
              </a:spcBef>
              <a:buFont typeface="Wingdings" panose="05000000000000000000" pitchFamily="2" charset="2"/>
              <a:buChar char="§"/>
            </a:pPr>
            <a:r>
              <a:rPr lang="en-US" altLang="en-US" sz="2600" err="1">
                <a:solidFill>
                  <a:srgbClr val="000099"/>
                </a:solidFill>
                <a:latin typeface="Times New Roman" panose="02020603050405020304" pitchFamily="18" charset="0"/>
                <a:cs typeface="Times New Roman" panose="02020603050405020304" pitchFamily="18" charset="0"/>
              </a:rPr>
              <a:t>Trạm</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thu</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phát</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nằm</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trên</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mặt</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đất</a:t>
            </a:r>
            <a:r>
              <a:rPr lang="en-US" altLang="en-US" sz="2600">
                <a:solidFill>
                  <a:srgbClr val="000099"/>
                </a:solidFill>
                <a:latin typeface="Times New Roman" panose="02020603050405020304" pitchFamily="18" charset="0"/>
                <a:cs typeface="Times New Roman" panose="02020603050405020304" pitchFamily="18" charset="0"/>
              </a:rPr>
              <a:t>.</a:t>
            </a:r>
          </a:p>
          <a:p>
            <a:pPr algn="just" eaLnBrk="1" hangingPunct="1">
              <a:spcBef>
                <a:spcPct val="25000"/>
              </a:spcBef>
              <a:buFont typeface="Wingdings" panose="05000000000000000000" pitchFamily="2" charset="2"/>
              <a:buChar char="§"/>
            </a:pPr>
            <a:r>
              <a:rPr lang="en-US" altLang="en-US" sz="2600" err="1">
                <a:solidFill>
                  <a:srgbClr val="000099"/>
                </a:solidFill>
                <a:latin typeface="Times New Roman" panose="02020603050405020304" pitchFamily="18" charset="0"/>
                <a:cs typeface="Times New Roman" panose="02020603050405020304" pitchFamily="18" charset="0"/>
              </a:rPr>
              <a:t>Giải</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tần</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số</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a:solidFill>
                  <a:srgbClr val="000099"/>
                </a:solidFill>
                <a:latin typeface="Times New Roman" panose="02020603050405020304" pitchFamily="18" charset="0"/>
              </a:rPr>
              <a:t>1-10GHz</a:t>
            </a:r>
            <a:r>
              <a:rPr lang="en-US" altLang="en-US" sz="2600">
                <a:latin typeface="Times New Roman" panose="02020603050405020304" pitchFamily="18" charset="0"/>
              </a:rPr>
              <a:t> </a:t>
            </a:r>
          </a:p>
          <a:p>
            <a:pPr algn="just" eaLnBrk="1" hangingPunct="1">
              <a:spcBef>
                <a:spcPct val="25000"/>
              </a:spcBef>
              <a:buFont typeface="Wingdings" panose="05000000000000000000" pitchFamily="2" charset="2"/>
              <a:buChar char="§"/>
            </a:pPr>
            <a:r>
              <a:rPr lang="en-US" altLang="en-US" sz="2600" err="1">
                <a:solidFill>
                  <a:srgbClr val="000099"/>
                </a:solidFill>
                <a:latin typeface="Times New Roman" panose="02020603050405020304" pitchFamily="18" charset="0"/>
                <a:cs typeface="Times New Roman" panose="02020603050405020304" pitchFamily="18" charset="0"/>
              </a:rPr>
              <a:t>Viba</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mặt</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đất</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dùng</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để</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phục</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vụ</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những</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hệ</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thống</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thông</a:t>
            </a:r>
            <a:r>
              <a:rPr lang="en-US" altLang="en-US" sz="2600">
                <a:solidFill>
                  <a:srgbClr val="000099"/>
                </a:solidFill>
                <a:latin typeface="Times New Roman" panose="02020603050405020304" pitchFamily="18" charset="0"/>
                <a:cs typeface="Times New Roman" panose="02020603050405020304" pitchFamily="18" charset="0"/>
              </a:rPr>
              <a:t> tin </a:t>
            </a:r>
            <a:r>
              <a:rPr lang="en-US" altLang="en-US" sz="2600" err="1">
                <a:solidFill>
                  <a:srgbClr val="000099"/>
                </a:solidFill>
                <a:latin typeface="Times New Roman" panose="02020603050405020304" pitchFamily="18" charset="0"/>
                <a:cs typeface="Times New Roman" panose="02020603050405020304" pitchFamily="18" charset="0"/>
              </a:rPr>
              <a:t>liên</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lạc</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chất</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lượng</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cao</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khoảng</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cách</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xa</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mà</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các</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hệ</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thống</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cáp</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không</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thể</a:t>
            </a:r>
            <a:r>
              <a:rPr lang="en-US" altLang="en-US" sz="2600">
                <a:solidFill>
                  <a:srgbClr val="000099"/>
                </a:solidFill>
                <a:latin typeface="Times New Roman" panose="02020603050405020304" pitchFamily="18" charset="0"/>
                <a:cs typeface="Times New Roman" panose="02020603050405020304" pitchFamily="18" charset="0"/>
              </a:rPr>
              <a:t>(</a:t>
            </a:r>
            <a:r>
              <a:rPr lang="en-US" altLang="en-US" sz="2600" err="1">
                <a:solidFill>
                  <a:srgbClr val="000099"/>
                </a:solidFill>
                <a:latin typeface="Times New Roman" panose="02020603050405020304" pitchFamily="18" charset="0"/>
                <a:cs typeface="Times New Roman" panose="02020603050405020304" pitchFamily="18" charset="0"/>
              </a:rPr>
              <a:t>hoặc</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quá</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đắt</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tiền</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có</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thể</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thực</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hiện</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được</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như</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vượt</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sông</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xa</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mạc</a:t>
            </a:r>
            <a:r>
              <a:rPr lang="en-US" altLang="en-US" sz="2600">
                <a:solidFill>
                  <a:srgbClr val="000099"/>
                </a:solidFill>
                <a:latin typeface="Times New Roman" panose="02020603050405020304" pitchFamily="18" charset="0"/>
                <a:cs typeface="Times New Roman" panose="02020603050405020304" pitchFamily="18" charset="0"/>
              </a:rPr>
              <a:t>,.. </a:t>
            </a:r>
          </a:p>
        </p:txBody>
      </p:sp>
      <p:sp>
        <p:nvSpPr>
          <p:cNvPr id="318480" name="Text Box 16"/>
          <p:cNvSpPr txBox="1">
            <a:spLocks noChangeArrowheads="1"/>
          </p:cNvSpPr>
          <p:nvPr/>
        </p:nvSpPr>
        <p:spPr bwMode="auto">
          <a:xfrm>
            <a:off x="5907882" y="897369"/>
            <a:ext cx="2587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30000"/>
              </a:spcBef>
            </a:pPr>
            <a:r>
              <a:rPr lang="en-US" altLang="en-US" sz="2400" b="1" i="1" err="1">
                <a:solidFill>
                  <a:srgbClr val="000099"/>
                </a:solidFill>
                <a:latin typeface="Times New Roman" panose="02020603050405020304" pitchFamily="18" charset="0"/>
              </a:rPr>
              <a:t>Viba</a:t>
            </a:r>
            <a:r>
              <a:rPr lang="en-US" altLang="en-US" sz="2400" b="1" i="1">
                <a:solidFill>
                  <a:srgbClr val="000099"/>
                </a:solidFill>
                <a:latin typeface="Times New Roman" panose="02020603050405020304" pitchFamily="18" charset="0"/>
              </a:rPr>
              <a:t> </a:t>
            </a:r>
            <a:r>
              <a:rPr lang="en-US" altLang="en-US" sz="2400" b="1" i="1" err="1">
                <a:solidFill>
                  <a:srgbClr val="000099"/>
                </a:solidFill>
                <a:latin typeface="Times New Roman" panose="02020603050405020304" pitchFamily="18" charset="0"/>
              </a:rPr>
              <a:t>vệ</a:t>
            </a:r>
            <a:r>
              <a:rPr lang="en-US" altLang="en-US" sz="2400" b="1" i="1">
                <a:solidFill>
                  <a:srgbClr val="000099"/>
                </a:solidFill>
                <a:latin typeface="Times New Roman" panose="02020603050405020304" pitchFamily="18" charset="0"/>
              </a:rPr>
              <a:t> </a:t>
            </a:r>
            <a:r>
              <a:rPr lang="en-US" altLang="en-US" sz="2400" b="1" i="1" err="1">
                <a:solidFill>
                  <a:srgbClr val="000099"/>
                </a:solidFill>
                <a:latin typeface="Times New Roman" panose="02020603050405020304" pitchFamily="18" charset="0"/>
              </a:rPr>
              <a:t>tinh</a:t>
            </a:r>
            <a:endParaRPr lang="en-US" altLang="en-US" sz="2400" b="1" i="1">
              <a:solidFill>
                <a:srgbClr val="000099"/>
              </a:solidFill>
              <a:latin typeface="Times New Roman" panose="02020603050405020304" pitchFamily="18" charset="0"/>
            </a:endParaRPr>
          </a:p>
        </p:txBody>
      </p:sp>
      <p:sp>
        <p:nvSpPr>
          <p:cNvPr id="49168" name="Text Box 17"/>
          <p:cNvSpPr txBox="1">
            <a:spLocks noChangeArrowheads="1"/>
          </p:cNvSpPr>
          <p:nvPr/>
        </p:nvSpPr>
        <p:spPr bwMode="auto">
          <a:xfrm>
            <a:off x="5383302" y="1827827"/>
            <a:ext cx="4344987"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0838" indent="-350838"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25000"/>
              </a:spcBef>
              <a:buFont typeface="Wingdings" panose="05000000000000000000" pitchFamily="2" charset="2"/>
              <a:buChar char="§"/>
            </a:pPr>
            <a:r>
              <a:rPr lang="en-US" altLang="en-US" sz="2600" err="1">
                <a:solidFill>
                  <a:srgbClr val="000099"/>
                </a:solidFill>
                <a:latin typeface="Times New Roman" panose="02020603050405020304" pitchFamily="18" charset="0"/>
                <a:cs typeface="Times New Roman" panose="02020603050405020304" pitchFamily="18" charset="0"/>
              </a:rPr>
              <a:t>Sử</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dụng</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vệ</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tinh</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địa</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tĩnh</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làm</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trạm</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tiếp</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sóng</a:t>
            </a:r>
            <a:r>
              <a:rPr lang="en-US" altLang="en-US" sz="2600">
                <a:solidFill>
                  <a:srgbClr val="000099"/>
                </a:solidFill>
                <a:latin typeface="Times New Roman" panose="02020603050405020304" pitchFamily="18" charset="0"/>
                <a:cs typeface="Times New Roman" panose="02020603050405020304" pitchFamily="18" charset="0"/>
              </a:rPr>
              <a:t>.</a:t>
            </a:r>
          </a:p>
          <a:p>
            <a:pPr algn="just" eaLnBrk="1" hangingPunct="1">
              <a:spcBef>
                <a:spcPct val="25000"/>
              </a:spcBef>
              <a:buFont typeface="Wingdings" panose="05000000000000000000" pitchFamily="2" charset="2"/>
              <a:buChar char="§"/>
            </a:pPr>
            <a:r>
              <a:rPr lang="en-US" altLang="en-US" sz="2600" err="1">
                <a:solidFill>
                  <a:srgbClr val="000099"/>
                </a:solidFill>
                <a:latin typeface="Times New Roman" panose="02020603050405020304" pitchFamily="18" charset="0"/>
                <a:cs typeface="Times New Roman" panose="02020603050405020304" pitchFamily="18" charset="0"/>
              </a:rPr>
              <a:t>Dải</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tần</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từ</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a:solidFill>
                  <a:srgbClr val="000099"/>
                </a:solidFill>
                <a:latin typeface="Times New Roman" panose="02020603050405020304" pitchFamily="18" charset="0"/>
              </a:rPr>
              <a:t>21-23GH</a:t>
            </a:r>
          </a:p>
          <a:p>
            <a:pPr algn="just" eaLnBrk="1" hangingPunct="1">
              <a:spcBef>
                <a:spcPct val="25000"/>
              </a:spcBef>
              <a:buFont typeface="Wingdings" panose="05000000000000000000" pitchFamily="2" charset="2"/>
              <a:buChar char="§"/>
            </a:pPr>
            <a:r>
              <a:rPr lang="en-US" altLang="en-US" sz="2600" err="1">
                <a:solidFill>
                  <a:srgbClr val="000099"/>
                </a:solidFill>
                <a:latin typeface="Times New Roman" panose="02020603050405020304" pitchFamily="18" charset="0"/>
                <a:cs typeface="Times New Roman" panose="02020603050405020304" pitchFamily="18" charset="0"/>
              </a:rPr>
              <a:t>Viba</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vệ</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tinh</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dùng</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để</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phân</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phối</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truyền</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hình</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chuyển</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tiếp</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điện</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thoại</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chuyển</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mạch</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các</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đường</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kết</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nối</a:t>
            </a:r>
            <a:r>
              <a:rPr lang="en-US" altLang="en-US" sz="2600">
                <a:solidFill>
                  <a:srgbClr val="000099"/>
                </a:solidFill>
                <a:latin typeface="Times New Roman" panose="02020603050405020304" pitchFamily="18" charset="0"/>
                <a:cs typeface="Times New Roman" panose="02020603050405020304" pitchFamily="18" charset="0"/>
              </a:rPr>
              <a:t> Internet  </a:t>
            </a:r>
            <a:r>
              <a:rPr lang="en-US" altLang="en-US" sz="2600" err="1">
                <a:solidFill>
                  <a:srgbClr val="000099"/>
                </a:solidFill>
                <a:latin typeface="Times New Roman" panose="02020603050405020304" pitchFamily="18" charset="0"/>
                <a:cs typeface="Times New Roman" panose="02020603050405020304" pitchFamily="18" charset="0"/>
              </a:rPr>
              <a:t>quốc</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gia</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quốc</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tê</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nghiên</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cứu</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khí</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tượng</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thăm</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dò</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mục</a:t>
            </a:r>
            <a:r>
              <a:rPr lang="en-US" altLang="en-US" sz="2600">
                <a:solidFill>
                  <a:srgbClr val="000099"/>
                </a:solidFill>
                <a:latin typeface="Times New Roman" panose="02020603050405020304" pitchFamily="18" charset="0"/>
                <a:cs typeface="Times New Roman" panose="02020603050405020304" pitchFamily="18" charset="0"/>
              </a:rPr>
              <a:t> </a:t>
            </a:r>
            <a:r>
              <a:rPr lang="en-US" altLang="en-US" sz="2600" err="1">
                <a:solidFill>
                  <a:srgbClr val="000099"/>
                </a:solidFill>
                <a:latin typeface="Times New Roman" panose="02020603050405020304" pitchFamily="18" charset="0"/>
                <a:cs typeface="Times New Roman" panose="02020603050405020304" pitchFamily="18" charset="0"/>
              </a:rPr>
              <a:t>tiêu</a:t>
            </a:r>
            <a:r>
              <a:rPr lang="en-US" altLang="en-US" sz="2600">
                <a:solidFill>
                  <a:srgbClr val="000099"/>
                </a:solidFill>
                <a:latin typeface="Times New Roman" panose="02020603050405020304" pitchFamily="18" charset="0"/>
                <a:cs typeface="Times New Roman" panose="02020603050405020304" pitchFamily="18" charset="0"/>
              </a:rPr>
              <a:t>...</a:t>
            </a:r>
          </a:p>
        </p:txBody>
      </p:sp>
      <p:sp>
        <p:nvSpPr>
          <p:cNvPr id="318482" name="Line 18"/>
          <p:cNvSpPr>
            <a:spLocks noChangeShapeType="1"/>
          </p:cNvSpPr>
          <p:nvPr/>
        </p:nvSpPr>
        <p:spPr bwMode="auto">
          <a:xfrm>
            <a:off x="5189357" y="1237277"/>
            <a:ext cx="0" cy="5160963"/>
          </a:xfrm>
          <a:prstGeom prst="line">
            <a:avLst/>
          </a:prstGeom>
          <a:noFill/>
          <a:ln w="44450" cmpd="dbl">
            <a:solidFill>
              <a:srgbClr val="D00000"/>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8747714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84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848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8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78" grpId="0"/>
      <p:bldP spid="31848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6"/>
          <p:cNvSpPr txBox="1">
            <a:spLocks noChangeArrowheads="1"/>
          </p:cNvSpPr>
          <p:nvPr/>
        </p:nvSpPr>
        <p:spPr bwMode="auto">
          <a:xfrm>
            <a:off x="1524000" y="1"/>
            <a:ext cx="6019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30000"/>
              </a:spcBef>
            </a:pPr>
            <a:r>
              <a:rPr lang="en-US" altLang="en-US" sz="2800" b="1" i="1">
                <a:latin typeface="Times New Roman" panose="02020603050405020304" pitchFamily="18" charset="0"/>
              </a:rPr>
              <a:t>3.4 Tia hồng ngoại</a:t>
            </a:r>
          </a:p>
        </p:txBody>
      </p:sp>
      <p:sp>
        <p:nvSpPr>
          <p:cNvPr id="50179" name="Text Box 7"/>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50180" name="Text Box 10"/>
          <p:cNvSpPr txBox="1">
            <a:spLocks noChangeArrowheads="1"/>
          </p:cNvSpPr>
          <p:nvPr/>
        </p:nvSpPr>
        <p:spPr bwMode="auto">
          <a:xfrm>
            <a:off x="3886200" y="22860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50181" name="Rectangle 11"/>
          <p:cNvSpPr>
            <a:spLocks noChangeArrowheads="1"/>
          </p:cNvSpPr>
          <p:nvPr/>
        </p:nvSpPr>
        <p:spPr bwMode="auto">
          <a:xfrm>
            <a:off x="4886325" y="316706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50182" name="Rectangle 12"/>
          <p:cNvSpPr>
            <a:spLocks noChangeArrowheads="1"/>
          </p:cNvSpPr>
          <p:nvPr/>
        </p:nvSpPr>
        <p:spPr bwMode="auto">
          <a:xfrm>
            <a:off x="4762500" y="27336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50183" name="Rectangle 13"/>
          <p:cNvSpPr>
            <a:spLocks noChangeArrowheads="1"/>
          </p:cNvSpPr>
          <p:nvPr/>
        </p:nvSpPr>
        <p:spPr bwMode="auto">
          <a:xfrm>
            <a:off x="5195888" y="269081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50184" name="Text Box 14"/>
          <p:cNvSpPr txBox="1">
            <a:spLocks noChangeArrowheads="1"/>
          </p:cNvSpPr>
          <p:nvPr/>
        </p:nvSpPr>
        <p:spPr bwMode="auto">
          <a:xfrm>
            <a:off x="4114800" y="2514600"/>
            <a:ext cx="609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50000"/>
              </a:spcBef>
            </a:pPr>
            <a:endParaRPr lang="en-US" altLang="en-US" sz="2400">
              <a:solidFill>
                <a:srgbClr val="000099"/>
              </a:solidFill>
              <a:latin typeface="Times New Roman" panose="02020603050405020304" pitchFamily="18" charset="0"/>
              <a:cs typeface="Times New Roman" panose="02020603050405020304" pitchFamily="18" charset="0"/>
            </a:endParaRPr>
          </a:p>
          <a:p>
            <a:pPr eaLnBrk="1" hangingPunct="1">
              <a:spcBef>
                <a:spcPct val="50000"/>
              </a:spcBef>
            </a:pPr>
            <a:endParaRPr lang="en-US" altLang="en-US" sz="2400">
              <a:solidFill>
                <a:srgbClr val="000099"/>
              </a:solidFill>
              <a:latin typeface="Times New Roman" panose="02020603050405020304" pitchFamily="18" charset="0"/>
            </a:endParaRPr>
          </a:p>
        </p:txBody>
      </p:sp>
      <p:sp>
        <p:nvSpPr>
          <p:cNvPr id="50185" name="Rectangle 16"/>
          <p:cNvSpPr>
            <a:spLocks noChangeArrowheads="1"/>
          </p:cNvSpPr>
          <p:nvPr/>
        </p:nvSpPr>
        <p:spPr bwMode="auto">
          <a:xfrm>
            <a:off x="4957763" y="240506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50186" name="Rectangle 17"/>
          <p:cNvSpPr>
            <a:spLocks noChangeArrowheads="1"/>
          </p:cNvSpPr>
          <p:nvPr/>
        </p:nvSpPr>
        <p:spPr bwMode="auto">
          <a:xfrm>
            <a:off x="4881563" y="23907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50187" name="Rectangle 18"/>
          <p:cNvSpPr>
            <a:spLocks noChangeArrowheads="1"/>
          </p:cNvSpPr>
          <p:nvPr/>
        </p:nvSpPr>
        <p:spPr bwMode="auto">
          <a:xfrm>
            <a:off x="4895850" y="233362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50188" name="Rectangle 19"/>
          <p:cNvSpPr>
            <a:spLocks noChangeArrowheads="1"/>
          </p:cNvSpPr>
          <p:nvPr/>
        </p:nvSpPr>
        <p:spPr bwMode="auto">
          <a:xfrm>
            <a:off x="4110038" y="160972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179220" name="Text Box 20"/>
          <p:cNvSpPr txBox="1">
            <a:spLocks noChangeArrowheads="1"/>
          </p:cNvSpPr>
          <p:nvPr/>
        </p:nvSpPr>
        <p:spPr bwMode="auto">
          <a:xfrm>
            <a:off x="959644" y="1375569"/>
            <a:ext cx="8651875" cy="349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40000"/>
              </a:spcBef>
              <a:buFont typeface="Wingdings" panose="05000000000000000000" pitchFamily="2" charset="2"/>
              <a:buChar char="§"/>
            </a:pPr>
            <a:r>
              <a:rPr lang="en-US" altLang="en-US" sz="2400">
                <a:solidFill>
                  <a:srgbClr val="000066"/>
                </a:solidFill>
                <a:cs typeface="Times New Roman" panose="02020603050405020304" pitchFamily="18" charset="0"/>
              </a:rPr>
              <a:t>Tia </a:t>
            </a:r>
            <a:r>
              <a:rPr lang="en-US" altLang="en-US" sz="2400" err="1">
                <a:solidFill>
                  <a:srgbClr val="000066"/>
                </a:solidFill>
                <a:cs typeface="Times New Roman" panose="02020603050405020304" pitchFamily="18" charset="0"/>
              </a:rPr>
              <a:t>hồng</a:t>
            </a:r>
            <a:r>
              <a:rPr lang="en-US" altLang="en-US" sz="2400">
                <a:solidFill>
                  <a:srgbClr val="000066"/>
                </a:solidFill>
                <a:cs typeface="Times New Roman" panose="02020603050405020304" pitchFamily="18" charset="0"/>
              </a:rPr>
              <a:t> </a:t>
            </a:r>
            <a:r>
              <a:rPr lang="en-US" altLang="en-US" sz="2400" err="1">
                <a:solidFill>
                  <a:srgbClr val="000066"/>
                </a:solidFill>
                <a:cs typeface="Times New Roman" panose="02020603050405020304" pitchFamily="18" charset="0"/>
              </a:rPr>
              <a:t>ngoại</a:t>
            </a:r>
            <a:r>
              <a:rPr lang="en-US" altLang="en-US" sz="2400">
                <a:solidFill>
                  <a:srgbClr val="000066"/>
                </a:solidFill>
                <a:cs typeface="Times New Roman" panose="02020603050405020304" pitchFamily="18" charset="0"/>
              </a:rPr>
              <a:t> </a:t>
            </a:r>
            <a:r>
              <a:rPr lang="en-US" altLang="en-US" sz="2400" err="1">
                <a:solidFill>
                  <a:srgbClr val="000066"/>
                </a:solidFill>
                <a:cs typeface="Times New Roman" panose="02020603050405020304" pitchFamily="18" charset="0"/>
              </a:rPr>
              <a:t>có</a:t>
            </a:r>
            <a:r>
              <a:rPr lang="en-US" altLang="en-US" sz="2400">
                <a:solidFill>
                  <a:srgbClr val="000066"/>
                </a:solidFill>
                <a:cs typeface="Times New Roman" panose="02020603050405020304" pitchFamily="18" charset="0"/>
              </a:rPr>
              <a:t> </a:t>
            </a:r>
            <a:r>
              <a:rPr lang="en-US" altLang="en-US" sz="2400" err="1">
                <a:solidFill>
                  <a:srgbClr val="000066"/>
                </a:solidFill>
                <a:cs typeface="Times New Roman" panose="02020603050405020304" pitchFamily="18" charset="0"/>
              </a:rPr>
              <a:t>bước</a:t>
            </a:r>
            <a:r>
              <a:rPr lang="en-US" altLang="en-US" sz="2400">
                <a:solidFill>
                  <a:srgbClr val="000066"/>
                </a:solidFill>
                <a:cs typeface="Times New Roman" panose="02020603050405020304" pitchFamily="18" charset="0"/>
              </a:rPr>
              <a:t> </a:t>
            </a:r>
            <a:r>
              <a:rPr lang="en-US" altLang="en-US" sz="2400" err="1">
                <a:solidFill>
                  <a:srgbClr val="000066"/>
                </a:solidFill>
                <a:cs typeface="Times New Roman" panose="02020603050405020304" pitchFamily="18" charset="0"/>
              </a:rPr>
              <a:t>sóng</a:t>
            </a:r>
            <a:r>
              <a:rPr lang="en-US" altLang="en-US" sz="2400">
                <a:solidFill>
                  <a:srgbClr val="000066"/>
                </a:solidFill>
                <a:cs typeface="Times New Roman" panose="02020603050405020304" pitchFamily="18" charset="0"/>
              </a:rPr>
              <a:t> </a:t>
            </a:r>
            <a:r>
              <a:rPr lang="en-US" altLang="en-US" sz="2400" err="1">
                <a:solidFill>
                  <a:srgbClr val="000066"/>
                </a:solidFill>
                <a:cs typeface="Times New Roman" panose="02020603050405020304" pitchFamily="18" charset="0"/>
              </a:rPr>
              <a:t>khoảng</a:t>
            </a:r>
            <a:r>
              <a:rPr lang="en-US" altLang="en-US" sz="2400">
                <a:solidFill>
                  <a:srgbClr val="000066"/>
                </a:solidFill>
                <a:cs typeface="Times New Roman" panose="02020603050405020304" pitchFamily="18" charset="0"/>
              </a:rPr>
              <a:t> </a:t>
            </a:r>
            <a:r>
              <a:rPr lang="en-US" altLang="en-US" sz="2400" err="1">
                <a:solidFill>
                  <a:srgbClr val="000066"/>
                </a:solidFill>
                <a:cs typeface="Times New Roman" panose="02020603050405020304" pitchFamily="18" charset="0"/>
              </a:rPr>
              <a:t>từ</a:t>
            </a:r>
            <a:r>
              <a:rPr lang="en-US" altLang="en-US" sz="2400">
                <a:solidFill>
                  <a:srgbClr val="000066"/>
                </a:solidFill>
                <a:cs typeface="Times New Roman" panose="02020603050405020304" pitchFamily="18" charset="0"/>
              </a:rPr>
              <a:t> 0.86µm </a:t>
            </a:r>
            <a:r>
              <a:rPr lang="en-US" altLang="en-US" sz="2400" err="1">
                <a:solidFill>
                  <a:srgbClr val="000066"/>
                </a:solidFill>
                <a:cs typeface="Times New Roman" panose="02020603050405020304" pitchFamily="18" charset="0"/>
              </a:rPr>
              <a:t>đến</a:t>
            </a:r>
            <a:r>
              <a:rPr lang="en-US" altLang="en-US" sz="2400">
                <a:solidFill>
                  <a:srgbClr val="000066"/>
                </a:solidFill>
                <a:cs typeface="Times New Roman" panose="02020603050405020304" pitchFamily="18" charset="0"/>
              </a:rPr>
              <a:t> 0.98µm, </a:t>
            </a:r>
            <a:r>
              <a:rPr lang="en-US" altLang="en-US" sz="2400" err="1">
                <a:solidFill>
                  <a:srgbClr val="000066"/>
                </a:solidFill>
                <a:cs typeface="Times New Roman" panose="02020603050405020304" pitchFamily="18" charset="0"/>
              </a:rPr>
              <a:t>t</a:t>
            </a:r>
            <a:r>
              <a:rPr lang="en-US" altLang="en-US" sz="2400" err="1">
                <a:solidFill>
                  <a:srgbClr val="000066"/>
                </a:solidFill>
              </a:rPr>
              <a:t>ần</a:t>
            </a:r>
            <a:r>
              <a:rPr lang="en-US" altLang="en-US" sz="2400">
                <a:solidFill>
                  <a:srgbClr val="000066"/>
                </a:solidFill>
              </a:rPr>
              <a:t> </a:t>
            </a:r>
            <a:r>
              <a:rPr lang="en-US" altLang="en-US" sz="2400" err="1">
                <a:solidFill>
                  <a:srgbClr val="000066"/>
                </a:solidFill>
              </a:rPr>
              <a:t>số</a:t>
            </a:r>
            <a:r>
              <a:rPr lang="en-US" altLang="en-US" sz="2400">
                <a:solidFill>
                  <a:srgbClr val="000066"/>
                </a:solidFill>
              </a:rPr>
              <a:t>  </a:t>
            </a:r>
            <a:r>
              <a:rPr lang="en-US" altLang="en-US" sz="2400" err="1">
                <a:solidFill>
                  <a:srgbClr val="000066"/>
                </a:solidFill>
              </a:rPr>
              <a:t>từ</a:t>
            </a:r>
            <a:r>
              <a:rPr lang="en-US" altLang="en-US" sz="2400">
                <a:solidFill>
                  <a:srgbClr val="000066"/>
                </a:solidFill>
              </a:rPr>
              <a:t> 100-1000 GHz</a:t>
            </a:r>
            <a:endParaRPr lang="en-US" altLang="en-US" sz="2400">
              <a:solidFill>
                <a:srgbClr val="000066"/>
              </a:solidFill>
              <a:cs typeface="Times New Roman" panose="02020603050405020304" pitchFamily="18" charset="0"/>
            </a:endParaRPr>
          </a:p>
          <a:p>
            <a:pPr algn="just" eaLnBrk="1" hangingPunct="1">
              <a:spcBef>
                <a:spcPct val="40000"/>
              </a:spcBef>
              <a:buFont typeface="Wingdings" panose="05000000000000000000" pitchFamily="2" charset="2"/>
              <a:buChar char="§"/>
            </a:pPr>
            <a:r>
              <a:rPr lang="en-US" altLang="en-US" sz="2400" err="1">
                <a:solidFill>
                  <a:srgbClr val="000066"/>
                </a:solidFill>
              </a:rPr>
              <a:t>Truyền</a:t>
            </a:r>
            <a:r>
              <a:rPr lang="en-US" altLang="en-US" sz="2400">
                <a:solidFill>
                  <a:srgbClr val="000066"/>
                </a:solidFill>
              </a:rPr>
              <a:t> </a:t>
            </a:r>
            <a:r>
              <a:rPr lang="en-US" altLang="en-US" sz="2400" err="1">
                <a:solidFill>
                  <a:srgbClr val="000066"/>
                </a:solidFill>
              </a:rPr>
              <a:t>tín</a:t>
            </a:r>
            <a:r>
              <a:rPr lang="en-US" altLang="en-US" sz="2400">
                <a:solidFill>
                  <a:srgbClr val="000066"/>
                </a:solidFill>
              </a:rPr>
              <a:t> </a:t>
            </a:r>
            <a:r>
              <a:rPr lang="en-US" altLang="en-US" sz="2400" err="1">
                <a:solidFill>
                  <a:srgbClr val="000066"/>
                </a:solidFill>
              </a:rPr>
              <a:t>hiệu</a:t>
            </a:r>
            <a:r>
              <a:rPr lang="en-US" altLang="en-US" sz="2400">
                <a:solidFill>
                  <a:srgbClr val="000066"/>
                </a:solidFill>
              </a:rPr>
              <a:t> ở </a:t>
            </a:r>
            <a:r>
              <a:rPr lang="en-US" altLang="en-US" sz="2400" err="1">
                <a:solidFill>
                  <a:srgbClr val="000066"/>
                </a:solidFill>
              </a:rPr>
              <a:t>tốc</a:t>
            </a:r>
            <a:r>
              <a:rPr lang="en-US" altLang="en-US" sz="2400">
                <a:solidFill>
                  <a:srgbClr val="000066"/>
                </a:solidFill>
              </a:rPr>
              <a:t> </a:t>
            </a:r>
            <a:r>
              <a:rPr lang="en-US" altLang="en-US" sz="2400" err="1">
                <a:solidFill>
                  <a:srgbClr val="000066"/>
                </a:solidFill>
              </a:rPr>
              <a:t>độ</a:t>
            </a:r>
            <a:r>
              <a:rPr lang="en-US" altLang="en-US" sz="2400">
                <a:solidFill>
                  <a:srgbClr val="000066"/>
                </a:solidFill>
              </a:rPr>
              <a:t> </a:t>
            </a:r>
            <a:r>
              <a:rPr lang="en-US" altLang="en-US" sz="2400" err="1">
                <a:solidFill>
                  <a:srgbClr val="000066"/>
                </a:solidFill>
              </a:rPr>
              <a:t>cao</a:t>
            </a:r>
            <a:r>
              <a:rPr lang="en-US" altLang="en-US" sz="2400">
                <a:solidFill>
                  <a:srgbClr val="000066"/>
                </a:solidFill>
              </a:rPr>
              <a:t> (1-10Mbps)</a:t>
            </a:r>
            <a:r>
              <a:rPr lang="en-US" altLang="en-US" sz="2400">
                <a:solidFill>
                  <a:srgbClr val="000066"/>
                </a:solidFill>
                <a:cs typeface="Times New Roman" panose="02020603050405020304" pitchFamily="18" charset="0"/>
              </a:rPr>
              <a:t>.</a:t>
            </a:r>
          </a:p>
          <a:p>
            <a:pPr algn="just" eaLnBrk="1" hangingPunct="1">
              <a:spcBef>
                <a:spcPct val="40000"/>
              </a:spcBef>
              <a:buFont typeface="Wingdings" panose="05000000000000000000" pitchFamily="2" charset="2"/>
              <a:buChar char="§"/>
            </a:pPr>
            <a:r>
              <a:rPr lang="en-US" altLang="en-US" sz="2400" err="1">
                <a:solidFill>
                  <a:srgbClr val="000066"/>
                </a:solidFill>
              </a:rPr>
              <a:t>Dùng</a:t>
            </a:r>
            <a:r>
              <a:rPr lang="en-US" altLang="en-US" sz="2400">
                <a:solidFill>
                  <a:srgbClr val="000066"/>
                </a:solidFill>
              </a:rPr>
              <a:t> </a:t>
            </a:r>
            <a:r>
              <a:rPr lang="en-US" altLang="en-US" sz="2400" err="1">
                <a:solidFill>
                  <a:srgbClr val="000066"/>
                </a:solidFill>
              </a:rPr>
              <a:t>tia</a:t>
            </a:r>
            <a:r>
              <a:rPr lang="en-US" altLang="en-US" sz="2400">
                <a:solidFill>
                  <a:srgbClr val="000066"/>
                </a:solidFill>
              </a:rPr>
              <a:t> </a:t>
            </a:r>
            <a:r>
              <a:rPr lang="en-US" altLang="en-US" sz="2400" err="1">
                <a:solidFill>
                  <a:srgbClr val="000066"/>
                </a:solidFill>
              </a:rPr>
              <a:t>hồng</a:t>
            </a:r>
            <a:r>
              <a:rPr lang="en-US" altLang="en-US" sz="2400">
                <a:solidFill>
                  <a:srgbClr val="000066"/>
                </a:solidFill>
              </a:rPr>
              <a:t> </a:t>
            </a:r>
            <a:r>
              <a:rPr lang="en-US" altLang="en-US" sz="2400" err="1">
                <a:solidFill>
                  <a:srgbClr val="000066"/>
                </a:solidFill>
              </a:rPr>
              <a:t>ngoại</a:t>
            </a:r>
            <a:r>
              <a:rPr lang="en-US" altLang="en-US" sz="2400">
                <a:solidFill>
                  <a:srgbClr val="000066"/>
                </a:solidFill>
              </a:rPr>
              <a:t> </a:t>
            </a:r>
            <a:r>
              <a:rPr lang="en-US" altLang="en-US" sz="2400" err="1">
                <a:solidFill>
                  <a:srgbClr val="000066"/>
                </a:solidFill>
              </a:rPr>
              <a:t>để</a:t>
            </a:r>
            <a:r>
              <a:rPr lang="en-US" altLang="en-US" sz="2400">
                <a:solidFill>
                  <a:srgbClr val="000066"/>
                </a:solidFill>
              </a:rPr>
              <a:t> </a:t>
            </a:r>
            <a:r>
              <a:rPr lang="en-US" altLang="en-US" sz="2400" err="1">
                <a:solidFill>
                  <a:srgbClr val="000066"/>
                </a:solidFill>
              </a:rPr>
              <a:t>truyền</a:t>
            </a:r>
            <a:r>
              <a:rPr lang="en-US" altLang="en-US" sz="2400">
                <a:solidFill>
                  <a:srgbClr val="000066"/>
                </a:solidFill>
              </a:rPr>
              <a:t> </a:t>
            </a:r>
            <a:r>
              <a:rPr lang="en-US" altLang="en-US" sz="2400" err="1">
                <a:solidFill>
                  <a:srgbClr val="000066"/>
                </a:solidFill>
              </a:rPr>
              <a:t>tải</a:t>
            </a:r>
            <a:r>
              <a:rPr lang="en-US" altLang="en-US" sz="2400">
                <a:solidFill>
                  <a:srgbClr val="000066"/>
                </a:solidFill>
              </a:rPr>
              <a:t> </a:t>
            </a:r>
            <a:r>
              <a:rPr lang="en-US" altLang="en-US" sz="2400" err="1">
                <a:solidFill>
                  <a:srgbClr val="000066"/>
                </a:solidFill>
              </a:rPr>
              <a:t>thông</a:t>
            </a:r>
            <a:r>
              <a:rPr lang="en-US" altLang="en-US" sz="2400">
                <a:solidFill>
                  <a:srgbClr val="000066"/>
                </a:solidFill>
              </a:rPr>
              <a:t> tin </a:t>
            </a:r>
            <a:r>
              <a:rPr lang="en-US" altLang="en-US" sz="2400" err="1">
                <a:solidFill>
                  <a:srgbClr val="000066"/>
                </a:solidFill>
              </a:rPr>
              <a:t>trong</a:t>
            </a:r>
            <a:r>
              <a:rPr lang="en-US" altLang="en-US" sz="2400">
                <a:solidFill>
                  <a:srgbClr val="000066"/>
                </a:solidFill>
              </a:rPr>
              <a:t> </a:t>
            </a:r>
            <a:r>
              <a:rPr lang="en-US" altLang="en-US" sz="2400" err="1">
                <a:solidFill>
                  <a:srgbClr val="000066"/>
                </a:solidFill>
              </a:rPr>
              <a:t>mạng</a:t>
            </a:r>
            <a:r>
              <a:rPr lang="en-US" altLang="en-US" sz="2400">
                <a:solidFill>
                  <a:srgbClr val="000066"/>
                </a:solidFill>
              </a:rPr>
              <a:t> </a:t>
            </a:r>
            <a:r>
              <a:rPr lang="en-US" altLang="en-US" sz="2400" err="1">
                <a:solidFill>
                  <a:srgbClr val="000066"/>
                </a:solidFill>
              </a:rPr>
              <a:t>nhỏ</a:t>
            </a:r>
            <a:r>
              <a:rPr lang="en-US" altLang="en-US" sz="2400">
                <a:solidFill>
                  <a:srgbClr val="000066"/>
                </a:solidFill>
              </a:rPr>
              <a:t>. </a:t>
            </a:r>
            <a:r>
              <a:rPr lang="en-US" altLang="en-US" sz="2400" err="1">
                <a:solidFill>
                  <a:srgbClr val="000066"/>
                </a:solidFill>
              </a:rPr>
              <a:t>Ví</a:t>
            </a:r>
            <a:r>
              <a:rPr lang="en-US" altLang="en-US" sz="2400">
                <a:solidFill>
                  <a:srgbClr val="000066"/>
                </a:solidFill>
              </a:rPr>
              <a:t> </a:t>
            </a:r>
            <a:r>
              <a:rPr lang="en-US" altLang="en-US" sz="2400" err="1">
                <a:solidFill>
                  <a:srgbClr val="000066"/>
                </a:solidFill>
              </a:rPr>
              <a:t>dụ</a:t>
            </a:r>
            <a:r>
              <a:rPr lang="en-US" altLang="en-US" sz="2400">
                <a:solidFill>
                  <a:srgbClr val="000066"/>
                </a:solidFill>
              </a:rPr>
              <a:t> </a:t>
            </a:r>
            <a:r>
              <a:rPr lang="en-US" altLang="en-US" sz="2400" err="1">
                <a:solidFill>
                  <a:srgbClr val="000066"/>
                </a:solidFill>
              </a:rPr>
              <a:t>như</a:t>
            </a:r>
            <a:r>
              <a:rPr lang="en-US" altLang="en-US" sz="2400">
                <a:solidFill>
                  <a:srgbClr val="000066"/>
                </a:solidFill>
              </a:rPr>
              <a:t> </a:t>
            </a:r>
            <a:r>
              <a:rPr lang="en-US" altLang="en-US" sz="2400" err="1">
                <a:solidFill>
                  <a:srgbClr val="000066"/>
                </a:solidFill>
              </a:rPr>
              <a:t>từ</a:t>
            </a:r>
            <a:r>
              <a:rPr lang="en-US" altLang="en-US" sz="2400">
                <a:solidFill>
                  <a:srgbClr val="000066"/>
                </a:solidFill>
              </a:rPr>
              <a:t> </a:t>
            </a:r>
            <a:r>
              <a:rPr lang="en-US" altLang="en-US" sz="2400" err="1">
                <a:solidFill>
                  <a:srgbClr val="000066"/>
                </a:solidFill>
              </a:rPr>
              <a:t>máy</a:t>
            </a:r>
            <a:r>
              <a:rPr lang="en-US" altLang="en-US" sz="2400">
                <a:solidFill>
                  <a:srgbClr val="000066"/>
                </a:solidFill>
              </a:rPr>
              <a:t> </a:t>
            </a:r>
            <a:r>
              <a:rPr lang="en-US" altLang="en-US" sz="2400" err="1">
                <a:solidFill>
                  <a:srgbClr val="000066"/>
                </a:solidFill>
              </a:rPr>
              <a:t>tính</a:t>
            </a:r>
            <a:r>
              <a:rPr lang="en-US" altLang="en-US" sz="2400">
                <a:solidFill>
                  <a:srgbClr val="000066"/>
                </a:solidFill>
              </a:rPr>
              <a:t> sang </a:t>
            </a:r>
            <a:r>
              <a:rPr lang="en-US" altLang="en-US" sz="2400" err="1">
                <a:solidFill>
                  <a:srgbClr val="000066"/>
                </a:solidFill>
              </a:rPr>
              <a:t>máy</a:t>
            </a:r>
            <a:r>
              <a:rPr lang="en-US" altLang="en-US" sz="2400">
                <a:solidFill>
                  <a:srgbClr val="000066"/>
                </a:solidFill>
              </a:rPr>
              <a:t> </a:t>
            </a:r>
            <a:r>
              <a:rPr lang="en-US" altLang="en-US" sz="2400" err="1">
                <a:solidFill>
                  <a:srgbClr val="000066"/>
                </a:solidFill>
              </a:rPr>
              <a:t>tính</a:t>
            </a:r>
            <a:r>
              <a:rPr lang="en-US" altLang="en-US" sz="2400">
                <a:solidFill>
                  <a:srgbClr val="000066"/>
                </a:solidFill>
              </a:rPr>
              <a:t>, </a:t>
            </a:r>
            <a:r>
              <a:rPr lang="en-US" altLang="en-US" sz="2400" err="1">
                <a:solidFill>
                  <a:srgbClr val="000066"/>
                </a:solidFill>
              </a:rPr>
              <a:t>máy</a:t>
            </a:r>
            <a:r>
              <a:rPr lang="en-US" altLang="en-US" sz="2400">
                <a:solidFill>
                  <a:srgbClr val="000066"/>
                </a:solidFill>
              </a:rPr>
              <a:t> </a:t>
            </a:r>
            <a:r>
              <a:rPr lang="en-US" altLang="en-US" sz="2400" err="1">
                <a:solidFill>
                  <a:srgbClr val="000066"/>
                </a:solidFill>
              </a:rPr>
              <a:t>tính</a:t>
            </a:r>
            <a:r>
              <a:rPr lang="en-US" altLang="en-US" sz="2400">
                <a:solidFill>
                  <a:srgbClr val="000066"/>
                </a:solidFill>
              </a:rPr>
              <a:t> sang </a:t>
            </a:r>
            <a:r>
              <a:rPr lang="en-US" altLang="en-US" sz="2400" err="1">
                <a:solidFill>
                  <a:srgbClr val="000066"/>
                </a:solidFill>
              </a:rPr>
              <a:t>điện</a:t>
            </a:r>
            <a:r>
              <a:rPr lang="en-US" altLang="en-US" sz="2400">
                <a:solidFill>
                  <a:srgbClr val="000066"/>
                </a:solidFill>
              </a:rPr>
              <a:t> </a:t>
            </a:r>
            <a:r>
              <a:rPr lang="en-US" altLang="en-US" sz="2400" err="1">
                <a:solidFill>
                  <a:srgbClr val="000066"/>
                </a:solidFill>
              </a:rPr>
              <a:t>thoại</a:t>
            </a:r>
            <a:r>
              <a:rPr lang="en-US" altLang="en-US" sz="2400">
                <a:solidFill>
                  <a:srgbClr val="000066"/>
                </a:solidFill>
              </a:rPr>
              <a:t>, </a:t>
            </a:r>
            <a:r>
              <a:rPr lang="en-US" altLang="en-US" sz="2400" err="1">
                <a:solidFill>
                  <a:srgbClr val="000066"/>
                </a:solidFill>
              </a:rPr>
              <a:t>điện</a:t>
            </a:r>
            <a:r>
              <a:rPr lang="en-US" altLang="en-US" sz="2400">
                <a:solidFill>
                  <a:srgbClr val="000066"/>
                </a:solidFill>
              </a:rPr>
              <a:t> </a:t>
            </a:r>
            <a:r>
              <a:rPr lang="en-US" altLang="en-US" sz="2400" err="1">
                <a:solidFill>
                  <a:srgbClr val="000066"/>
                </a:solidFill>
              </a:rPr>
              <a:t>thoại</a:t>
            </a:r>
            <a:r>
              <a:rPr lang="en-US" altLang="en-US" sz="2400">
                <a:solidFill>
                  <a:srgbClr val="000066"/>
                </a:solidFill>
              </a:rPr>
              <a:t> </a:t>
            </a:r>
            <a:r>
              <a:rPr lang="en-US" altLang="en-US" sz="2400" err="1">
                <a:solidFill>
                  <a:srgbClr val="000066"/>
                </a:solidFill>
              </a:rPr>
              <a:t>với</a:t>
            </a:r>
            <a:r>
              <a:rPr lang="en-US" altLang="en-US" sz="2400">
                <a:solidFill>
                  <a:srgbClr val="000066"/>
                </a:solidFill>
              </a:rPr>
              <a:t> </a:t>
            </a:r>
            <a:r>
              <a:rPr lang="en-US" altLang="en-US" sz="2400" err="1">
                <a:solidFill>
                  <a:srgbClr val="000066"/>
                </a:solidFill>
              </a:rPr>
              <a:t>điện</a:t>
            </a:r>
            <a:r>
              <a:rPr lang="en-US" altLang="en-US" sz="2400">
                <a:solidFill>
                  <a:srgbClr val="000066"/>
                </a:solidFill>
              </a:rPr>
              <a:t> </a:t>
            </a:r>
            <a:r>
              <a:rPr lang="en-US" altLang="en-US" sz="2400" err="1">
                <a:solidFill>
                  <a:srgbClr val="000066"/>
                </a:solidFill>
              </a:rPr>
              <a:t>thoại</a:t>
            </a:r>
            <a:r>
              <a:rPr lang="en-US" altLang="en-US" sz="2400">
                <a:solidFill>
                  <a:srgbClr val="000066"/>
                </a:solidFill>
              </a:rPr>
              <a:t>...</a:t>
            </a:r>
            <a:r>
              <a:rPr lang="en-US" altLang="en-US" sz="2400" err="1">
                <a:solidFill>
                  <a:srgbClr val="000066"/>
                </a:solidFill>
              </a:rPr>
              <a:t>hoặc</a:t>
            </a:r>
            <a:r>
              <a:rPr lang="en-US" altLang="en-US" sz="2400">
                <a:solidFill>
                  <a:srgbClr val="000066"/>
                </a:solidFill>
              </a:rPr>
              <a:t> </a:t>
            </a:r>
            <a:r>
              <a:rPr lang="en-US" altLang="en-US" sz="2400" err="1">
                <a:solidFill>
                  <a:srgbClr val="000066"/>
                </a:solidFill>
              </a:rPr>
              <a:t>các</a:t>
            </a:r>
            <a:r>
              <a:rPr lang="en-US" altLang="en-US" sz="2400">
                <a:solidFill>
                  <a:srgbClr val="000066"/>
                </a:solidFill>
              </a:rPr>
              <a:t> </a:t>
            </a:r>
            <a:r>
              <a:rPr lang="en-US" altLang="en-US" sz="2400" err="1">
                <a:solidFill>
                  <a:srgbClr val="000066"/>
                </a:solidFill>
              </a:rPr>
              <a:t>thiết</a:t>
            </a:r>
            <a:r>
              <a:rPr lang="en-US" altLang="en-US" sz="2400">
                <a:solidFill>
                  <a:srgbClr val="000066"/>
                </a:solidFill>
              </a:rPr>
              <a:t> </a:t>
            </a:r>
            <a:r>
              <a:rPr lang="en-US" altLang="en-US" sz="2400" err="1">
                <a:solidFill>
                  <a:srgbClr val="000066"/>
                </a:solidFill>
              </a:rPr>
              <a:t>bị</a:t>
            </a:r>
            <a:r>
              <a:rPr lang="en-US" altLang="en-US" sz="2400">
                <a:solidFill>
                  <a:srgbClr val="000066"/>
                </a:solidFill>
              </a:rPr>
              <a:t> </a:t>
            </a:r>
            <a:r>
              <a:rPr lang="en-US" altLang="en-US" sz="2400" err="1">
                <a:solidFill>
                  <a:srgbClr val="000066"/>
                </a:solidFill>
              </a:rPr>
              <a:t>gia</a:t>
            </a:r>
            <a:r>
              <a:rPr lang="en-US" altLang="en-US" sz="2400">
                <a:solidFill>
                  <a:srgbClr val="000066"/>
                </a:solidFill>
              </a:rPr>
              <a:t> </a:t>
            </a:r>
            <a:r>
              <a:rPr lang="en-US" altLang="en-US" sz="2400" err="1">
                <a:solidFill>
                  <a:srgbClr val="000066"/>
                </a:solidFill>
              </a:rPr>
              <a:t>dụng</a:t>
            </a:r>
            <a:r>
              <a:rPr lang="en-US" altLang="en-US" sz="2400">
                <a:solidFill>
                  <a:srgbClr val="000066"/>
                </a:solidFill>
              </a:rPr>
              <a:t> </a:t>
            </a:r>
            <a:r>
              <a:rPr lang="en-US" altLang="en-US" sz="2400" err="1">
                <a:solidFill>
                  <a:srgbClr val="000066"/>
                </a:solidFill>
              </a:rPr>
              <a:t>khác</a:t>
            </a:r>
            <a:r>
              <a:rPr lang="en-US" altLang="en-US" sz="2400">
                <a:solidFill>
                  <a:srgbClr val="000066"/>
                </a:solidFill>
              </a:rPr>
              <a:t> </a:t>
            </a:r>
            <a:endParaRPr lang="en-US" altLang="en-US" sz="2400">
              <a:solidFill>
                <a:srgbClr val="000066"/>
              </a:solidFill>
              <a:cs typeface="Times New Roman" panose="02020603050405020304" pitchFamily="18" charset="0"/>
            </a:endParaRPr>
          </a:p>
          <a:p>
            <a:pPr algn="just" eaLnBrk="1" hangingPunct="1">
              <a:spcBef>
                <a:spcPct val="40000"/>
              </a:spcBef>
              <a:buFont typeface="Wingdings" panose="05000000000000000000" pitchFamily="2" charset="2"/>
              <a:buChar char="§"/>
            </a:pPr>
            <a:endParaRPr lang="en-US" altLang="en-US" sz="2400">
              <a:solidFill>
                <a:srgbClr val="000066"/>
              </a:solidFill>
              <a:cs typeface="Times New Roman" panose="02020603050405020304" pitchFamily="18" charset="0"/>
            </a:endParaRPr>
          </a:p>
        </p:txBody>
      </p:sp>
    </p:spTree>
    <p:extLst>
      <p:ext uri="{BB962C8B-B14F-4D97-AF65-F5344CB8AC3E}">
        <p14:creationId xmlns:p14="http://schemas.microsoft.com/office/powerpoint/2010/main" val="8639972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92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922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92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6" name="Text Box 6"/>
          <p:cNvSpPr txBox="1">
            <a:spLocks noChangeArrowheads="1"/>
          </p:cNvSpPr>
          <p:nvPr/>
        </p:nvSpPr>
        <p:spPr bwMode="auto">
          <a:xfrm>
            <a:off x="1567543" y="1000125"/>
            <a:ext cx="8125098" cy="5586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6075" indent="-346075"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25000"/>
              </a:spcBef>
              <a:buFont typeface="Wingdings" panose="05000000000000000000" pitchFamily="2" charset="2"/>
              <a:buChar char="§"/>
            </a:pPr>
            <a:r>
              <a:rPr lang="en-US" altLang="en-US" sz="2100" b="1" err="1">
                <a:solidFill>
                  <a:srgbClr val="000066"/>
                </a:solidFill>
              </a:rPr>
              <a:t>Băng</a:t>
            </a:r>
            <a:r>
              <a:rPr lang="en-US" altLang="en-US" sz="2100" b="1">
                <a:solidFill>
                  <a:srgbClr val="000066"/>
                </a:solidFill>
              </a:rPr>
              <a:t> </a:t>
            </a:r>
            <a:r>
              <a:rPr lang="en-US" altLang="en-US" sz="2100" b="1" err="1">
                <a:solidFill>
                  <a:srgbClr val="000066"/>
                </a:solidFill>
              </a:rPr>
              <a:t>thông</a:t>
            </a:r>
            <a:r>
              <a:rPr lang="en-US" altLang="en-US" sz="2100" b="1">
                <a:solidFill>
                  <a:srgbClr val="000066"/>
                </a:solidFill>
              </a:rPr>
              <a:t> </a:t>
            </a:r>
            <a:r>
              <a:rPr lang="en-US" altLang="en-US" sz="2100">
                <a:solidFill>
                  <a:srgbClr val="000066"/>
                </a:solidFill>
              </a:rPr>
              <a:t>(Bandwidth): </a:t>
            </a:r>
            <a:r>
              <a:rPr lang="en-US" altLang="en-US" sz="2100" err="1">
                <a:solidFill>
                  <a:srgbClr val="000066"/>
                </a:solidFill>
              </a:rPr>
              <a:t>Độ</a:t>
            </a:r>
            <a:r>
              <a:rPr lang="en-US" altLang="en-US" sz="2100">
                <a:solidFill>
                  <a:srgbClr val="000066"/>
                </a:solidFill>
              </a:rPr>
              <a:t> </a:t>
            </a:r>
            <a:r>
              <a:rPr lang="en-US" altLang="en-US" sz="2100" err="1">
                <a:solidFill>
                  <a:srgbClr val="000066"/>
                </a:solidFill>
              </a:rPr>
              <a:t>đo</a:t>
            </a:r>
            <a:r>
              <a:rPr lang="en-US" altLang="en-US" sz="2100">
                <a:solidFill>
                  <a:srgbClr val="000066"/>
                </a:solidFill>
              </a:rPr>
              <a:t> </a:t>
            </a:r>
            <a:r>
              <a:rPr lang="en-US" altLang="en-US" sz="2100" err="1">
                <a:solidFill>
                  <a:srgbClr val="000066"/>
                </a:solidFill>
              </a:rPr>
              <a:t>phạm</a:t>
            </a:r>
            <a:r>
              <a:rPr lang="en-US" altLang="en-US" sz="2100">
                <a:solidFill>
                  <a:srgbClr val="000066"/>
                </a:solidFill>
              </a:rPr>
              <a:t> vi </a:t>
            </a:r>
            <a:r>
              <a:rPr lang="en-US" altLang="en-US" sz="2100" err="1">
                <a:solidFill>
                  <a:srgbClr val="000066"/>
                </a:solidFill>
              </a:rPr>
              <a:t>tần</a:t>
            </a:r>
            <a:r>
              <a:rPr lang="en-US" altLang="en-US" sz="2100">
                <a:solidFill>
                  <a:srgbClr val="000066"/>
                </a:solidFill>
              </a:rPr>
              <a:t> </a:t>
            </a:r>
            <a:r>
              <a:rPr lang="en-US" altLang="en-US" sz="2100" err="1">
                <a:solidFill>
                  <a:srgbClr val="000066"/>
                </a:solidFill>
              </a:rPr>
              <a:t>số</a:t>
            </a:r>
            <a:r>
              <a:rPr lang="en-US" altLang="en-US" sz="2100">
                <a:solidFill>
                  <a:srgbClr val="000066"/>
                </a:solidFill>
              </a:rPr>
              <a:t> </a:t>
            </a:r>
            <a:r>
              <a:rPr lang="en-US" altLang="en-US" sz="2100" err="1">
                <a:solidFill>
                  <a:srgbClr val="000066"/>
                </a:solidFill>
              </a:rPr>
              <a:t>mà</a:t>
            </a:r>
            <a:r>
              <a:rPr lang="en-US" altLang="en-US" sz="2100">
                <a:solidFill>
                  <a:srgbClr val="000066"/>
                </a:solidFill>
              </a:rPr>
              <a:t> </a:t>
            </a:r>
            <a:r>
              <a:rPr lang="en-US" altLang="en-US" sz="2100" err="1">
                <a:solidFill>
                  <a:srgbClr val="000066"/>
                </a:solidFill>
              </a:rPr>
              <a:t>đường</a:t>
            </a:r>
            <a:r>
              <a:rPr lang="en-US" altLang="en-US" sz="2100">
                <a:solidFill>
                  <a:srgbClr val="000066"/>
                </a:solidFill>
              </a:rPr>
              <a:t> </a:t>
            </a:r>
            <a:r>
              <a:rPr lang="en-US" altLang="en-US" sz="2100" err="1">
                <a:solidFill>
                  <a:srgbClr val="000066"/>
                </a:solidFill>
              </a:rPr>
              <a:t>truyền</a:t>
            </a:r>
            <a:r>
              <a:rPr lang="en-US" altLang="en-US" sz="2100">
                <a:solidFill>
                  <a:srgbClr val="000066"/>
                </a:solidFill>
              </a:rPr>
              <a:t> </a:t>
            </a:r>
            <a:r>
              <a:rPr lang="en-US" altLang="en-US" sz="2100" err="1">
                <a:solidFill>
                  <a:srgbClr val="000066"/>
                </a:solidFill>
              </a:rPr>
              <a:t>có</a:t>
            </a:r>
            <a:r>
              <a:rPr lang="en-US" altLang="en-US" sz="2100">
                <a:solidFill>
                  <a:srgbClr val="000066"/>
                </a:solidFill>
              </a:rPr>
              <a:t> </a:t>
            </a:r>
            <a:r>
              <a:rPr lang="en-US" altLang="en-US" sz="2100" err="1">
                <a:solidFill>
                  <a:srgbClr val="000066"/>
                </a:solidFill>
              </a:rPr>
              <a:t>thể</a:t>
            </a:r>
            <a:r>
              <a:rPr lang="en-US" altLang="en-US" sz="2100">
                <a:solidFill>
                  <a:srgbClr val="000066"/>
                </a:solidFill>
              </a:rPr>
              <a:t> </a:t>
            </a:r>
            <a:r>
              <a:rPr lang="en-US" altLang="en-US" sz="2100" err="1">
                <a:solidFill>
                  <a:srgbClr val="000066"/>
                </a:solidFill>
              </a:rPr>
              <a:t>đáp</a:t>
            </a:r>
            <a:r>
              <a:rPr lang="en-US" altLang="en-US" sz="2100">
                <a:solidFill>
                  <a:srgbClr val="000066"/>
                </a:solidFill>
              </a:rPr>
              <a:t> </a:t>
            </a:r>
            <a:r>
              <a:rPr lang="en-US" altLang="en-US" sz="2100" err="1">
                <a:solidFill>
                  <a:srgbClr val="000066"/>
                </a:solidFill>
              </a:rPr>
              <a:t>ứng</a:t>
            </a:r>
            <a:r>
              <a:rPr lang="en-US" altLang="en-US" sz="2100">
                <a:solidFill>
                  <a:srgbClr val="000066"/>
                </a:solidFill>
              </a:rPr>
              <a:t> </a:t>
            </a:r>
            <a:r>
              <a:rPr lang="en-US" altLang="en-US" sz="2100" err="1">
                <a:solidFill>
                  <a:srgbClr val="000066"/>
                </a:solidFill>
              </a:rPr>
              <a:t>được</a:t>
            </a:r>
            <a:r>
              <a:rPr lang="en-US" altLang="en-US" sz="2100">
                <a:solidFill>
                  <a:srgbClr val="000066"/>
                </a:solidFill>
              </a:rPr>
              <a:t>. </a:t>
            </a:r>
            <a:r>
              <a:rPr lang="en-US" altLang="en-US" sz="2100">
                <a:solidFill>
                  <a:srgbClr val="000066"/>
                </a:solidFill>
                <a:cs typeface="Times New Roman" panose="02020603050405020304" pitchFamily="18" charset="0"/>
              </a:rPr>
              <a:t>Bandwidth </a:t>
            </a:r>
            <a:r>
              <a:rPr lang="en-US" altLang="en-US" sz="2100" err="1">
                <a:solidFill>
                  <a:srgbClr val="000066"/>
                </a:solidFill>
                <a:cs typeface="Times New Roman" panose="02020603050405020304" pitchFamily="18" charset="0"/>
              </a:rPr>
              <a:t>đồng</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nghĩa</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với</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số</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lượng</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dữ</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liệu</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có</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thể</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được</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truyền</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trên</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một</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đơn</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vị</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thời</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gian</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Đơn</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vị</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cơ</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bản</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của</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băng</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thông</a:t>
            </a:r>
            <a:r>
              <a:rPr lang="en-US" altLang="en-US" sz="2100">
                <a:solidFill>
                  <a:srgbClr val="000066"/>
                </a:solidFill>
                <a:cs typeface="Times New Roman" panose="02020603050405020304" pitchFamily="18" charset="0"/>
              </a:rPr>
              <a:t> </a:t>
            </a:r>
            <a:r>
              <a:rPr lang="en-US" altLang="en-US" sz="2100" err="1">
                <a:solidFill>
                  <a:srgbClr val="000066"/>
                </a:solidFill>
                <a:cs typeface="Times New Roman" panose="02020603050405020304" pitchFamily="18" charset="0"/>
              </a:rPr>
              <a:t>là</a:t>
            </a:r>
            <a:r>
              <a:rPr lang="en-US" altLang="en-US" sz="2100">
                <a:solidFill>
                  <a:srgbClr val="000066"/>
                </a:solidFill>
                <a:cs typeface="Times New Roman" panose="02020603050405020304" pitchFamily="18" charset="0"/>
              </a:rPr>
              <a:t> bps</a:t>
            </a:r>
            <a:endParaRPr lang="en-US" altLang="en-US" sz="2100">
              <a:solidFill>
                <a:srgbClr val="000066"/>
              </a:solidFill>
            </a:endParaRPr>
          </a:p>
          <a:p>
            <a:pPr algn="just" eaLnBrk="1" hangingPunct="1">
              <a:spcBef>
                <a:spcPct val="25000"/>
              </a:spcBef>
              <a:buFont typeface="Wingdings" panose="05000000000000000000" pitchFamily="2" charset="2"/>
              <a:buChar char="§"/>
            </a:pPr>
            <a:r>
              <a:rPr lang="en-US" altLang="en-US" sz="2100" b="1" err="1">
                <a:solidFill>
                  <a:srgbClr val="000066"/>
                </a:solidFill>
              </a:rPr>
              <a:t>Thông</a:t>
            </a:r>
            <a:r>
              <a:rPr lang="en-US" altLang="en-US" sz="2100" b="1">
                <a:solidFill>
                  <a:srgbClr val="000066"/>
                </a:solidFill>
              </a:rPr>
              <a:t> </a:t>
            </a:r>
            <a:r>
              <a:rPr lang="en-US" altLang="en-US" sz="2100" b="1" err="1">
                <a:solidFill>
                  <a:srgbClr val="000066"/>
                </a:solidFill>
              </a:rPr>
              <a:t>lượng</a:t>
            </a:r>
            <a:r>
              <a:rPr lang="en-US" altLang="en-US" sz="2100">
                <a:solidFill>
                  <a:srgbClr val="000066"/>
                </a:solidFill>
              </a:rPr>
              <a:t>(Throughput) </a:t>
            </a:r>
            <a:r>
              <a:rPr lang="en-US" altLang="en-US" sz="2100" err="1">
                <a:solidFill>
                  <a:srgbClr val="000066"/>
                </a:solidFill>
              </a:rPr>
              <a:t>còn</a:t>
            </a:r>
            <a:r>
              <a:rPr lang="en-US" altLang="en-US" sz="2100">
                <a:solidFill>
                  <a:srgbClr val="000066"/>
                </a:solidFill>
              </a:rPr>
              <a:t> </a:t>
            </a:r>
            <a:r>
              <a:rPr lang="en-US" altLang="en-US" sz="2100" err="1">
                <a:solidFill>
                  <a:srgbClr val="000066"/>
                </a:solidFill>
              </a:rPr>
              <a:t>gọi</a:t>
            </a:r>
            <a:r>
              <a:rPr lang="en-US" altLang="en-US" sz="2100">
                <a:solidFill>
                  <a:srgbClr val="000066"/>
                </a:solidFill>
              </a:rPr>
              <a:t> </a:t>
            </a:r>
            <a:r>
              <a:rPr lang="en-US" altLang="en-US" sz="2100" err="1">
                <a:solidFill>
                  <a:srgbClr val="000066"/>
                </a:solidFill>
              </a:rPr>
              <a:t>là</a:t>
            </a:r>
            <a:r>
              <a:rPr lang="en-US" altLang="en-US" sz="2100">
                <a:solidFill>
                  <a:srgbClr val="000066"/>
                </a:solidFill>
              </a:rPr>
              <a:t> </a:t>
            </a:r>
            <a:r>
              <a:rPr lang="en-US" altLang="en-US" sz="2100" err="1">
                <a:solidFill>
                  <a:srgbClr val="000066"/>
                </a:solidFill>
              </a:rPr>
              <a:t>tốc</a:t>
            </a:r>
            <a:r>
              <a:rPr lang="en-US" altLang="en-US" sz="2100">
                <a:solidFill>
                  <a:srgbClr val="000066"/>
                </a:solidFill>
              </a:rPr>
              <a:t> </a:t>
            </a:r>
            <a:r>
              <a:rPr lang="en-US" altLang="en-US" sz="2100" err="1">
                <a:solidFill>
                  <a:srgbClr val="000066"/>
                </a:solidFill>
              </a:rPr>
              <a:t>độ</a:t>
            </a:r>
            <a:r>
              <a:rPr lang="en-US" altLang="en-US" sz="2100">
                <a:solidFill>
                  <a:srgbClr val="000066"/>
                </a:solidFill>
              </a:rPr>
              <a:t> </a:t>
            </a:r>
            <a:r>
              <a:rPr lang="en-US" altLang="en-US" sz="2100" err="1">
                <a:solidFill>
                  <a:srgbClr val="000066"/>
                </a:solidFill>
              </a:rPr>
              <a:t>truyền</a:t>
            </a:r>
            <a:r>
              <a:rPr lang="en-US" altLang="en-US" sz="2100">
                <a:solidFill>
                  <a:srgbClr val="000066"/>
                </a:solidFill>
              </a:rPr>
              <a:t> </a:t>
            </a:r>
            <a:r>
              <a:rPr lang="en-US" altLang="en-US" sz="2100" err="1">
                <a:solidFill>
                  <a:srgbClr val="000066"/>
                </a:solidFill>
              </a:rPr>
              <a:t>là</a:t>
            </a:r>
            <a:r>
              <a:rPr lang="en-US" altLang="en-US" sz="2100">
                <a:solidFill>
                  <a:srgbClr val="000066"/>
                </a:solidFill>
              </a:rPr>
              <a:t> </a:t>
            </a:r>
            <a:r>
              <a:rPr lang="en-US" altLang="en-US" sz="2100" err="1">
                <a:solidFill>
                  <a:srgbClr val="000066"/>
                </a:solidFill>
              </a:rPr>
              <a:t>lượng</a:t>
            </a:r>
            <a:r>
              <a:rPr lang="en-US" altLang="en-US" sz="2100">
                <a:solidFill>
                  <a:srgbClr val="000066"/>
                </a:solidFill>
              </a:rPr>
              <a:t> </a:t>
            </a:r>
            <a:r>
              <a:rPr lang="en-US" altLang="en-US" sz="2100" err="1">
                <a:solidFill>
                  <a:srgbClr val="000066"/>
                </a:solidFill>
              </a:rPr>
              <a:t>thông</a:t>
            </a:r>
            <a:r>
              <a:rPr lang="en-US" altLang="en-US" sz="2100">
                <a:solidFill>
                  <a:srgbClr val="000066"/>
                </a:solidFill>
              </a:rPr>
              <a:t> tin </a:t>
            </a:r>
            <a:r>
              <a:rPr lang="en-US" altLang="en-US" sz="2100" err="1">
                <a:solidFill>
                  <a:srgbClr val="000066"/>
                </a:solidFill>
              </a:rPr>
              <a:t>thực</a:t>
            </a:r>
            <a:r>
              <a:rPr lang="en-US" altLang="en-US" sz="2100">
                <a:solidFill>
                  <a:srgbClr val="000066"/>
                </a:solidFill>
              </a:rPr>
              <a:t> </a:t>
            </a:r>
            <a:r>
              <a:rPr lang="en-US" altLang="en-US" sz="2100" err="1">
                <a:solidFill>
                  <a:srgbClr val="000066"/>
                </a:solidFill>
              </a:rPr>
              <a:t>sự</a:t>
            </a:r>
            <a:r>
              <a:rPr lang="en-US" altLang="en-US" sz="2100">
                <a:solidFill>
                  <a:srgbClr val="000066"/>
                </a:solidFill>
              </a:rPr>
              <a:t> </a:t>
            </a:r>
            <a:r>
              <a:rPr lang="en-US" altLang="en-US" sz="2100" err="1">
                <a:solidFill>
                  <a:srgbClr val="000066"/>
                </a:solidFill>
              </a:rPr>
              <a:t>được</a:t>
            </a:r>
            <a:r>
              <a:rPr lang="en-US" altLang="en-US" sz="2100">
                <a:solidFill>
                  <a:srgbClr val="000066"/>
                </a:solidFill>
              </a:rPr>
              <a:t> </a:t>
            </a:r>
            <a:r>
              <a:rPr lang="en-US" altLang="en-US" sz="2100" err="1">
                <a:solidFill>
                  <a:srgbClr val="000066"/>
                </a:solidFill>
              </a:rPr>
              <a:t>truyền</a:t>
            </a:r>
            <a:r>
              <a:rPr lang="en-US" altLang="en-US" sz="2100">
                <a:solidFill>
                  <a:srgbClr val="000066"/>
                </a:solidFill>
              </a:rPr>
              <a:t> </a:t>
            </a:r>
            <a:r>
              <a:rPr lang="en-US" altLang="en-US" sz="2100" err="1">
                <a:solidFill>
                  <a:srgbClr val="000066"/>
                </a:solidFill>
              </a:rPr>
              <a:t>dẫn</a:t>
            </a:r>
            <a:r>
              <a:rPr lang="en-US" altLang="en-US" sz="2100">
                <a:solidFill>
                  <a:srgbClr val="000066"/>
                </a:solidFill>
              </a:rPr>
              <a:t> </a:t>
            </a:r>
            <a:r>
              <a:rPr lang="en-US" altLang="en-US" sz="2100" err="1">
                <a:solidFill>
                  <a:srgbClr val="000066"/>
                </a:solidFill>
              </a:rPr>
              <a:t>đến</a:t>
            </a:r>
            <a:r>
              <a:rPr lang="en-US" altLang="en-US" sz="2100">
                <a:solidFill>
                  <a:srgbClr val="000066"/>
                </a:solidFill>
              </a:rPr>
              <a:t> </a:t>
            </a:r>
            <a:r>
              <a:rPr lang="en-US" altLang="en-US" sz="2100" err="1">
                <a:solidFill>
                  <a:srgbClr val="000066"/>
                </a:solidFill>
              </a:rPr>
              <a:t>thiết</a:t>
            </a:r>
            <a:r>
              <a:rPr lang="en-US" altLang="en-US" sz="2100">
                <a:solidFill>
                  <a:srgbClr val="000066"/>
                </a:solidFill>
              </a:rPr>
              <a:t> </a:t>
            </a:r>
            <a:r>
              <a:rPr lang="en-US" altLang="en-US" sz="2100" err="1">
                <a:solidFill>
                  <a:srgbClr val="000066"/>
                </a:solidFill>
              </a:rPr>
              <a:t>bị</a:t>
            </a:r>
            <a:r>
              <a:rPr lang="en-US" altLang="en-US" sz="2100">
                <a:solidFill>
                  <a:srgbClr val="000066"/>
                </a:solidFill>
              </a:rPr>
              <a:t> </a:t>
            </a:r>
            <a:r>
              <a:rPr lang="en-US" altLang="en-US" sz="2100" err="1">
                <a:solidFill>
                  <a:srgbClr val="000066"/>
                </a:solidFill>
              </a:rPr>
              <a:t>tại</a:t>
            </a:r>
            <a:r>
              <a:rPr lang="en-US" altLang="en-US" sz="2100">
                <a:solidFill>
                  <a:srgbClr val="000066"/>
                </a:solidFill>
              </a:rPr>
              <a:t> </a:t>
            </a:r>
            <a:r>
              <a:rPr lang="en-US" altLang="en-US" sz="2100" err="1">
                <a:solidFill>
                  <a:srgbClr val="000066"/>
                </a:solidFill>
              </a:rPr>
              <a:t>một</a:t>
            </a:r>
            <a:r>
              <a:rPr lang="en-US" altLang="en-US" sz="2100">
                <a:solidFill>
                  <a:srgbClr val="000066"/>
                </a:solidFill>
              </a:rPr>
              <a:t> </a:t>
            </a:r>
            <a:r>
              <a:rPr lang="en-US" altLang="en-US" sz="2100" err="1">
                <a:solidFill>
                  <a:srgbClr val="000066"/>
                </a:solidFill>
              </a:rPr>
              <a:t>thời</a:t>
            </a:r>
            <a:r>
              <a:rPr lang="en-US" altLang="en-US" sz="2100">
                <a:solidFill>
                  <a:srgbClr val="000066"/>
                </a:solidFill>
              </a:rPr>
              <a:t> </a:t>
            </a:r>
            <a:r>
              <a:rPr lang="en-US" altLang="en-US" sz="2100" err="1">
                <a:solidFill>
                  <a:srgbClr val="000066"/>
                </a:solidFill>
              </a:rPr>
              <a:t>điểm</a:t>
            </a:r>
            <a:endParaRPr lang="en-US" altLang="en-US" sz="2100">
              <a:solidFill>
                <a:srgbClr val="000066"/>
              </a:solidFill>
            </a:endParaRPr>
          </a:p>
          <a:p>
            <a:pPr algn="just" eaLnBrk="1" hangingPunct="1">
              <a:spcBef>
                <a:spcPct val="25000"/>
              </a:spcBef>
              <a:buFont typeface="Wingdings" panose="05000000000000000000" pitchFamily="2" charset="2"/>
              <a:buChar char="§"/>
            </a:pPr>
            <a:r>
              <a:rPr lang="en-US" altLang="en-US" sz="2100">
                <a:solidFill>
                  <a:srgbClr val="000066"/>
                </a:solidFill>
              </a:rPr>
              <a:t> </a:t>
            </a:r>
            <a:r>
              <a:rPr lang="en-US" altLang="en-US" sz="2100" b="1" err="1">
                <a:solidFill>
                  <a:srgbClr val="000066"/>
                </a:solidFill>
              </a:rPr>
              <a:t>Độ</a:t>
            </a:r>
            <a:r>
              <a:rPr lang="en-US" altLang="en-US" sz="2100" b="1">
                <a:solidFill>
                  <a:srgbClr val="000066"/>
                </a:solidFill>
              </a:rPr>
              <a:t> </a:t>
            </a:r>
            <a:r>
              <a:rPr lang="en-US" altLang="en-US" sz="2100" b="1" err="1">
                <a:solidFill>
                  <a:srgbClr val="000066"/>
                </a:solidFill>
              </a:rPr>
              <a:t>suy</a:t>
            </a:r>
            <a:r>
              <a:rPr lang="en-US" altLang="en-US" sz="2100" b="1">
                <a:solidFill>
                  <a:srgbClr val="000066"/>
                </a:solidFill>
              </a:rPr>
              <a:t> </a:t>
            </a:r>
            <a:r>
              <a:rPr lang="en-US" altLang="en-US" sz="2100" b="1" err="1">
                <a:solidFill>
                  <a:srgbClr val="000066"/>
                </a:solidFill>
              </a:rPr>
              <a:t>giảm</a:t>
            </a:r>
            <a:r>
              <a:rPr lang="en-US" altLang="en-US" sz="2100">
                <a:solidFill>
                  <a:srgbClr val="000066"/>
                </a:solidFill>
              </a:rPr>
              <a:t>(attenuation): </a:t>
            </a:r>
            <a:r>
              <a:rPr lang="en-US" altLang="en-US" sz="2100" err="1">
                <a:solidFill>
                  <a:srgbClr val="000066"/>
                </a:solidFill>
              </a:rPr>
              <a:t>Độ</a:t>
            </a:r>
            <a:r>
              <a:rPr lang="en-US" altLang="en-US" sz="2100">
                <a:solidFill>
                  <a:srgbClr val="000066"/>
                </a:solidFill>
              </a:rPr>
              <a:t> </a:t>
            </a:r>
            <a:r>
              <a:rPr lang="en-US" altLang="en-US" sz="2100" err="1">
                <a:solidFill>
                  <a:srgbClr val="000066"/>
                </a:solidFill>
              </a:rPr>
              <a:t>đo</a:t>
            </a:r>
            <a:r>
              <a:rPr lang="en-US" altLang="en-US" sz="2100">
                <a:solidFill>
                  <a:srgbClr val="000066"/>
                </a:solidFill>
              </a:rPr>
              <a:t> </a:t>
            </a:r>
            <a:r>
              <a:rPr lang="en-US" altLang="en-US" sz="2100" err="1">
                <a:solidFill>
                  <a:srgbClr val="000066"/>
                </a:solidFill>
              </a:rPr>
              <a:t>sự</a:t>
            </a:r>
            <a:r>
              <a:rPr lang="en-US" altLang="en-US" sz="2100">
                <a:solidFill>
                  <a:srgbClr val="000066"/>
                </a:solidFill>
              </a:rPr>
              <a:t> </a:t>
            </a:r>
            <a:r>
              <a:rPr lang="en-US" altLang="en-US" sz="2100" err="1">
                <a:solidFill>
                  <a:srgbClr val="000066"/>
                </a:solidFill>
              </a:rPr>
              <a:t>suy</a:t>
            </a:r>
            <a:r>
              <a:rPr lang="en-US" altLang="en-US" sz="2100">
                <a:solidFill>
                  <a:srgbClr val="000066"/>
                </a:solidFill>
              </a:rPr>
              <a:t> </a:t>
            </a:r>
            <a:r>
              <a:rPr lang="en-US" altLang="en-US" sz="2100" err="1">
                <a:solidFill>
                  <a:srgbClr val="000066"/>
                </a:solidFill>
              </a:rPr>
              <a:t>yếu</a:t>
            </a:r>
            <a:r>
              <a:rPr lang="en-US" altLang="en-US" sz="2100">
                <a:solidFill>
                  <a:srgbClr val="000066"/>
                </a:solidFill>
              </a:rPr>
              <a:t> </a:t>
            </a:r>
            <a:r>
              <a:rPr lang="en-US" altLang="en-US" sz="2100" err="1">
                <a:solidFill>
                  <a:srgbClr val="000066"/>
                </a:solidFill>
              </a:rPr>
              <a:t>của</a:t>
            </a:r>
            <a:r>
              <a:rPr lang="en-US" altLang="en-US" sz="2100">
                <a:solidFill>
                  <a:srgbClr val="000066"/>
                </a:solidFill>
              </a:rPr>
              <a:t> </a:t>
            </a:r>
            <a:r>
              <a:rPr lang="en-US" altLang="en-US" sz="2100" err="1">
                <a:solidFill>
                  <a:srgbClr val="000066"/>
                </a:solidFill>
              </a:rPr>
              <a:t>tín</a:t>
            </a:r>
            <a:r>
              <a:rPr lang="en-US" altLang="en-US" sz="2100">
                <a:solidFill>
                  <a:srgbClr val="000066"/>
                </a:solidFill>
              </a:rPr>
              <a:t> </a:t>
            </a:r>
            <a:r>
              <a:rPr lang="en-US" altLang="en-US" sz="2100" err="1">
                <a:solidFill>
                  <a:srgbClr val="000066"/>
                </a:solidFill>
              </a:rPr>
              <a:t>hiệu</a:t>
            </a:r>
            <a:r>
              <a:rPr lang="en-US" altLang="en-US" sz="2100">
                <a:solidFill>
                  <a:srgbClr val="000066"/>
                </a:solidFill>
              </a:rPr>
              <a:t> </a:t>
            </a:r>
            <a:r>
              <a:rPr lang="en-US" altLang="en-US" sz="2100" err="1">
                <a:solidFill>
                  <a:srgbClr val="000066"/>
                </a:solidFill>
              </a:rPr>
              <a:t>khi</a:t>
            </a:r>
            <a:r>
              <a:rPr lang="en-US" altLang="en-US" sz="2100">
                <a:solidFill>
                  <a:srgbClr val="000066"/>
                </a:solidFill>
              </a:rPr>
              <a:t> di </a:t>
            </a:r>
            <a:r>
              <a:rPr lang="en-US" altLang="en-US" sz="2100" err="1">
                <a:solidFill>
                  <a:srgbClr val="000066"/>
                </a:solidFill>
              </a:rPr>
              <a:t>chuyển</a:t>
            </a:r>
            <a:r>
              <a:rPr lang="en-US" altLang="en-US" sz="2100">
                <a:solidFill>
                  <a:srgbClr val="000066"/>
                </a:solidFill>
              </a:rPr>
              <a:t> </a:t>
            </a:r>
            <a:r>
              <a:rPr lang="en-US" altLang="en-US" sz="2100" err="1">
                <a:solidFill>
                  <a:srgbClr val="000066"/>
                </a:solidFill>
              </a:rPr>
              <a:t>trên</a:t>
            </a:r>
            <a:r>
              <a:rPr lang="en-US" altLang="en-US" sz="2100">
                <a:solidFill>
                  <a:srgbClr val="000066"/>
                </a:solidFill>
              </a:rPr>
              <a:t> </a:t>
            </a:r>
            <a:r>
              <a:rPr lang="en-US" altLang="en-US" sz="2100" err="1">
                <a:solidFill>
                  <a:srgbClr val="000066"/>
                </a:solidFill>
              </a:rPr>
              <a:t>một</a:t>
            </a:r>
            <a:r>
              <a:rPr lang="en-US" altLang="en-US" sz="2100">
                <a:solidFill>
                  <a:srgbClr val="000066"/>
                </a:solidFill>
              </a:rPr>
              <a:t> </a:t>
            </a:r>
            <a:r>
              <a:rPr lang="en-US" altLang="en-US" sz="2100" err="1">
                <a:solidFill>
                  <a:srgbClr val="000066"/>
                </a:solidFill>
              </a:rPr>
              <a:t>phương</a:t>
            </a:r>
            <a:r>
              <a:rPr lang="en-US" altLang="en-US" sz="2100">
                <a:solidFill>
                  <a:srgbClr val="000066"/>
                </a:solidFill>
              </a:rPr>
              <a:t> </a:t>
            </a:r>
            <a:r>
              <a:rPr lang="en-US" altLang="en-US" sz="2100" err="1">
                <a:solidFill>
                  <a:srgbClr val="000066"/>
                </a:solidFill>
              </a:rPr>
              <a:t>tiện</a:t>
            </a:r>
            <a:r>
              <a:rPr lang="en-US" altLang="en-US" sz="2100">
                <a:solidFill>
                  <a:srgbClr val="000066"/>
                </a:solidFill>
              </a:rPr>
              <a:t> </a:t>
            </a:r>
            <a:r>
              <a:rPr lang="en-US" altLang="en-US" sz="2100" err="1">
                <a:solidFill>
                  <a:srgbClr val="000066"/>
                </a:solidFill>
              </a:rPr>
              <a:t>truyền</a:t>
            </a:r>
            <a:r>
              <a:rPr lang="en-US" altLang="en-US" sz="2100">
                <a:solidFill>
                  <a:srgbClr val="000066"/>
                </a:solidFill>
              </a:rPr>
              <a:t> </a:t>
            </a:r>
            <a:r>
              <a:rPr lang="en-US" altLang="en-US" sz="2100" err="1">
                <a:solidFill>
                  <a:srgbClr val="000066"/>
                </a:solidFill>
              </a:rPr>
              <a:t>dẫn</a:t>
            </a:r>
            <a:endParaRPr lang="en-US" altLang="en-US" sz="2100">
              <a:solidFill>
                <a:srgbClr val="000066"/>
              </a:solidFill>
            </a:endParaRPr>
          </a:p>
          <a:p>
            <a:pPr eaLnBrk="1" hangingPunct="1">
              <a:spcBef>
                <a:spcPct val="25000"/>
              </a:spcBef>
              <a:buFont typeface="Wingdings" panose="05000000000000000000" pitchFamily="2" charset="2"/>
              <a:buChar char="§"/>
            </a:pPr>
            <a:r>
              <a:rPr lang="en-US" altLang="en-US" sz="2100" b="1" err="1">
                <a:solidFill>
                  <a:srgbClr val="000066"/>
                </a:solidFill>
              </a:rPr>
              <a:t>Nhiễu</a:t>
            </a:r>
            <a:r>
              <a:rPr lang="en-US" altLang="en-US" sz="2100" b="1">
                <a:solidFill>
                  <a:srgbClr val="000066"/>
                </a:solidFill>
              </a:rPr>
              <a:t>(Noise)</a:t>
            </a:r>
            <a:r>
              <a:rPr lang="en-US" altLang="en-US" sz="2100">
                <a:solidFill>
                  <a:srgbClr val="000066"/>
                </a:solidFill>
              </a:rPr>
              <a:t> : </a:t>
            </a:r>
            <a:r>
              <a:rPr lang="en-US" altLang="en-US" sz="2100" err="1">
                <a:solidFill>
                  <a:srgbClr val="000066"/>
                </a:solidFill>
              </a:rPr>
              <a:t>Các</a:t>
            </a:r>
            <a:r>
              <a:rPr lang="en-US" altLang="en-US" sz="2100">
                <a:solidFill>
                  <a:srgbClr val="000066"/>
                </a:solidFill>
              </a:rPr>
              <a:t> </a:t>
            </a:r>
            <a:r>
              <a:rPr lang="en-US" altLang="en-US" sz="2100" err="1">
                <a:solidFill>
                  <a:srgbClr val="000066"/>
                </a:solidFill>
              </a:rPr>
              <a:t>loại</a:t>
            </a:r>
            <a:r>
              <a:rPr lang="en-US" altLang="en-US" sz="2100">
                <a:solidFill>
                  <a:srgbClr val="000066"/>
                </a:solidFill>
              </a:rPr>
              <a:t> </a:t>
            </a:r>
            <a:r>
              <a:rPr lang="en-US" altLang="en-US" sz="2100" err="1">
                <a:solidFill>
                  <a:srgbClr val="000066"/>
                </a:solidFill>
              </a:rPr>
              <a:t>tín</a:t>
            </a:r>
            <a:r>
              <a:rPr lang="en-US" altLang="en-US" sz="2100">
                <a:solidFill>
                  <a:srgbClr val="000066"/>
                </a:solidFill>
              </a:rPr>
              <a:t> </a:t>
            </a:r>
            <a:r>
              <a:rPr lang="en-US" altLang="en-US" sz="2100" err="1">
                <a:solidFill>
                  <a:srgbClr val="000066"/>
                </a:solidFill>
              </a:rPr>
              <a:t>hiệu</a:t>
            </a:r>
            <a:r>
              <a:rPr lang="en-US" altLang="en-US" sz="2100">
                <a:solidFill>
                  <a:srgbClr val="000066"/>
                </a:solidFill>
              </a:rPr>
              <a:t> </a:t>
            </a:r>
            <a:r>
              <a:rPr lang="en-US" altLang="en-US" sz="2100" err="1">
                <a:solidFill>
                  <a:srgbClr val="000066"/>
                </a:solidFill>
              </a:rPr>
              <a:t>không</a:t>
            </a:r>
            <a:r>
              <a:rPr lang="en-US" altLang="en-US" sz="2100">
                <a:solidFill>
                  <a:srgbClr val="000066"/>
                </a:solidFill>
              </a:rPr>
              <a:t> </a:t>
            </a:r>
            <a:r>
              <a:rPr lang="en-US" altLang="en-US" sz="2100" err="1">
                <a:solidFill>
                  <a:srgbClr val="000066"/>
                </a:solidFill>
              </a:rPr>
              <a:t>mong</a:t>
            </a:r>
            <a:r>
              <a:rPr lang="en-US" altLang="en-US" sz="2100">
                <a:solidFill>
                  <a:srgbClr val="000066"/>
                </a:solidFill>
              </a:rPr>
              <a:t> </a:t>
            </a:r>
            <a:r>
              <a:rPr lang="en-US" altLang="en-US" sz="2100" err="1">
                <a:solidFill>
                  <a:srgbClr val="000066"/>
                </a:solidFill>
              </a:rPr>
              <a:t>muốn</a:t>
            </a:r>
            <a:r>
              <a:rPr lang="en-US" altLang="en-US" sz="2100">
                <a:solidFill>
                  <a:srgbClr val="000066"/>
                </a:solidFill>
              </a:rPr>
              <a:t> </a:t>
            </a:r>
            <a:r>
              <a:rPr lang="en-US" altLang="en-US" sz="2100" err="1">
                <a:solidFill>
                  <a:srgbClr val="000066"/>
                </a:solidFill>
              </a:rPr>
              <a:t>làm</a:t>
            </a:r>
            <a:r>
              <a:rPr lang="en-US" altLang="en-US" sz="2100">
                <a:solidFill>
                  <a:srgbClr val="000066"/>
                </a:solidFill>
              </a:rPr>
              <a:t> </a:t>
            </a:r>
            <a:r>
              <a:rPr lang="en-US" altLang="en-US" sz="2100" err="1">
                <a:solidFill>
                  <a:srgbClr val="000066"/>
                </a:solidFill>
              </a:rPr>
              <a:t>sai</a:t>
            </a:r>
            <a:r>
              <a:rPr lang="en-US" altLang="en-US" sz="2100">
                <a:solidFill>
                  <a:srgbClr val="000066"/>
                </a:solidFill>
              </a:rPr>
              <a:t> </a:t>
            </a:r>
            <a:r>
              <a:rPr lang="en-US" altLang="en-US" sz="2100" err="1">
                <a:solidFill>
                  <a:srgbClr val="000066"/>
                </a:solidFill>
              </a:rPr>
              <a:t>lệch</a:t>
            </a:r>
            <a:r>
              <a:rPr lang="en-US" altLang="en-US" sz="2100">
                <a:solidFill>
                  <a:srgbClr val="000066"/>
                </a:solidFill>
              </a:rPr>
              <a:t> </a:t>
            </a:r>
            <a:r>
              <a:rPr lang="en-US" altLang="en-US" sz="2100" err="1">
                <a:solidFill>
                  <a:srgbClr val="000066"/>
                </a:solidFill>
              </a:rPr>
              <a:t>nội</a:t>
            </a:r>
            <a:r>
              <a:rPr lang="en-US" altLang="en-US" sz="2100">
                <a:solidFill>
                  <a:srgbClr val="000066"/>
                </a:solidFill>
              </a:rPr>
              <a:t> dung </a:t>
            </a:r>
            <a:r>
              <a:rPr lang="en-US" altLang="en-US" sz="2100" err="1">
                <a:solidFill>
                  <a:srgbClr val="000066"/>
                </a:solidFill>
              </a:rPr>
              <a:t>thông</a:t>
            </a:r>
            <a:r>
              <a:rPr lang="en-US" altLang="en-US" sz="2100">
                <a:solidFill>
                  <a:srgbClr val="000066"/>
                </a:solidFill>
              </a:rPr>
              <a:t> tin </a:t>
            </a:r>
            <a:r>
              <a:rPr lang="en-US" altLang="en-US" sz="2100" err="1">
                <a:solidFill>
                  <a:srgbClr val="000066"/>
                </a:solidFill>
              </a:rPr>
              <a:t>cần</a:t>
            </a:r>
            <a:r>
              <a:rPr lang="en-US" altLang="en-US" sz="2100">
                <a:solidFill>
                  <a:srgbClr val="000066"/>
                </a:solidFill>
              </a:rPr>
              <a:t> </a:t>
            </a:r>
            <a:r>
              <a:rPr lang="en-US" altLang="en-US" sz="2100" err="1">
                <a:solidFill>
                  <a:srgbClr val="000066"/>
                </a:solidFill>
              </a:rPr>
              <a:t>truyền</a:t>
            </a:r>
            <a:r>
              <a:rPr lang="en-US" altLang="en-US" sz="2100">
                <a:solidFill>
                  <a:srgbClr val="000066"/>
                </a:solidFill>
              </a:rPr>
              <a:t> . </a:t>
            </a:r>
            <a:r>
              <a:rPr lang="en-US" altLang="en-US" sz="2100" err="1">
                <a:solidFill>
                  <a:srgbClr val="000066"/>
                </a:solidFill>
              </a:rPr>
              <a:t>Có</a:t>
            </a:r>
            <a:r>
              <a:rPr lang="en-US" altLang="en-US" sz="2100">
                <a:solidFill>
                  <a:srgbClr val="000066"/>
                </a:solidFill>
              </a:rPr>
              <a:t> </a:t>
            </a:r>
            <a:r>
              <a:rPr lang="en-US" altLang="en-US" sz="2100" err="1">
                <a:solidFill>
                  <a:srgbClr val="000066"/>
                </a:solidFill>
              </a:rPr>
              <a:t>hai</a:t>
            </a:r>
            <a:r>
              <a:rPr lang="en-US" altLang="en-US" sz="2100">
                <a:solidFill>
                  <a:srgbClr val="000066"/>
                </a:solidFill>
              </a:rPr>
              <a:t> </a:t>
            </a:r>
            <a:r>
              <a:rPr lang="en-US" altLang="en-US" sz="2100" err="1">
                <a:solidFill>
                  <a:srgbClr val="000066"/>
                </a:solidFill>
              </a:rPr>
              <a:t>loại</a:t>
            </a:r>
            <a:r>
              <a:rPr lang="en-US" altLang="en-US" sz="2100">
                <a:solidFill>
                  <a:srgbClr val="000066"/>
                </a:solidFill>
              </a:rPr>
              <a:t> </a:t>
            </a:r>
            <a:r>
              <a:rPr lang="en-US" altLang="en-US" sz="2100" err="1">
                <a:solidFill>
                  <a:srgbClr val="000066"/>
                </a:solidFill>
              </a:rPr>
              <a:t>nhiễu</a:t>
            </a:r>
            <a:r>
              <a:rPr lang="en-US" altLang="en-US" sz="2100">
                <a:solidFill>
                  <a:srgbClr val="000066"/>
                </a:solidFill>
              </a:rPr>
              <a:t>: </a:t>
            </a:r>
            <a:r>
              <a:rPr lang="en-US" altLang="en-US" sz="2100" err="1">
                <a:solidFill>
                  <a:srgbClr val="000066"/>
                </a:solidFill>
              </a:rPr>
              <a:t>nhiễu</a:t>
            </a:r>
            <a:r>
              <a:rPr lang="en-US" altLang="en-US" sz="2100">
                <a:solidFill>
                  <a:srgbClr val="000066"/>
                </a:solidFill>
              </a:rPr>
              <a:t> </a:t>
            </a:r>
            <a:r>
              <a:rPr lang="en-US" altLang="en-US" sz="2100" err="1">
                <a:solidFill>
                  <a:srgbClr val="000066"/>
                </a:solidFill>
              </a:rPr>
              <a:t>điện</a:t>
            </a:r>
            <a:r>
              <a:rPr lang="en-US" altLang="en-US" sz="2100">
                <a:solidFill>
                  <a:srgbClr val="000066"/>
                </a:solidFill>
              </a:rPr>
              <a:t> </a:t>
            </a:r>
            <a:r>
              <a:rPr lang="en-US" altLang="en-US" sz="2100" err="1">
                <a:solidFill>
                  <a:srgbClr val="000066"/>
                </a:solidFill>
              </a:rPr>
              <a:t>từ</a:t>
            </a:r>
            <a:r>
              <a:rPr lang="en-US" altLang="en-US" sz="2100">
                <a:solidFill>
                  <a:srgbClr val="000066"/>
                </a:solidFill>
              </a:rPr>
              <a:t> (Electromagnetic interference-EMI) </a:t>
            </a:r>
            <a:r>
              <a:rPr lang="en-US" altLang="en-US" sz="2100" err="1">
                <a:solidFill>
                  <a:srgbClr val="000066"/>
                </a:solidFill>
              </a:rPr>
              <a:t>và</a:t>
            </a:r>
            <a:r>
              <a:rPr lang="en-US" altLang="en-US" sz="2100">
                <a:solidFill>
                  <a:srgbClr val="000066"/>
                </a:solidFill>
              </a:rPr>
              <a:t> </a:t>
            </a:r>
            <a:r>
              <a:rPr lang="en-US" altLang="en-US" sz="2100" err="1">
                <a:solidFill>
                  <a:srgbClr val="000066"/>
                </a:solidFill>
              </a:rPr>
              <a:t>nhiễu</a:t>
            </a:r>
            <a:r>
              <a:rPr lang="en-US" altLang="en-US" sz="2100">
                <a:solidFill>
                  <a:srgbClr val="000066"/>
                </a:solidFill>
              </a:rPr>
              <a:t> </a:t>
            </a:r>
            <a:r>
              <a:rPr lang="en-US" altLang="en-US" sz="2100" err="1">
                <a:solidFill>
                  <a:srgbClr val="000066"/>
                </a:solidFill>
              </a:rPr>
              <a:t>xuyên</a:t>
            </a:r>
            <a:r>
              <a:rPr lang="en-US" altLang="en-US" sz="2100">
                <a:solidFill>
                  <a:srgbClr val="000066"/>
                </a:solidFill>
              </a:rPr>
              <a:t> </a:t>
            </a:r>
            <a:r>
              <a:rPr lang="en-US" altLang="en-US" sz="2100" err="1">
                <a:solidFill>
                  <a:srgbClr val="000066"/>
                </a:solidFill>
              </a:rPr>
              <a:t>kênh</a:t>
            </a:r>
            <a:r>
              <a:rPr lang="en-US" altLang="en-US" sz="2100">
                <a:solidFill>
                  <a:srgbClr val="000066"/>
                </a:solidFill>
              </a:rPr>
              <a:t> (crosstalk)</a:t>
            </a:r>
          </a:p>
          <a:p>
            <a:pPr algn="just" eaLnBrk="1" hangingPunct="1">
              <a:spcBef>
                <a:spcPct val="25000"/>
              </a:spcBef>
              <a:buFont typeface="Wingdings" panose="05000000000000000000" pitchFamily="2" charset="2"/>
              <a:buChar char="§"/>
            </a:pPr>
            <a:r>
              <a:rPr lang="en-US" altLang="en-US" sz="2100" b="1" err="1">
                <a:solidFill>
                  <a:srgbClr val="000066"/>
                </a:solidFill>
              </a:rPr>
              <a:t>Phương</a:t>
            </a:r>
            <a:r>
              <a:rPr lang="en-US" altLang="en-US" sz="2100" b="1">
                <a:solidFill>
                  <a:srgbClr val="000066"/>
                </a:solidFill>
              </a:rPr>
              <a:t> </a:t>
            </a:r>
            <a:r>
              <a:rPr lang="en-US" altLang="en-US" sz="2100" b="1" err="1">
                <a:solidFill>
                  <a:srgbClr val="000066"/>
                </a:solidFill>
              </a:rPr>
              <a:t>thức</a:t>
            </a:r>
            <a:r>
              <a:rPr lang="en-US" altLang="en-US" sz="2100" b="1">
                <a:solidFill>
                  <a:srgbClr val="000066"/>
                </a:solidFill>
              </a:rPr>
              <a:t> </a:t>
            </a:r>
            <a:r>
              <a:rPr lang="en-US" altLang="en-US" sz="2100" b="1" err="1">
                <a:solidFill>
                  <a:srgbClr val="000066"/>
                </a:solidFill>
              </a:rPr>
              <a:t>truyền</a:t>
            </a:r>
            <a:r>
              <a:rPr lang="en-US" altLang="en-US" sz="2100" b="1">
                <a:solidFill>
                  <a:srgbClr val="000066"/>
                </a:solidFill>
              </a:rPr>
              <a:t> </a:t>
            </a:r>
            <a:r>
              <a:rPr lang="en-US" altLang="en-US" sz="2100" b="1" err="1">
                <a:solidFill>
                  <a:srgbClr val="000066"/>
                </a:solidFill>
              </a:rPr>
              <a:t>dẫn</a:t>
            </a:r>
            <a:r>
              <a:rPr lang="en-US" altLang="en-US" sz="2100">
                <a:solidFill>
                  <a:srgbClr val="000066"/>
                </a:solidFill>
              </a:rPr>
              <a:t>: Baseband (</a:t>
            </a:r>
            <a:r>
              <a:rPr lang="en-US" altLang="en-US" sz="2100" err="1">
                <a:solidFill>
                  <a:srgbClr val="000066"/>
                </a:solidFill>
              </a:rPr>
              <a:t>Băng</a:t>
            </a:r>
            <a:r>
              <a:rPr lang="en-US" altLang="en-US" sz="2100">
                <a:solidFill>
                  <a:srgbClr val="000066"/>
                </a:solidFill>
              </a:rPr>
              <a:t> </a:t>
            </a:r>
            <a:r>
              <a:rPr lang="en-US" altLang="en-US" sz="2100" err="1">
                <a:solidFill>
                  <a:srgbClr val="000066"/>
                </a:solidFill>
              </a:rPr>
              <a:t>cơ</a:t>
            </a:r>
            <a:r>
              <a:rPr lang="en-US" altLang="en-US" sz="2100">
                <a:solidFill>
                  <a:srgbClr val="000066"/>
                </a:solidFill>
              </a:rPr>
              <a:t> </a:t>
            </a:r>
            <a:r>
              <a:rPr lang="en-US" altLang="en-US" sz="2100" err="1">
                <a:solidFill>
                  <a:srgbClr val="000066"/>
                </a:solidFill>
              </a:rPr>
              <a:t>sở</a:t>
            </a:r>
            <a:r>
              <a:rPr lang="en-US" altLang="en-US" sz="2100">
                <a:solidFill>
                  <a:srgbClr val="000066"/>
                </a:solidFill>
              </a:rPr>
              <a:t>- </a:t>
            </a:r>
            <a:r>
              <a:rPr lang="en-US" altLang="en-US" sz="2100" err="1">
                <a:solidFill>
                  <a:srgbClr val="000066"/>
                </a:solidFill>
              </a:rPr>
              <a:t>toàn</a:t>
            </a:r>
            <a:r>
              <a:rPr lang="en-US" altLang="en-US" sz="2100">
                <a:solidFill>
                  <a:srgbClr val="000066"/>
                </a:solidFill>
              </a:rPr>
              <a:t> </a:t>
            </a:r>
            <a:r>
              <a:rPr lang="en-US" altLang="en-US" sz="2100" err="1">
                <a:solidFill>
                  <a:srgbClr val="000066"/>
                </a:solidFill>
              </a:rPr>
              <a:t>bộ</a:t>
            </a:r>
            <a:r>
              <a:rPr lang="en-US" altLang="en-US" sz="2100">
                <a:solidFill>
                  <a:srgbClr val="000066"/>
                </a:solidFill>
              </a:rPr>
              <a:t> </a:t>
            </a:r>
            <a:r>
              <a:rPr lang="en-US" altLang="en-US" sz="2100" err="1">
                <a:solidFill>
                  <a:srgbClr val="000066"/>
                </a:solidFill>
              </a:rPr>
              <a:t>khả</a:t>
            </a:r>
            <a:r>
              <a:rPr lang="en-US" altLang="en-US" sz="2100">
                <a:solidFill>
                  <a:srgbClr val="000066"/>
                </a:solidFill>
              </a:rPr>
              <a:t> </a:t>
            </a:r>
            <a:r>
              <a:rPr lang="en-US" altLang="en-US" sz="2100" err="1">
                <a:solidFill>
                  <a:srgbClr val="000066"/>
                </a:solidFill>
              </a:rPr>
              <a:t>năng</a:t>
            </a:r>
            <a:r>
              <a:rPr lang="en-US" altLang="en-US" sz="2100">
                <a:solidFill>
                  <a:srgbClr val="000066"/>
                </a:solidFill>
              </a:rPr>
              <a:t> </a:t>
            </a:r>
            <a:r>
              <a:rPr lang="en-US" altLang="en-US" sz="2100" err="1">
                <a:solidFill>
                  <a:srgbClr val="000066"/>
                </a:solidFill>
              </a:rPr>
              <a:t>đường</a:t>
            </a:r>
            <a:r>
              <a:rPr lang="en-US" altLang="en-US" sz="2100">
                <a:solidFill>
                  <a:srgbClr val="000066"/>
                </a:solidFill>
              </a:rPr>
              <a:t> </a:t>
            </a:r>
            <a:r>
              <a:rPr lang="en-US" altLang="en-US" sz="2100" err="1">
                <a:solidFill>
                  <a:srgbClr val="000066"/>
                </a:solidFill>
              </a:rPr>
              <a:t>truyền</a:t>
            </a:r>
            <a:r>
              <a:rPr lang="en-US" altLang="en-US" sz="2100">
                <a:solidFill>
                  <a:srgbClr val="000066"/>
                </a:solidFill>
              </a:rPr>
              <a:t>  </a:t>
            </a:r>
            <a:r>
              <a:rPr lang="en-US" altLang="en-US" sz="2100" err="1">
                <a:solidFill>
                  <a:srgbClr val="000066"/>
                </a:solidFill>
              </a:rPr>
              <a:t>được</a:t>
            </a:r>
            <a:r>
              <a:rPr lang="en-US" altLang="en-US" sz="2100">
                <a:solidFill>
                  <a:srgbClr val="000066"/>
                </a:solidFill>
              </a:rPr>
              <a:t> </a:t>
            </a:r>
            <a:r>
              <a:rPr lang="en-US" altLang="en-US" sz="2100" err="1">
                <a:solidFill>
                  <a:srgbClr val="000066"/>
                </a:solidFill>
              </a:rPr>
              <a:t>dành</a:t>
            </a:r>
            <a:r>
              <a:rPr lang="en-US" altLang="en-US" sz="2100">
                <a:solidFill>
                  <a:srgbClr val="000066"/>
                </a:solidFill>
              </a:rPr>
              <a:t> </a:t>
            </a:r>
            <a:r>
              <a:rPr lang="en-US" altLang="en-US" sz="2100" err="1">
                <a:solidFill>
                  <a:srgbClr val="000066"/>
                </a:solidFill>
              </a:rPr>
              <a:t>cho</a:t>
            </a:r>
            <a:r>
              <a:rPr lang="en-US" altLang="en-US" sz="2100">
                <a:solidFill>
                  <a:srgbClr val="000066"/>
                </a:solidFill>
              </a:rPr>
              <a:t> </a:t>
            </a:r>
            <a:r>
              <a:rPr lang="en-US" altLang="en-US" sz="2100" err="1">
                <a:solidFill>
                  <a:srgbClr val="000066"/>
                </a:solidFill>
              </a:rPr>
              <a:t>một</a:t>
            </a:r>
            <a:r>
              <a:rPr lang="en-US" altLang="en-US" sz="2100">
                <a:solidFill>
                  <a:srgbClr val="000066"/>
                </a:solidFill>
              </a:rPr>
              <a:t> </a:t>
            </a:r>
            <a:r>
              <a:rPr lang="en-US" altLang="en-US" sz="2100" err="1">
                <a:solidFill>
                  <a:srgbClr val="000066"/>
                </a:solidFill>
              </a:rPr>
              <a:t>kênh</a:t>
            </a:r>
            <a:r>
              <a:rPr lang="en-US" altLang="en-US" sz="2100">
                <a:solidFill>
                  <a:srgbClr val="000066"/>
                </a:solidFill>
              </a:rPr>
              <a:t> </a:t>
            </a:r>
            <a:r>
              <a:rPr lang="en-US" altLang="en-US" sz="2100" err="1">
                <a:solidFill>
                  <a:srgbClr val="000066"/>
                </a:solidFill>
              </a:rPr>
              <a:t>truyền</a:t>
            </a:r>
            <a:r>
              <a:rPr lang="en-US" altLang="en-US" sz="2100">
                <a:solidFill>
                  <a:srgbClr val="000066"/>
                </a:solidFill>
              </a:rPr>
              <a:t> </a:t>
            </a:r>
            <a:r>
              <a:rPr lang="en-US" altLang="en-US" sz="2100" err="1">
                <a:solidFill>
                  <a:srgbClr val="000066"/>
                </a:solidFill>
              </a:rPr>
              <a:t>thông</a:t>
            </a:r>
            <a:r>
              <a:rPr lang="en-US" altLang="en-US" sz="2100">
                <a:solidFill>
                  <a:srgbClr val="000066"/>
                </a:solidFill>
              </a:rPr>
              <a:t> </a:t>
            </a:r>
            <a:r>
              <a:rPr lang="en-US" altLang="en-US" sz="2100" err="1">
                <a:solidFill>
                  <a:srgbClr val="000066"/>
                </a:solidFill>
              </a:rPr>
              <a:t>duy</a:t>
            </a:r>
            <a:r>
              <a:rPr lang="en-US" altLang="en-US" sz="2100">
                <a:solidFill>
                  <a:srgbClr val="000066"/>
                </a:solidFill>
              </a:rPr>
              <a:t> </a:t>
            </a:r>
            <a:r>
              <a:rPr lang="en-US" altLang="en-US" sz="2100" err="1">
                <a:solidFill>
                  <a:srgbClr val="000066"/>
                </a:solidFill>
              </a:rPr>
              <a:t>nhất</a:t>
            </a:r>
            <a:r>
              <a:rPr lang="en-US" altLang="en-US" sz="2100">
                <a:solidFill>
                  <a:srgbClr val="000066"/>
                </a:solidFill>
              </a:rPr>
              <a:t>), Broadband (</a:t>
            </a:r>
            <a:r>
              <a:rPr lang="en-US" altLang="en-US" sz="2100" err="1">
                <a:solidFill>
                  <a:srgbClr val="000066"/>
                </a:solidFill>
              </a:rPr>
              <a:t>Băng</a:t>
            </a:r>
            <a:r>
              <a:rPr lang="en-US" altLang="en-US" sz="2100">
                <a:solidFill>
                  <a:srgbClr val="000066"/>
                </a:solidFill>
              </a:rPr>
              <a:t> </a:t>
            </a:r>
            <a:r>
              <a:rPr lang="en-US" altLang="en-US" sz="2100" err="1">
                <a:solidFill>
                  <a:srgbClr val="000066"/>
                </a:solidFill>
              </a:rPr>
              <a:t>rộng</a:t>
            </a:r>
            <a:r>
              <a:rPr lang="en-US" altLang="en-US" sz="2100">
                <a:solidFill>
                  <a:srgbClr val="000066"/>
                </a:solidFill>
              </a:rPr>
              <a:t>- </a:t>
            </a:r>
            <a:r>
              <a:rPr lang="en-US" altLang="en-US" sz="2100" err="1">
                <a:solidFill>
                  <a:srgbClr val="000066"/>
                </a:solidFill>
              </a:rPr>
              <a:t>nhiều</a:t>
            </a:r>
            <a:r>
              <a:rPr lang="en-US" altLang="en-US" sz="2100">
                <a:solidFill>
                  <a:srgbClr val="000066"/>
                </a:solidFill>
              </a:rPr>
              <a:t> </a:t>
            </a:r>
            <a:r>
              <a:rPr lang="en-US" altLang="en-US" sz="2100" err="1">
                <a:solidFill>
                  <a:srgbClr val="000066"/>
                </a:solidFill>
              </a:rPr>
              <a:t>kênh</a:t>
            </a:r>
            <a:r>
              <a:rPr lang="en-US" altLang="en-US" sz="2100">
                <a:solidFill>
                  <a:srgbClr val="000066"/>
                </a:solidFill>
              </a:rPr>
              <a:t> </a:t>
            </a:r>
            <a:r>
              <a:rPr lang="en-US" altLang="en-US" sz="2100" err="1">
                <a:solidFill>
                  <a:srgbClr val="000066"/>
                </a:solidFill>
              </a:rPr>
              <a:t>truyền</a:t>
            </a:r>
            <a:r>
              <a:rPr lang="en-US" altLang="en-US" sz="2100">
                <a:solidFill>
                  <a:srgbClr val="000066"/>
                </a:solidFill>
              </a:rPr>
              <a:t> </a:t>
            </a:r>
            <a:r>
              <a:rPr lang="en-US" altLang="en-US" sz="2100" err="1">
                <a:solidFill>
                  <a:srgbClr val="000066"/>
                </a:solidFill>
              </a:rPr>
              <a:t>thông</a:t>
            </a:r>
            <a:r>
              <a:rPr lang="en-US" altLang="en-US" sz="2100">
                <a:solidFill>
                  <a:srgbClr val="000066"/>
                </a:solidFill>
              </a:rPr>
              <a:t> </a:t>
            </a:r>
            <a:r>
              <a:rPr lang="en-US" altLang="en-US" sz="2100" err="1">
                <a:solidFill>
                  <a:srgbClr val="000066"/>
                </a:solidFill>
              </a:rPr>
              <a:t>cùng</a:t>
            </a:r>
            <a:r>
              <a:rPr lang="en-US" altLang="en-US" sz="2100">
                <a:solidFill>
                  <a:srgbClr val="000066"/>
                </a:solidFill>
              </a:rPr>
              <a:t> </a:t>
            </a:r>
            <a:r>
              <a:rPr lang="en-US" altLang="en-US" sz="2100" err="1">
                <a:solidFill>
                  <a:srgbClr val="000066"/>
                </a:solidFill>
              </a:rPr>
              <a:t>phân</a:t>
            </a:r>
            <a:r>
              <a:rPr lang="en-US" altLang="en-US" sz="2100">
                <a:solidFill>
                  <a:srgbClr val="000066"/>
                </a:solidFill>
              </a:rPr>
              <a:t> chia </a:t>
            </a:r>
            <a:r>
              <a:rPr lang="en-US" altLang="en-US" sz="2100" err="1">
                <a:solidFill>
                  <a:srgbClr val="000066"/>
                </a:solidFill>
              </a:rPr>
              <a:t>băng</a:t>
            </a:r>
            <a:r>
              <a:rPr lang="en-US" altLang="en-US" sz="2100">
                <a:solidFill>
                  <a:srgbClr val="000066"/>
                </a:solidFill>
              </a:rPr>
              <a:t> </a:t>
            </a:r>
            <a:r>
              <a:rPr lang="en-US" altLang="en-US" sz="2100" err="1">
                <a:solidFill>
                  <a:srgbClr val="000066"/>
                </a:solidFill>
              </a:rPr>
              <a:t>thông</a:t>
            </a:r>
            <a:r>
              <a:rPr lang="en-US" altLang="en-US" sz="2100">
                <a:solidFill>
                  <a:srgbClr val="000066"/>
                </a:solidFill>
              </a:rPr>
              <a:t> </a:t>
            </a:r>
            <a:r>
              <a:rPr lang="en-US" altLang="en-US" sz="2100" err="1">
                <a:solidFill>
                  <a:srgbClr val="000066"/>
                </a:solidFill>
              </a:rPr>
              <a:t>của</a:t>
            </a:r>
            <a:r>
              <a:rPr lang="en-US" altLang="en-US" sz="2100">
                <a:solidFill>
                  <a:srgbClr val="000066"/>
                </a:solidFill>
              </a:rPr>
              <a:t> </a:t>
            </a:r>
            <a:r>
              <a:rPr lang="en-US" altLang="en-US" sz="2100" err="1">
                <a:solidFill>
                  <a:srgbClr val="000066"/>
                </a:solidFill>
              </a:rPr>
              <a:t>đường</a:t>
            </a:r>
            <a:r>
              <a:rPr lang="en-US" altLang="en-US" sz="2100">
                <a:solidFill>
                  <a:srgbClr val="000066"/>
                </a:solidFill>
              </a:rPr>
              <a:t> </a:t>
            </a:r>
            <a:r>
              <a:rPr lang="en-US" altLang="en-US" sz="2100" err="1">
                <a:solidFill>
                  <a:srgbClr val="000066"/>
                </a:solidFill>
              </a:rPr>
              <a:t>truyền</a:t>
            </a:r>
            <a:r>
              <a:rPr lang="en-US" altLang="en-US" sz="2100">
                <a:solidFill>
                  <a:srgbClr val="000066"/>
                </a:solidFill>
              </a:rPr>
              <a:t>)</a:t>
            </a:r>
          </a:p>
        </p:txBody>
      </p:sp>
      <p:sp>
        <p:nvSpPr>
          <p:cNvPr id="20483" name="Text Box 8"/>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20484" name="Text Box 10"/>
          <p:cNvSpPr txBox="1">
            <a:spLocks noChangeArrowheads="1"/>
          </p:cNvSpPr>
          <p:nvPr/>
        </p:nvSpPr>
        <p:spPr bwMode="auto">
          <a:xfrm>
            <a:off x="1693863" y="165101"/>
            <a:ext cx="637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r>
              <a:rPr lang="en-US" altLang="en-US" sz="2400" b="1" i="1"/>
              <a:t>1.3. </a:t>
            </a:r>
            <a:r>
              <a:rPr lang="en-US" altLang="en-US" sz="2400" b="1" i="1" err="1"/>
              <a:t>Các</a:t>
            </a:r>
            <a:r>
              <a:rPr lang="en-US" altLang="en-US" sz="2400" b="1" i="1"/>
              <a:t> </a:t>
            </a:r>
            <a:r>
              <a:rPr lang="en-US" altLang="en-US" sz="2400" b="1" i="1" err="1"/>
              <a:t>đặc</a:t>
            </a:r>
            <a:r>
              <a:rPr lang="en-US" altLang="en-US" sz="2400" b="1" i="1"/>
              <a:t> </a:t>
            </a:r>
            <a:r>
              <a:rPr lang="en-US" altLang="en-US" sz="2400" b="1" i="1" err="1"/>
              <a:t>tính</a:t>
            </a:r>
            <a:r>
              <a:rPr lang="en-US" altLang="en-US" sz="2400" b="1" i="1"/>
              <a:t> </a:t>
            </a:r>
            <a:r>
              <a:rPr lang="en-US" altLang="en-US" sz="2400" b="1" i="1" err="1"/>
              <a:t>của</a:t>
            </a:r>
            <a:r>
              <a:rPr lang="en-US" altLang="en-US" sz="2400" b="1" i="1"/>
              <a:t> </a:t>
            </a:r>
            <a:r>
              <a:rPr lang="en-US" altLang="en-US" sz="2400" b="1" i="1" err="1"/>
              <a:t>đường</a:t>
            </a:r>
            <a:r>
              <a:rPr lang="en-US" altLang="en-US" sz="2400" b="1" i="1"/>
              <a:t> </a:t>
            </a:r>
            <a:r>
              <a:rPr lang="en-US" altLang="en-US" sz="2400" b="1" i="1" err="1"/>
              <a:t>truyền</a:t>
            </a:r>
            <a:endParaRPr lang="en-US" altLang="en-US" sz="2400" b="1" i="1"/>
          </a:p>
        </p:txBody>
      </p:sp>
    </p:spTree>
    <p:extLst>
      <p:ext uri="{BB962C8B-B14F-4D97-AF65-F5344CB8AC3E}">
        <p14:creationId xmlns:p14="http://schemas.microsoft.com/office/powerpoint/2010/main" val="576563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barn(inVertical)">
                                      <p:cBhvr>
                                        <p:cTn id="7" dur="500"/>
                                        <p:tgtEl>
                                          <p:spTgt spid="2048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3606"/>
                                        </p:tgtEl>
                                        <p:attrNameLst>
                                          <p:attrName>style.visibility</p:attrName>
                                        </p:attrNameLst>
                                      </p:cBhvr>
                                      <p:to>
                                        <p:strVal val="visible"/>
                                      </p:to>
                                    </p:set>
                                    <p:animEffect transition="in" filter="barn(inVertical)">
                                      <p:cBhvr>
                                        <p:cTn id="12" dur="500"/>
                                        <p:tgtEl>
                                          <p:spTgt spid="153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6" grpId="0"/>
      <p:bldP spid="2048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1524000" y="1"/>
            <a:ext cx="6019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30000"/>
              </a:spcBef>
            </a:pPr>
            <a:r>
              <a:rPr lang="en-US" altLang="en-US" sz="2800" b="1" i="1">
                <a:latin typeface="Times New Roman" panose="02020603050405020304" pitchFamily="18" charset="0"/>
              </a:rPr>
              <a:t>3.5  M</a:t>
            </a:r>
            <a:r>
              <a:rPr lang="en-US" altLang="en-US" sz="2400" b="1" i="1"/>
              <a:t>ạng vô tuyến không dây </a:t>
            </a:r>
            <a:r>
              <a:rPr lang="en-US" altLang="en-US" sz="2400" b="1" i="1">
                <a:solidFill>
                  <a:schemeClr val="bg1"/>
                </a:solidFill>
              </a:rPr>
              <a:t>(WLAN)</a:t>
            </a:r>
          </a:p>
        </p:txBody>
      </p:sp>
      <p:sp>
        <p:nvSpPr>
          <p:cNvPr id="51203" name="Text Box 3"/>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51204" name="Text Box 4"/>
          <p:cNvSpPr txBox="1">
            <a:spLocks noChangeArrowheads="1"/>
          </p:cNvSpPr>
          <p:nvPr/>
        </p:nvSpPr>
        <p:spPr bwMode="auto">
          <a:xfrm>
            <a:off x="3886200" y="22860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51205" name="Rectangle 5"/>
          <p:cNvSpPr>
            <a:spLocks noChangeArrowheads="1"/>
          </p:cNvSpPr>
          <p:nvPr/>
        </p:nvSpPr>
        <p:spPr bwMode="auto">
          <a:xfrm>
            <a:off x="4886325" y="316706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51206" name="Rectangle 6"/>
          <p:cNvSpPr>
            <a:spLocks noChangeArrowheads="1"/>
          </p:cNvSpPr>
          <p:nvPr/>
        </p:nvSpPr>
        <p:spPr bwMode="auto">
          <a:xfrm>
            <a:off x="4762500" y="27336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51207" name="Rectangle 7"/>
          <p:cNvSpPr>
            <a:spLocks noChangeArrowheads="1"/>
          </p:cNvSpPr>
          <p:nvPr/>
        </p:nvSpPr>
        <p:spPr bwMode="auto">
          <a:xfrm>
            <a:off x="5195888" y="269081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51208" name="Text Box 8"/>
          <p:cNvSpPr txBox="1">
            <a:spLocks noChangeArrowheads="1"/>
          </p:cNvSpPr>
          <p:nvPr/>
        </p:nvSpPr>
        <p:spPr bwMode="auto">
          <a:xfrm>
            <a:off x="4114800" y="2514600"/>
            <a:ext cx="609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50000"/>
              </a:spcBef>
            </a:pPr>
            <a:endParaRPr lang="en-US" altLang="en-US" sz="2400">
              <a:solidFill>
                <a:srgbClr val="000099"/>
              </a:solidFill>
              <a:latin typeface="Times New Roman" panose="02020603050405020304" pitchFamily="18" charset="0"/>
              <a:cs typeface="Times New Roman" panose="02020603050405020304" pitchFamily="18" charset="0"/>
            </a:endParaRPr>
          </a:p>
          <a:p>
            <a:pPr eaLnBrk="1" hangingPunct="1">
              <a:spcBef>
                <a:spcPct val="50000"/>
              </a:spcBef>
            </a:pPr>
            <a:endParaRPr lang="en-US" altLang="en-US" sz="2400">
              <a:solidFill>
                <a:srgbClr val="000099"/>
              </a:solidFill>
              <a:latin typeface="Times New Roman" panose="02020603050405020304" pitchFamily="18" charset="0"/>
            </a:endParaRPr>
          </a:p>
        </p:txBody>
      </p:sp>
      <p:sp>
        <p:nvSpPr>
          <p:cNvPr id="51209" name="Rectangle 9"/>
          <p:cNvSpPr>
            <a:spLocks noChangeArrowheads="1"/>
          </p:cNvSpPr>
          <p:nvPr/>
        </p:nvSpPr>
        <p:spPr bwMode="auto">
          <a:xfrm>
            <a:off x="4957763" y="240506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51210" name="Rectangle 10"/>
          <p:cNvSpPr>
            <a:spLocks noChangeArrowheads="1"/>
          </p:cNvSpPr>
          <p:nvPr/>
        </p:nvSpPr>
        <p:spPr bwMode="auto">
          <a:xfrm>
            <a:off x="4881563" y="23907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51211" name="Rectangle 11"/>
          <p:cNvSpPr>
            <a:spLocks noChangeArrowheads="1"/>
          </p:cNvSpPr>
          <p:nvPr/>
        </p:nvSpPr>
        <p:spPr bwMode="auto">
          <a:xfrm>
            <a:off x="4895850" y="233362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51212" name="Rectangle 12"/>
          <p:cNvSpPr>
            <a:spLocks noChangeArrowheads="1"/>
          </p:cNvSpPr>
          <p:nvPr/>
        </p:nvSpPr>
        <p:spPr bwMode="auto">
          <a:xfrm>
            <a:off x="4110038" y="160972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pic>
        <p:nvPicPr>
          <p:cNvPr id="51213"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5900" y="773114"/>
            <a:ext cx="5919788" cy="569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3286807"/>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3"/>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52227" name="Text Box 4"/>
          <p:cNvSpPr txBox="1">
            <a:spLocks noChangeArrowheads="1"/>
          </p:cNvSpPr>
          <p:nvPr/>
        </p:nvSpPr>
        <p:spPr bwMode="auto">
          <a:xfrm>
            <a:off x="3886200" y="22860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52228" name="Rectangle 5"/>
          <p:cNvSpPr>
            <a:spLocks noChangeArrowheads="1"/>
          </p:cNvSpPr>
          <p:nvPr/>
        </p:nvSpPr>
        <p:spPr bwMode="auto">
          <a:xfrm>
            <a:off x="4886325" y="316706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52229" name="Rectangle 6"/>
          <p:cNvSpPr>
            <a:spLocks noChangeArrowheads="1"/>
          </p:cNvSpPr>
          <p:nvPr/>
        </p:nvSpPr>
        <p:spPr bwMode="auto">
          <a:xfrm>
            <a:off x="4762500" y="27336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52230" name="Rectangle 7"/>
          <p:cNvSpPr>
            <a:spLocks noChangeArrowheads="1"/>
          </p:cNvSpPr>
          <p:nvPr/>
        </p:nvSpPr>
        <p:spPr bwMode="auto">
          <a:xfrm>
            <a:off x="5195888" y="269081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52231" name="Text Box 8"/>
          <p:cNvSpPr txBox="1">
            <a:spLocks noChangeArrowheads="1"/>
          </p:cNvSpPr>
          <p:nvPr/>
        </p:nvSpPr>
        <p:spPr bwMode="auto">
          <a:xfrm>
            <a:off x="4114800" y="2514600"/>
            <a:ext cx="609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50000"/>
              </a:spcBef>
            </a:pPr>
            <a:endParaRPr lang="en-US" altLang="en-US" sz="2400">
              <a:solidFill>
                <a:srgbClr val="000099"/>
              </a:solidFill>
              <a:latin typeface="Times New Roman" panose="02020603050405020304" pitchFamily="18" charset="0"/>
              <a:cs typeface="Times New Roman" panose="02020603050405020304" pitchFamily="18" charset="0"/>
            </a:endParaRPr>
          </a:p>
          <a:p>
            <a:pPr eaLnBrk="1" hangingPunct="1">
              <a:spcBef>
                <a:spcPct val="50000"/>
              </a:spcBef>
            </a:pPr>
            <a:endParaRPr lang="en-US" altLang="en-US" sz="2400">
              <a:solidFill>
                <a:srgbClr val="000099"/>
              </a:solidFill>
              <a:latin typeface="Times New Roman" panose="02020603050405020304" pitchFamily="18" charset="0"/>
            </a:endParaRPr>
          </a:p>
        </p:txBody>
      </p:sp>
      <p:sp>
        <p:nvSpPr>
          <p:cNvPr id="52232" name="Rectangle 9"/>
          <p:cNvSpPr>
            <a:spLocks noChangeArrowheads="1"/>
          </p:cNvSpPr>
          <p:nvPr/>
        </p:nvSpPr>
        <p:spPr bwMode="auto">
          <a:xfrm>
            <a:off x="4957763" y="240506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52233" name="Rectangle 10"/>
          <p:cNvSpPr>
            <a:spLocks noChangeArrowheads="1"/>
          </p:cNvSpPr>
          <p:nvPr/>
        </p:nvSpPr>
        <p:spPr bwMode="auto">
          <a:xfrm>
            <a:off x="4881563" y="23907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52234" name="Rectangle 11"/>
          <p:cNvSpPr>
            <a:spLocks noChangeArrowheads="1"/>
          </p:cNvSpPr>
          <p:nvPr/>
        </p:nvSpPr>
        <p:spPr bwMode="auto">
          <a:xfrm>
            <a:off x="4895850" y="233362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52235" name="Rectangle 12"/>
          <p:cNvSpPr>
            <a:spLocks noChangeArrowheads="1"/>
          </p:cNvSpPr>
          <p:nvPr/>
        </p:nvSpPr>
        <p:spPr bwMode="auto">
          <a:xfrm>
            <a:off x="4110038" y="160972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320526" name="Text Box 14"/>
          <p:cNvSpPr txBox="1">
            <a:spLocks noChangeArrowheads="1"/>
          </p:cNvSpPr>
          <p:nvPr/>
        </p:nvSpPr>
        <p:spPr bwMode="auto">
          <a:xfrm>
            <a:off x="845344" y="1135062"/>
            <a:ext cx="8728075" cy="449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25000"/>
              </a:spcBef>
              <a:buFont typeface="Wingdings" panose="05000000000000000000" pitchFamily="2" charset="2"/>
              <a:buChar char="§"/>
            </a:pPr>
            <a:r>
              <a:rPr lang="en-US" altLang="en-US" sz="2600" err="1">
                <a:solidFill>
                  <a:srgbClr val="000066"/>
                </a:solidFill>
                <a:latin typeface="Times New Roman" panose="02020603050405020304" pitchFamily="18" charset="0"/>
                <a:cs typeface="Times New Roman" panose="02020603050405020304" pitchFamily="18" charset="0"/>
              </a:rPr>
              <a:t>Sử</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dụng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sóng</a:t>
            </a:r>
            <a:r>
              <a:rPr lang="en-US" altLang="en-US" sz="2600">
                <a:solidFill>
                  <a:srgbClr val="000066"/>
                </a:solidFill>
                <a:latin typeface="Times New Roman" panose="02020603050405020304" pitchFamily="18" charset="0"/>
                <a:cs typeface="Times New Roman" panose="02020603050405020304" pitchFamily="18" charset="0"/>
              </a:rPr>
              <a:t> radio, </a:t>
            </a:r>
            <a:r>
              <a:rPr lang="en-US" altLang="en-US" sz="2600" err="1">
                <a:solidFill>
                  <a:srgbClr val="000066"/>
                </a:solidFill>
                <a:latin typeface="Times New Roman" panose="02020603050405020304" pitchFamily="18" charset="0"/>
                <a:cs typeface="Times New Roman" panose="02020603050405020304" pitchFamily="18" charset="0"/>
              </a:rPr>
              <a:t>tia</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hồng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ngoại</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để</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truyền</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dữ</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liệu</a:t>
            </a:r>
            <a:endParaRPr lang="en-US" altLang="en-US" sz="2600">
              <a:solidFill>
                <a:srgbClr val="000066"/>
              </a:solidFill>
              <a:latin typeface="Times New Roman" panose="02020603050405020304" pitchFamily="18" charset="0"/>
              <a:cs typeface="Times New Roman" panose="02020603050405020304" pitchFamily="18" charset="0"/>
            </a:endParaRPr>
          </a:p>
          <a:p>
            <a:pPr algn="just" eaLnBrk="1" hangingPunct="1">
              <a:spcBef>
                <a:spcPct val="25000"/>
              </a:spcBef>
              <a:buFont typeface="Wingdings" panose="05000000000000000000" pitchFamily="2" charset="2"/>
              <a:buChar char="§"/>
            </a:pPr>
            <a:r>
              <a:rPr lang="en-US" altLang="en-US" sz="2600" err="1">
                <a:solidFill>
                  <a:srgbClr val="000066"/>
                </a:solidFill>
                <a:latin typeface="Times New Roman" panose="02020603050405020304" pitchFamily="18" charset="0"/>
                <a:cs typeface="Times New Roman" panose="02020603050405020304" pitchFamily="18" charset="0"/>
              </a:rPr>
              <a:t>Sử</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dụng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các</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giải</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tần</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số</a:t>
            </a:r>
            <a:r>
              <a:rPr lang="en-US" altLang="en-US" sz="2600">
                <a:solidFill>
                  <a:srgbClr val="000066"/>
                </a:solidFill>
                <a:latin typeface="Times New Roman" panose="02020603050405020304" pitchFamily="18" charset="0"/>
                <a:cs typeface="Times New Roman" panose="02020603050405020304" pitchFamily="18" charset="0"/>
              </a:rPr>
              <a:t> 2.4GHz, 5 GHz </a:t>
            </a:r>
            <a:r>
              <a:rPr lang="en-US" altLang="en-US" sz="2600" err="1">
                <a:solidFill>
                  <a:srgbClr val="000066"/>
                </a:solidFill>
                <a:latin typeface="Times New Roman" panose="02020603050405020304" pitchFamily="18" charset="0"/>
                <a:cs typeface="Times New Roman" panose="02020603050405020304" pitchFamily="18" charset="0"/>
              </a:rPr>
              <a:t>và</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các</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các</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giải</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tần</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số</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không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cần</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cấp</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phép</a:t>
            </a:r>
            <a:r>
              <a:rPr lang="en-US" altLang="en-US" sz="2600">
                <a:solidFill>
                  <a:srgbClr val="000066"/>
                </a:solidFill>
                <a:latin typeface="Times New Roman" panose="02020603050405020304" pitchFamily="18" charset="0"/>
                <a:cs typeface="Times New Roman" panose="02020603050405020304" pitchFamily="18" charset="0"/>
              </a:rPr>
              <a:t> ISM  </a:t>
            </a:r>
            <a:r>
              <a:rPr lang="en-US" altLang="en-US" sz="2600" err="1">
                <a:solidFill>
                  <a:srgbClr val="000066"/>
                </a:solidFill>
                <a:latin typeface="Times New Roman" panose="02020603050405020304" pitchFamily="18" charset="0"/>
                <a:cs typeface="Times New Roman" panose="02020603050405020304" pitchFamily="18" charset="0"/>
              </a:rPr>
              <a:t>để</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truyền</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dữ</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liệu</a:t>
            </a:r>
            <a:r>
              <a:rPr lang="en-US" altLang="en-US" sz="2600">
                <a:solidFill>
                  <a:srgbClr val="000066"/>
                </a:solidFill>
                <a:latin typeface="Times New Roman" panose="02020603050405020304" pitchFamily="18" charset="0"/>
                <a:cs typeface="Times New Roman" panose="02020603050405020304" pitchFamily="18" charset="0"/>
              </a:rPr>
              <a:t>.</a:t>
            </a:r>
          </a:p>
          <a:p>
            <a:pPr algn="just" eaLnBrk="1" hangingPunct="1">
              <a:spcBef>
                <a:spcPct val="25000"/>
              </a:spcBef>
              <a:buFont typeface="Wingdings" panose="05000000000000000000" pitchFamily="2" charset="2"/>
              <a:buChar char="§"/>
            </a:pPr>
            <a:r>
              <a:rPr lang="en-US" altLang="en-US" sz="2600" err="1">
                <a:solidFill>
                  <a:srgbClr val="000066"/>
                </a:solidFill>
                <a:latin typeface="Times New Roman" panose="02020603050405020304" pitchFamily="18" charset="0"/>
                <a:cs typeface="Times New Roman" panose="02020603050405020304" pitchFamily="18" charset="0"/>
              </a:rPr>
              <a:t>Máy</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trạm</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cần</a:t>
            </a:r>
            <a:r>
              <a:rPr lang="en-US" altLang="en-US" sz="2600">
                <a:solidFill>
                  <a:srgbClr val="000066"/>
                </a:solidFill>
                <a:latin typeface="Times New Roman" panose="02020603050405020304" pitchFamily="18" charset="0"/>
                <a:cs typeface="Times New Roman" panose="02020603050405020304" pitchFamily="18" charset="0"/>
              </a:rPr>
              <a:t> card </a:t>
            </a:r>
            <a:r>
              <a:rPr lang="en-US" altLang="en-US" sz="2600" err="1">
                <a:solidFill>
                  <a:srgbClr val="000066"/>
                </a:solidFill>
                <a:latin typeface="Times New Roman" panose="02020603050405020304" pitchFamily="18" charset="0"/>
                <a:cs typeface="Times New Roman" panose="02020603050405020304" pitchFamily="18" charset="0"/>
              </a:rPr>
              <a:t>mạng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không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dây</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và</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điểm</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truy</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cập</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không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dây</a:t>
            </a:r>
            <a:r>
              <a:rPr lang="en-US" altLang="en-US" sz="2600">
                <a:solidFill>
                  <a:srgbClr val="000066"/>
                </a:solidFill>
                <a:latin typeface="Times New Roman" panose="02020603050405020304" pitchFamily="18" charset="0"/>
                <a:cs typeface="Times New Roman" panose="02020603050405020304" pitchFamily="18" charset="0"/>
              </a:rPr>
              <a:t> WAP (Wireless Access Point). WAP </a:t>
            </a:r>
            <a:r>
              <a:rPr lang="en-US" altLang="en-US" sz="2600" err="1">
                <a:solidFill>
                  <a:srgbClr val="000066"/>
                </a:solidFill>
                <a:latin typeface="Times New Roman" panose="02020603050405020304" pitchFamily="18" charset="0"/>
                <a:cs typeface="Times New Roman" panose="02020603050405020304" pitchFamily="18" charset="0"/>
              </a:rPr>
              <a:t>có</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chức</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năng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kết</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nối</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các</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máy</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tính</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trong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mạng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và</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kết</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nối</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với</a:t>
            </a:r>
            <a:r>
              <a:rPr lang="en-US" altLang="en-US" sz="2600">
                <a:solidFill>
                  <a:srgbClr val="000066"/>
                </a:solidFill>
                <a:latin typeface="Times New Roman" panose="02020603050405020304" pitchFamily="18" charset="0"/>
                <a:cs typeface="Times New Roman" panose="02020603050405020304" pitchFamily="18" charset="0"/>
              </a:rPr>
              <a:t> LAN </a:t>
            </a:r>
            <a:r>
              <a:rPr lang="en-US" altLang="en-US" sz="2600" err="1">
                <a:solidFill>
                  <a:srgbClr val="000066"/>
                </a:solidFill>
                <a:latin typeface="Times New Roman" panose="02020603050405020304" pitchFamily="18" charset="0"/>
                <a:cs typeface="Times New Roman" panose="02020603050405020304" pitchFamily="18" charset="0"/>
              </a:rPr>
              <a:t>hữu</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tuyến</a:t>
            </a:r>
            <a:r>
              <a:rPr lang="en-US" altLang="en-US" sz="2600">
                <a:solidFill>
                  <a:srgbClr val="000066"/>
                </a:solidFill>
                <a:latin typeface="Times New Roman" panose="02020603050405020304" pitchFamily="18" charset="0"/>
                <a:cs typeface="Times New Roman" panose="02020603050405020304" pitchFamily="18" charset="0"/>
              </a:rPr>
              <a:t>.</a:t>
            </a:r>
          </a:p>
          <a:p>
            <a:pPr algn="just" eaLnBrk="1" hangingPunct="1">
              <a:spcBef>
                <a:spcPct val="25000"/>
              </a:spcBef>
              <a:buFont typeface="Wingdings" panose="05000000000000000000" pitchFamily="2" charset="2"/>
              <a:buChar char="§"/>
            </a:pPr>
            <a:r>
              <a:rPr lang="en-US" altLang="en-US" sz="2400">
                <a:solidFill>
                  <a:srgbClr val="000066"/>
                </a:solidFill>
              </a:rPr>
              <a:t>WLAN </a:t>
            </a:r>
            <a:r>
              <a:rPr lang="en-US" altLang="en-US" sz="2400" err="1">
                <a:solidFill>
                  <a:srgbClr val="000066"/>
                </a:solidFill>
              </a:rPr>
              <a:t>t</a:t>
            </a:r>
            <a:r>
              <a:rPr lang="en-US" altLang="en-US" sz="2600" err="1">
                <a:solidFill>
                  <a:srgbClr val="000066"/>
                </a:solidFill>
                <a:latin typeface="Times New Roman" panose="02020603050405020304" pitchFamily="18" charset="0"/>
                <a:cs typeface="Times New Roman" panose="02020603050405020304" pitchFamily="18" charset="0"/>
              </a:rPr>
              <a:t>hường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dùng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Bộ</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định</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tuyến</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không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dây</a:t>
            </a:r>
            <a:r>
              <a:rPr lang="en-US" altLang="en-US" sz="2600">
                <a:solidFill>
                  <a:srgbClr val="000066"/>
                </a:solidFill>
                <a:latin typeface="Times New Roman" panose="02020603050405020304" pitchFamily="18" charset="0"/>
                <a:cs typeface="Times New Roman" panose="02020603050405020304" pitchFamily="18" charset="0"/>
              </a:rPr>
              <a:t> (Wireless Router) </a:t>
            </a:r>
            <a:r>
              <a:rPr lang="en-US" altLang="en-US" sz="2600" err="1">
                <a:solidFill>
                  <a:srgbClr val="000066"/>
                </a:solidFill>
                <a:latin typeface="Times New Roman" panose="02020603050405020304" pitchFamily="18" charset="0"/>
                <a:cs typeface="Times New Roman" panose="02020603050405020304" pitchFamily="18" charset="0"/>
              </a:rPr>
              <a:t>có</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chức</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năng</a:t>
            </a:r>
            <a:r>
              <a:rPr lang="en-US" altLang="en-US" sz="2600">
                <a:solidFill>
                  <a:srgbClr val="000066"/>
                </a:solidFill>
                <a:latin typeface="Times New Roman" panose="02020603050405020304" pitchFamily="18" charset="0"/>
                <a:cs typeface="Times New Roman" panose="02020603050405020304" pitchFamily="18" charset="0"/>
              </a:rPr>
              <a:t> WAP </a:t>
            </a:r>
            <a:r>
              <a:rPr lang="en-US" altLang="en-US" sz="2600" err="1">
                <a:solidFill>
                  <a:srgbClr val="000066"/>
                </a:solidFill>
                <a:latin typeface="Times New Roman" panose="02020603050405020304" pitchFamily="18" charset="0"/>
                <a:cs typeface="Times New Roman" panose="02020603050405020304" pitchFamily="18" charset="0"/>
              </a:rPr>
              <a:t>và</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chức</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năng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định</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tuyến</a:t>
            </a:r>
            <a:r>
              <a:rPr lang="en-US" altLang="en-US" sz="2600">
                <a:solidFill>
                  <a:srgbClr val="000066"/>
                </a:solidFill>
                <a:latin typeface="Times New Roman" panose="02020603050405020304" pitchFamily="18" charset="0"/>
                <a:cs typeface="Times New Roman" panose="02020603050405020304" pitchFamily="18" charset="0"/>
              </a:rPr>
              <a:t> (router) </a:t>
            </a:r>
          </a:p>
          <a:p>
            <a:pPr algn="just" eaLnBrk="1" hangingPunct="1">
              <a:spcBef>
                <a:spcPct val="25000"/>
              </a:spcBef>
              <a:buFont typeface="Wingdings" panose="05000000000000000000" pitchFamily="2" charset="2"/>
              <a:buChar char="§"/>
            </a:pPr>
            <a:r>
              <a:rPr lang="en-US" altLang="en-US" sz="2600" err="1">
                <a:solidFill>
                  <a:srgbClr val="000066"/>
                </a:solidFill>
                <a:latin typeface="Times New Roman" panose="02020603050405020304" pitchFamily="18" charset="0"/>
                <a:cs typeface="Times New Roman" panose="02020603050405020304" pitchFamily="18" charset="0"/>
              </a:rPr>
              <a:t>Có</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thể</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sử</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dụng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thiết</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bị</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cầu</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nối</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vô</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tuyến</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mở</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rộng</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để</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kết</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nối</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các</a:t>
            </a:r>
            <a:r>
              <a:rPr lang="en-US" altLang="en-US" sz="2600">
                <a:solidFill>
                  <a:srgbClr val="000066"/>
                </a:solidFill>
                <a:latin typeface="Times New Roman" panose="02020603050405020304" pitchFamily="18" charset="0"/>
                <a:cs typeface="Times New Roman" panose="02020603050405020304" pitchFamily="18" charset="0"/>
              </a:rPr>
              <a:t> </a:t>
            </a:r>
            <a:r>
              <a:rPr lang="en-US" altLang="en-US" sz="2600" err="1">
                <a:solidFill>
                  <a:srgbClr val="000066"/>
                </a:solidFill>
                <a:latin typeface="Times New Roman" panose="02020603050405020304" pitchFamily="18" charset="0"/>
                <a:cs typeface="Times New Roman" panose="02020603050405020304" pitchFamily="18" charset="0"/>
              </a:rPr>
              <a:t>mạng</a:t>
            </a:r>
            <a:r>
              <a:rPr lang="en-US" altLang="en-US" sz="2600">
                <a:solidFill>
                  <a:srgbClr val="000066"/>
                </a:solidFill>
                <a:latin typeface="Times New Roman" panose="02020603050405020304" pitchFamily="18" charset="0"/>
                <a:cs typeface="Times New Roman" panose="02020603050405020304" pitchFamily="18" charset="0"/>
              </a:rPr>
              <a:t> LAN .</a:t>
            </a:r>
          </a:p>
        </p:txBody>
      </p:sp>
      <p:sp>
        <p:nvSpPr>
          <p:cNvPr id="52237" name="Text Box 16"/>
          <p:cNvSpPr txBox="1">
            <a:spLocks noChangeArrowheads="1"/>
          </p:cNvSpPr>
          <p:nvPr/>
        </p:nvSpPr>
        <p:spPr bwMode="auto">
          <a:xfrm>
            <a:off x="1524000" y="1"/>
            <a:ext cx="6019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30000"/>
              </a:spcBef>
            </a:pPr>
            <a:r>
              <a:rPr lang="en-US" altLang="en-US" sz="2800" b="1" i="1">
                <a:solidFill>
                  <a:schemeClr val="bg1"/>
                </a:solidFill>
                <a:latin typeface="Times New Roman" panose="02020603050405020304" pitchFamily="18" charset="0"/>
              </a:rPr>
              <a:t>3.5  M</a:t>
            </a:r>
            <a:r>
              <a:rPr lang="en-US" altLang="en-US" sz="2400" b="1" i="1">
                <a:solidFill>
                  <a:schemeClr val="bg1"/>
                </a:solidFill>
              </a:rPr>
              <a:t>ạng vô tuyến không dây (WLAN)</a:t>
            </a:r>
          </a:p>
        </p:txBody>
      </p:sp>
    </p:spTree>
    <p:extLst>
      <p:ext uri="{BB962C8B-B14F-4D97-AF65-F5344CB8AC3E}">
        <p14:creationId xmlns:p14="http://schemas.microsoft.com/office/powerpoint/2010/main" val="25904858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052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2052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2052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2052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205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z="2600" b="1" smtClean="0">
                <a:solidFill>
                  <a:srgbClr val="FF0000"/>
                </a:solidFill>
              </a:rPr>
              <a:t>4. CÁC THIẾT BỊ KẾT NỐI MẠNG</a:t>
            </a:r>
            <a:endParaRPr lang="en-US" sz="2600" b="1">
              <a:solidFill>
                <a:srgbClr val="FF0000"/>
              </a:solidFill>
            </a:endParaRPr>
          </a:p>
        </p:txBody>
      </p:sp>
      <p:grpSp>
        <p:nvGrpSpPr>
          <p:cNvPr id="2" name="Group 3"/>
          <p:cNvGrpSpPr>
            <a:grpSpLocks/>
          </p:cNvGrpSpPr>
          <p:nvPr/>
        </p:nvGrpSpPr>
        <p:grpSpPr bwMode="auto">
          <a:xfrm>
            <a:off x="2301876" y="1684338"/>
            <a:ext cx="542925" cy="455612"/>
            <a:chOff x="1110" y="2656"/>
            <a:chExt cx="1549" cy="1351"/>
          </a:xfrm>
        </p:grpSpPr>
        <p:sp>
          <p:nvSpPr>
            <p:cNvPr id="60486"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en-US"/>
            </a:p>
          </p:txBody>
        </p:sp>
        <p:sp>
          <p:nvSpPr>
            <p:cNvPr id="60487"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en-US"/>
            </a:p>
          </p:txBody>
        </p:sp>
        <p:sp>
          <p:nvSpPr>
            <p:cNvPr id="211974" name="AutoShape 6"/>
            <p:cNvSpPr>
              <a:spLocks noChangeArrowheads="1"/>
            </p:cNvSpPr>
            <p:nvPr/>
          </p:nvSpPr>
          <p:spPr bwMode="gray">
            <a:xfrm>
              <a:off x="1201" y="2736"/>
              <a:ext cx="1350"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p:spPr>
          <p:txBody>
            <a:bodyPr wrap="none" anchor="ctr"/>
            <a:lstStyle/>
            <a:p>
              <a:pPr>
                <a:defRPr/>
              </a:pPr>
              <a:endParaRPr lang="en-US"/>
            </a:p>
          </p:txBody>
        </p:sp>
      </p:grpSp>
      <p:sp>
        <p:nvSpPr>
          <p:cNvPr id="60420" name="Line 7"/>
          <p:cNvSpPr>
            <a:spLocks noChangeShapeType="1"/>
          </p:cNvSpPr>
          <p:nvPr/>
        </p:nvSpPr>
        <p:spPr bwMode="auto">
          <a:xfrm>
            <a:off x="2832101" y="1987550"/>
            <a:ext cx="2581275" cy="0"/>
          </a:xfrm>
          <a:prstGeom prst="line">
            <a:avLst/>
          </a:prstGeom>
          <a:noFill/>
          <a:ln w="25400">
            <a:solidFill>
              <a:srgbClr val="C0C0C0"/>
            </a:solidFill>
            <a:prstDash val="sysDot"/>
            <a:round/>
            <a:headEnd/>
            <a:tailEnd type="oval" w="med" len="med"/>
          </a:ln>
        </p:spPr>
        <p:txBody>
          <a:bodyPr wrap="none" anchor="ctr"/>
          <a:lstStyle/>
          <a:p>
            <a:endParaRPr lang="en-US"/>
          </a:p>
        </p:txBody>
      </p:sp>
      <p:sp>
        <p:nvSpPr>
          <p:cNvPr id="60421" name="Text Box 8"/>
          <p:cNvSpPr txBox="1">
            <a:spLocks noChangeArrowheads="1"/>
          </p:cNvSpPr>
          <p:nvPr/>
        </p:nvSpPr>
        <p:spPr bwMode="auto">
          <a:xfrm>
            <a:off x="2984501" y="1608138"/>
            <a:ext cx="2200275" cy="461962"/>
          </a:xfrm>
          <a:prstGeom prst="rect">
            <a:avLst/>
          </a:prstGeom>
          <a:noFill/>
          <a:ln w="9525" algn="ctr">
            <a:noFill/>
            <a:miter lim="800000"/>
            <a:headEnd/>
            <a:tailEnd/>
          </a:ln>
        </p:spPr>
        <p:txBody>
          <a:bodyPr>
            <a:spAutoFit/>
          </a:bodyPr>
          <a:lstStyle/>
          <a:p>
            <a:pPr eaLnBrk="0" hangingPunct="0"/>
            <a:r>
              <a:rPr lang="en-US" sz="2400">
                <a:solidFill>
                  <a:srgbClr val="000099"/>
                </a:solidFill>
                <a:cs typeface="Arial" pitchFamily="34" charset="0"/>
              </a:rPr>
              <a:t>NIC</a:t>
            </a:r>
          </a:p>
        </p:txBody>
      </p:sp>
      <p:sp>
        <p:nvSpPr>
          <p:cNvPr id="60422" name="Text Box 9"/>
          <p:cNvSpPr txBox="1">
            <a:spLocks noChangeArrowheads="1"/>
          </p:cNvSpPr>
          <p:nvPr/>
        </p:nvSpPr>
        <p:spPr bwMode="gray">
          <a:xfrm>
            <a:off x="2434239" y="1657350"/>
            <a:ext cx="335348" cy="400110"/>
          </a:xfrm>
          <a:prstGeom prst="rect">
            <a:avLst/>
          </a:prstGeom>
          <a:noFill/>
          <a:ln w="9525" algn="ctr">
            <a:noFill/>
            <a:miter lim="800000"/>
            <a:headEnd/>
            <a:tailEnd/>
          </a:ln>
        </p:spPr>
        <p:txBody>
          <a:bodyPr wrap="none">
            <a:spAutoFit/>
          </a:bodyPr>
          <a:lstStyle/>
          <a:p>
            <a:pPr algn="ctr" eaLnBrk="0" hangingPunct="0"/>
            <a:r>
              <a:rPr lang="en-US" sz="2000" b="1">
                <a:solidFill>
                  <a:srgbClr val="FF0000"/>
                </a:solidFill>
                <a:cs typeface="Arial" pitchFamily="34" charset="0"/>
              </a:rPr>
              <a:t>1</a:t>
            </a:r>
          </a:p>
        </p:txBody>
      </p:sp>
      <p:grpSp>
        <p:nvGrpSpPr>
          <p:cNvPr id="3" name="Group 10"/>
          <p:cNvGrpSpPr>
            <a:grpSpLocks/>
          </p:cNvGrpSpPr>
          <p:nvPr/>
        </p:nvGrpSpPr>
        <p:grpSpPr bwMode="auto">
          <a:xfrm>
            <a:off x="2301876" y="2593976"/>
            <a:ext cx="542925" cy="455613"/>
            <a:chOff x="1110" y="2656"/>
            <a:chExt cx="1549" cy="1351"/>
          </a:xfrm>
        </p:grpSpPr>
        <p:sp>
          <p:nvSpPr>
            <p:cNvPr id="60483" name="AutoShape 11"/>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en-US"/>
            </a:p>
          </p:txBody>
        </p:sp>
        <p:sp>
          <p:nvSpPr>
            <p:cNvPr id="60484" name="AutoShape 12"/>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en-US"/>
            </a:p>
          </p:txBody>
        </p:sp>
        <p:sp>
          <p:nvSpPr>
            <p:cNvPr id="60485" name="AutoShape 13"/>
            <p:cNvSpPr>
              <a:spLocks noChangeArrowheads="1"/>
            </p:cNvSpPr>
            <p:nvPr/>
          </p:nvSpPr>
          <p:spPr bwMode="gray">
            <a:xfrm>
              <a:off x="1200" y="2736"/>
              <a:ext cx="1350" cy="1168"/>
            </a:xfrm>
            <a:prstGeom prst="hexagon">
              <a:avLst>
                <a:gd name="adj" fmla="val 28896"/>
                <a:gd name="vf" fmla="val 115470"/>
              </a:avLst>
            </a:prstGeom>
            <a:solidFill>
              <a:srgbClr val="33CCCC"/>
            </a:solidFill>
            <a:ln w="9525">
              <a:solidFill>
                <a:schemeClr val="tx1"/>
              </a:solidFill>
              <a:miter lim="800000"/>
              <a:headEnd/>
              <a:tailEnd/>
            </a:ln>
          </p:spPr>
          <p:txBody>
            <a:bodyPr wrap="none" anchor="ctr"/>
            <a:lstStyle/>
            <a:p>
              <a:endParaRPr lang="en-US"/>
            </a:p>
          </p:txBody>
        </p:sp>
      </p:grpSp>
      <p:sp>
        <p:nvSpPr>
          <p:cNvPr id="60424" name="Line 14"/>
          <p:cNvSpPr>
            <a:spLocks noChangeShapeType="1"/>
          </p:cNvSpPr>
          <p:nvPr/>
        </p:nvSpPr>
        <p:spPr bwMode="auto">
          <a:xfrm>
            <a:off x="2832101" y="2897188"/>
            <a:ext cx="2581275" cy="0"/>
          </a:xfrm>
          <a:prstGeom prst="line">
            <a:avLst/>
          </a:prstGeom>
          <a:noFill/>
          <a:ln w="25400">
            <a:solidFill>
              <a:srgbClr val="C0C0C0"/>
            </a:solidFill>
            <a:prstDash val="sysDot"/>
            <a:round/>
            <a:headEnd/>
            <a:tailEnd type="oval" w="med" len="med"/>
          </a:ln>
        </p:spPr>
        <p:txBody>
          <a:bodyPr wrap="none" anchor="ctr"/>
          <a:lstStyle/>
          <a:p>
            <a:endParaRPr lang="en-US"/>
          </a:p>
        </p:txBody>
      </p:sp>
      <p:sp>
        <p:nvSpPr>
          <p:cNvPr id="60425" name="Text Box 15"/>
          <p:cNvSpPr txBox="1">
            <a:spLocks noChangeArrowheads="1"/>
          </p:cNvSpPr>
          <p:nvPr/>
        </p:nvSpPr>
        <p:spPr bwMode="auto">
          <a:xfrm>
            <a:off x="3060701" y="4340226"/>
            <a:ext cx="2200275" cy="461963"/>
          </a:xfrm>
          <a:prstGeom prst="rect">
            <a:avLst/>
          </a:prstGeom>
          <a:noFill/>
          <a:ln w="9525" algn="ctr">
            <a:noFill/>
            <a:miter lim="800000"/>
            <a:headEnd/>
            <a:tailEnd/>
          </a:ln>
        </p:spPr>
        <p:txBody>
          <a:bodyPr>
            <a:spAutoFit/>
          </a:bodyPr>
          <a:lstStyle/>
          <a:p>
            <a:pPr eaLnBrk="0" hangingPunct="0"/>
            <a:r>
              <a:rPr lang="en-US" sz="2400">
                <a:solidFill>
                  <a:srgbClr val="000099"/>
                </a:solidFill>
                <a:cs typeface="Arial" pitchFamily="34" charset="0"/>
              </a:rPr>
              <a:t>R</a:t>
            </a:r>
            <a:r>
              <a:rPr lang="en-US" sz="2400">
                <a:solidFill>
                  <a:srgbClr val="000099"/>
                </a:solidFill>
              </a:rPr>
              <a:t>EPEATER</a:t>
            </a:r>
          </a:p>
        </p:txBody>
      </p:sp>
      <p:grpSp>
        <p:nvGrpSpPr>
          <p:cNvPr id="4" name="Group 16"/>
          <p:cNvGrpSpPr>
            <a:grpSpLocks/>
          </p:cNvGrpSpPr>
          <p:nvPr/>
        </p:nvGrpSpPr>
        <p:grpSpPr bwMode="auto">
          <a:xfrm>
            <a:off x="2301876" y="3505201"/>
            <a:ext cx="542925" cy="455613"/>
            <a:chOff x="1110" y="2656"/>
            <a:chExt cx="1549" cy="1351"/>
          </a:xfrm>
        </p:grpSpPr>
        <p:sp>
          <p:nvSpPr>
            <p:cNvPr id="60480" name="AutoShape 17"/>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en-US"/>
            </a:p>
          </p:txBody>
        </p:sp>
        <p:sp>
          <p:nvSpPr>
            <p:cNvPr id="60481" name="AutoShape 18"/>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en-US"/>
            </a:p>
          </p:txBody>
        </p:sp>
        <p:sp>
          <p:nvSpPr>
            <p:cNvPr id="60482" name="AutoShape 19"/>
            <p:cNvSpPr>
              <a:spLocks noChangeArrowheads="1"/>
            </p:cNvSpPr>
            <p:nvPr/>
          </p:nvSpPr>
          <p:spPr bwMode="gray">
            <a:xfrm>
              <a:off x="1200" y="2736"/>
              <a:ext cx="1350" cy="1168"/>
            </a:xfrm>
            <a:prstGeom prst="hexagon">
              <a:avLst>
                <a:gd name="adj" fmla="val 28896"/>
                <a:gd name="vf" fmla="val 115470"/>
              </a:avLst>
            </a:prstGeom>
            <a:solidFill>
              <a:srgbClr val="FF9900"/>
            </a:solidFill>
            <a:ln w="9525">
              <a:solidFill>
                <a:schemeClr val="tx1"/>
              </a:solidFill>
              <a:miter lim="800000"/>
              <a:headEnd/>
              <a:tailEnd/>
            </a:ln>
          </p:spPr>
          <p:txBody>
            <a:bodyPr wrap="none" anchor="ctr"/>
            <a:lstStyle/>
            <a:p>
              <a:endParaRPr lang="en-US"/>
            </a:p>
          </p:txBody>
        </p:sp>
      </p:grpSp>
      <p:sp>
        <p:nvSpPr>
          <p:cNvPr id="60427" name="Line 20"/>
          <p:cNvSpPr>
            <a:spLocks noChangeShapeType="1"/>
          </p:cNvSpPr>
          <p:nvPr/>
        </p:nvSpPr>
        <p:spPr bwMode="auto">
          <a:xfrm>
            <a:off x="2832101" y="3808413"/>
            <a:ext cx="2581275" cy="0"/>
          </a:xfrm>
          <a:prstGeom prst="line">
            <a:avLst/>
          </a:prstGeom>
          <a:noFill/>
          <a:ln w="25400">
            <a:solidFill>
              <a:srgbClr val="C0C0C0"/>
            </a:solidFill>
            <a:prstDash val="sysDot"/>
            <a:round/>
            <a:headEnd/>
            <a:tailEnd type="oval" w="med" len="med"/>
          </a:ln>
        </p:spPr>
        <p:txBody>
          <a:bodyPr wrap="none" anchor="ctr"/>
          <a:lstStyle/>
          <a:p>
            <a:endParaRPr lang="en-US"/>
          </a:p>
        </p:txBody>
      </p:sp>
      <p:sp>
        <p:nvSpPr>
          <p:cNvPr id="60428" name="Text Box 21"/>
          <p:cNvSpPr txBox="1">
            <a:spLocks noChangeArrowheads="1"/>
          </p:cNvSpPr>
          <p:nvPr/>
        </p:nvSpPr>
        <p:spPr bwMode="auto">
          <a:xfrm>
            <a:off x="3136901" y="5326063"/>
            <a:ext cx="2200275" cy="461962"/>
          </a:xfrm>
          <a:prstGeom prst="rect">
            <a:avLst/>
          </a:prstGeom>
          <a:noFill/>
          <a:ln w="9525" algn="ctr">
            <a:noFill/>
            <a:miter lim="800000"/>
            <a:headEnd/>
            <a:tailEnd/>
          </a:ln>
        </p:spPr>
        <p:txBody>
          <a:bodyPr>
            <a:spAutoFit/>
          </a:bodyPr>
          <a:lstStyle/>
          <a:p>
            <a:pPr eaLnBrk="0" hangingPunct="0"/>
            <a:r>
              <a:rPr lang="en-US" sz="2400">
                <a:solidFill>
                  <a:srgbClr val="000099"/>
                </a:solidFill>
                <a:cs typeface="Arial" pitchFamily="34" charset="0"/>
              </a:rPr>
              <a:t>HUB</a:t>
            </a:r>
          </a:p>
        </p:txBody>
      </p:sp>
      <p:grpSp>
        <p:nvGrpSpPr>
          <p:cNvPr id="5" name="Group 22"/>
          <p:cNvGrpSpPr>
            <a:grpSpLocks/>
          </p:cNvGrpSpPr>
          <p:nvPr/>
        </p:nvGrpSpPr>
        <p:grpSpPr bwMode="auto">
          <a:xfrm>
            <a:off x="2301876" y="4416426"/>
            <a:ext cx="542925" cy="455613"/>
            <a:chOff x="1110" y="2656"/>
            <a:chExt cx="1549" cy="1351"/>
          </a:xfrm>
        </p:grpSpPr>
        <p:sp>
          <p:nvSpPr>
            <p:cNvPr id="60477" name="AutoShape 23"/>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en-US"/>
            </a:p>
          </p:txBody>
        </p:sp>
        <p:sp>
          <p:nvSpPr>
            <p:cNvPr id="60478" name="AutoShape 2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en-US"/>
            </a:p>
          </p:txBody>
        </p:sp>
        <p:sp>
          <p:nvSpPr>
            <p:cNvPr id="60479" name="AutoShape 25"/>
            <p:cNvSpPr>
              <a:spLocks noChangeArrowheads="1"/>
            </p:cNvSpPr>
            <p:nvPr/>
          </p:nvSpPr>
          <p:spPr bwMode="gray">
            <a:xfrm>
              <a:off x="1200" y="2736"/>
              <a:ext cx="1350" cy="1168"/>
            </a:xfrm>
            <a:prstGeom prst="hexagon">
              <a:avLst>
                <a:gd name="adj" fmla="val 28896"/>
                <a:gd name="vf" fmla="val 115470"/>
              </a:avLst>
            </a:prstGeom>
            <a:solidFill>
              <a:srgbClr val="FF99CC"/>
            </a:solidFill>
            <a:ln w="9525">
              <a:solidFill>
                <a:schemeClr val="tx1"/>
              </a:solidFill>
              <a:miter lim="800000"/>
              <a:headEnd/>
              <a:tailEnd/>
            </a:ln>
          </p:spPr>
          <p:txBody>
            <a:bodyPr wrap="none" anchor="ctr"/>
            <a:lstStyle/>
            <a:p>
              <a:endParaRPr lang="en-US"/>
            </a:p>
          </p:txBody>
        </p:sp>
      </p:grpSp>
      <p:sp>
        <p:nvSpPr>
          <p:cNvPr id="60430" name="Line 26"/>
          <p:cNvSpPr>
            <a:spLocks noChangeShapeType="1"/>
          </p:cNvSpPr>
          <p:nvPr/>
        </p:nvSpPr>
        <p:spPr bwMode="auto">
          <a:xfrm>
            <a:off x="2832101" y="4719638"/>
            <a:ext cx="2581275" cy="0"/>
          </a:xfrm>
          <a:prstGeom prst="line">
            <a:avLst/>
          </a:prstGeom>
          <a:noFill/>
          <a:ln w="25400">
            <a:solidFill>
              <a:srgbClr val="C0C0C0"/>
            </a:solidFill>
            <a:prstDash val="sysDot"/>
            <a:round/>
            <a:headEnd/>
            <a:tailEnd type="oval" w="med" len="med"/>
          </a:ln>
        </p:spPr>
        <p:txBody>
          <a:bodyPr wrap="none" anchor="ctr"/>
          <a:lstStyle/>
          <a:p>
            <a:endParaRPr lang="en-US"/>
          </a:p>
        </p:txBody>
      </p:sp>
      <p:sp>
        <p:nvSpPr>
          <p:cNvPr id="60431" name="Text Box 27"/>
          <p:cNvSpPr txBox="1">
            <a:spLocks noChangeArrowheads="1"/>
          </p:cNvSpPr>
          <p:nvPr/>
        </p:nvSpPr>
        <p:spPr bwMode="auto">
          <a:xfrm>
            <a:off x="7615239" y="1608138"/>
            <a:ext cx="2200275" cy="461962"/>
          </a:xfrm>
          <a:prstGeom prst="rect">
            <a:avLst/>
          </a:prstGeom>
          <a:noFill/>
          <a:ln w="9525" algn="ctr">
            <a:noFill/>
            <a:miter lim="800000"/>
            <a:headEnd/>
            <a:tailEnd/>
          </a:ln>
        </p:spPr>
        <p:txBody>
          <a:bodyPr>
            <a:spAutoFit/>
          </a:bodyPr>
          <a:lstStyle/>
          <a:p>
            <a:pPr eaLnBrk="0" hangingPunct="0"/>
            <a:r>
              <a:rPr lang="en-US" sz="2400">
                <a:solidFill>
                  <a:srgbClr val="000099"/>
                </a:solidFill>
                <a:cs typeface="Arial" pitchFamily="34" charset="0"/>
              </a:rPr>
              <a:t>BRIDGE</a:t>
            </a:r>
          </a:p>
        </p:txBody>
      </p:sp>
      <p:grpSp>
        <p:nvGrpSpPr>
          <p:cNvPr id="6" name="Group 28"/>
          <p:cNvGrpSpPr>
            <a:grpSpLocks/>
          </p:cNvGrpSpPr>
          <p:nvPr/>
        </p:nvGrpSpPr>
        <p:grpSpPr bwMode="auto">
          <a:xfrm>
            <a:off x="2301876" y="5402263"/>
            <a:ext cx="542925" cy="455612"/>
            <a:chOff x="1110" y="2656"/>
            <a:chExt cx="1549" cy="1351"/>
          </a:xfrm>
        </p:grpSpPr>
        <p:sp>
          <p:nvSpPr>
            <p:cNvPr id="60474" name="AutoShape 29"/>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en-US"/>
            </a:p>
          </p:txBody>
        </p:sp>
        <p:sp>
          <p:nvSpPr>
            <p:cNvPr id="60475" name="AutoShape 3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en-US"/>
            </a:p>
          </p:txBody>
        </p:sp>
        <p:sp>
          <p:nvSpPr>
            <p:cNvPr id="60476" name="AutoShape 31"/>
            <p:cNvSpPr>
              <a:spLocks noChangeArrowheads="1"/>
            </p:cNvSpPr>
            <p:nvPr/>
          </p:nvSpPr>
          <p:spPr bwMode="gray">
            <a:xfrm>
              <a:off x="1200" y="2736"/>
              <a:ext cx="1350" cy="1168"/>
            </a:xfrm>
            <a:prstGeom prst="hexagon">
              <a:avLst>
                <a:gd name="adj" fmla="val 28896"/>
                <a:gd name="vf" fmla="val 115470"/>
              </a:avLst>
            </a:prstGeom>
            <a:solidFill>
              <a:srgbClr val="FFCC99"/>
            </a:solidFill>
            <a:ln w="9525">
              <a:solidFill>
                <a:schemeClr val="tx1"/>
              </a:solidFill>
              <a:miter lim="800000"/>
              <a:headEnd/>
              <a:tailEnd/>
            </a:ln>
          </p:spPr>
          <p:txBody>
            <a:bodyPr wrap="none" anchor="ctr"/>
            <a:lstStyle/>
            <a:p>
              <a:endParaRPr lang="en-US"/>
            </a:p>
          </p:txBody>
        </p:sp>
      </p:grpSp>
      <p:sp>
        <p:nvSpPr>
          <p:cNvPr id="60433" name="Line 32"/>
          <p:cNvSpPr>
            <a:spLocks noChangeShapeType="1"/>
          </p:cNvSpPr>
          <p:nvPr/>
        </p:nvSpPr>
        <p:spPr bwMode="auto">
          <a:xfrm>
            <a:off x="2832101" y="5705475"/>
            <a:ext cx="2581275" cy="0"/>
          </a:xfrm>
          <a:prstGeom prst="line">
            <a:avLst/>
          </a:prstGeom>
          <a:noFill/>
          <a:ln w="25400">
            <a:solidFill>
              <a:srgbClr val="C0C0C0"/>
            </a:solidFill>
            <a:prstDash val="sysDot"/>
            <a:round/>
            <a:headEnd/>
            <a:tailEnd type="oval" w="med" len="med"/>
          </a:ln>
        </p:spPr>
        <p:txBody>
          <a:bodyPr wrap="none" anchor="ctr"/>
          <a:lstStyle/>
          <a:p>
            <a:endParaRPr lang="en-US"/>
          </a:p>
        </p:txBody>
      </p:sp>
      <p:sp>
        <p:nvSpPr>
          <p:cNvPr id="60434" name="Text Box 33"/>
          <p:cNvSpPr txBox="1">
            <a:spLocks noChangeArrowheads="1"/>
          </p:cNvSpPr>
          <p:nvPr/>
        </p:nvSpPr>
        <p:spPr bwMode="auto">
          <a:xfrm>
            <a:off x="7615239" y="2516188"/>
            <a:ext cx="2200275" cy="461962"/>
          </a:xfrm>
          <a:prstGeom prst="rect">
            <a:avLst/>
          </a:prstGeom>
          <a:noFill/>
          <a:ln w="9525" algn="ctr">
            <a:noFill/>
            <a:miter lim="800000"/>
            <a:headEnd/>
            <a:tailEnd/>
          </a:ln>
        </p:spPr>
        <p:txBody>
          <a:bodyPr>
            <a:spAutoFit/>
          </a:bodyPr>
          <a:lstStyle/>
          <a:p>
            <a:pPr eaLnBrk="0" hangingPunct="0"/>
            <a:r>
              <a:rPr lang="en-US" sz="2400">
                <a:solidFill>
                  <a:srgbClr val="000099"/>
                </a:solidFill>
                <a:cs typeface="Arial" pitchFamily="34" charset="0"/>
              </a:rPr>
              <a:t>SWITCH</a:t>
            </a:r>
          </a:p>
        </p:txBody>
      </p:sp>
      <p:grpSp>
        <p:nvGrpSpPr>
          <p:cNvPr id="7" name="Group 34"/>
          <p:cNvGrpSpPr>
            <a:grpSpLocks/>
          </p:cNvGrpSpPr>
          <p:nvPr/>
        </p:nvGrpSpPr>
        <p:grpSpPr bwMode="auto">
          <a:xfrm>
            <a:off x="6931026" y="5402263"/>
            <a:ext cx="542925" cy="455612"/>
            <a:chOff x="1110" y="2656"/>
            <a:chExt cx="1549" cy="1351"/>
          </a:xfrm>
        </p:grpSpPr>
        <p:sp>
          <p:nvSpPr>
            <p:cNvPr id="60471" name="AutoShape 35"/>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en-US"/>
            </a:p>
          </p:txBody>
        </p:sp>
        <p:sp>
          <p:nvSpPr>
            <p:cNvPr id="60472" name="AutoShape 36"/>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en-US"/>
            </a:p>
          </p:txBody>
        </p:sp>
        <p:sp>
          <p:nvSpPr>
            <p:cNvPr id="60473" name="AutoShape 37"/>
            <p:cNvSpPr>
              <a:spLocks noChangeArrowheads="1"/>
            </p:cNvSpPr>
            <p:nvPr/>
          </p:nvSpPr>
          <p:spPr bwMode="gray">
            <a:xfrm>
              <a:off x="1200" y="2736"/>
              <a:ext cx="1350" cy="1168"/>
            </a:xfrm>
            <a:prstGeom prst="hexagon">
              <a:avLst>
                <a:gd name="adj" fmla="val 28896"/>
                <a:gd name="vf" fmla="val 115470"/>
              </a:avLst>
            </a:prstGeom>
            <a:solidFill>
              <a:srgbClr val="FFCC99"/>
            </a:solidFill>
            <a:ln w="9525">
              <a:solidFill>
                <a:schemeClr val="tx1"/>
              </a:solidFill>
              <a:miter lim="800000"/>
              <a:headEnd/>
              <a:tailEnd/>
            </a:ln>
          </p:spPr>
          <p:txBody>
            <a:bodyPr wrap="none" anchor="ctr"/>
            <a:lstStyle/>
            <a:p>
              <a:endParaRPr lang="en-US"/>
            </a:p>
          </p:txBody>
        </p:sp>
      </p:grpSp>
      <p:sp>
        <p:nvSpPr>
          <p:cNvPr id="60436" name="Line 38"/>
          <p:cNvSpPr>
            <a:spLocks noChangeShapeType="1"/>
          </p:cNvSpPr>
          <p:nvPr/>
        </p:nvSpPr>
        <p:spPr bwMode="auto">
          <a:xfrm>
            <a:off x="7461251" y="5705475"/>
            <a:ext cx="2581275" cy="0"/>
          </a:xfrm>
          <a:prstGeom prst="line">
            <a:avLst/>
          </a:prstGeom>
          <a:noFill/>
          <a:ln w="25400">
            <a:solidFill>
              <a:srgbClr val="C0C0C0"/>
            </a:solidFill>
            <a:prstDash val="sysDot"/>
            <a:round/>
            <a:headEnd/>
            <a:tailEnd type="oval" w="med" len="med"/>
          </a:ln>
        </p:spPr>
        <p:txBody>
          <a:bodyPr wrap="none" anchor="ctr"/>
          <a:lstStyle/>
          <a:p>
            <a:endParaRPr lang="en-US"/>
          </a:p>
        </p:txBody>
      </p:sp>
      <p:grpSp>
        <p:nvGrpSpPr>
          <p:cNvPr id="8" name="Group 40"/>
          <p:cNvGrpSpPr>
            <a:grpSpLocks/>
          </p:cNvGrpSpPr>
          <p:nvPr/>
        </p:nvGrpSpPr>
        <p:grpSpPr bwMode="auto">
          <a:xfrm>
            <a:off x="6854826" y="4414838"/>
            <a:ext cx="542925" cy="455612"/>
            <a:chOff x="1110" y="2656"/>
            <a:chExt cx="1549" cy="1351"/>
          </a:xfrm>
        </p:grpSpPr>
        <p:sp>
          <p:nvSpPr>
            <p:cNvPr id="60468" name="AutoShape 41"/>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en-US"/>
            </a:p>
          </p:txBody>
        </p:sp>
        <p:sp>
          <p:nvSpPr>
            <p:cNvPr id="60469" name="AutoShape 42"/>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en-US"/>
            </a:p>
          </p:txBody>
        </p:sp>
        <p:sp>
          <p:nvSpPr>
            <p:cNvPr id="60470" name="AutoShape 43"/>
            <p:cNvSpPr>
              <a:spLocks noChangeArrowheads="1"/>
            </p:cNvSpPr>
            <p:nvPr/>
          </p:nvSpPr>
          <p:spPr bwMode="gray">
            <a:xfrm>
              <a:off x="1200" y="2736"/>
              <a:ext cx="1350" cy="1168"/>
            </a:xfrm>
            <a:prstGeom prst="hexagon">
              <a:avLst>
                <a:gd name="adj" fmla="val 28896"/>
                <a:gd name="vf" fmla="val 115470"/>
              </a:avLst>
            </a:prstGeom>
            <a:solidFill>
              <a:srgbClr val="FF99CC"/>
            </a:solidFill>
            <a:ln w="9525">
              <a:solidFill>
                <a:schemeClr val="tx1"/>
              </a:solidFill>
              <a:miter lim="800000"/>
              <a:headEnd/>
              <a:tailEnd/>
            </a:ln>
          </p:spPr>
          <p:txBody>
            <a:bodyPr wrap="none" anchor="ctr"/>
            <a:lstStyle/>
            <a:p>
              <a:endParaRPr lang="en-US"/>
            </a:p>
          </p:txBody>
        </p:sp>
      </p:grpSp>
      <p:sp>
        <p:nvSpPr>
          <p:cNvPr id="60438" name="Line 44"/>
          <p:cNvSpPr>
            <a:spLocks noChangeShapeType="1"/>
          </p:cNvSpPr>
          <p:nvPr/>
        </p:nvSpPr>
        <p:spPr bwMode="auto">
          <a:xfrm>
            <a:off x="7385051" y="4718050"/>
            <a:ext cx="2581275" cy="0"/>
          </a:xfrm>
          <a:prstGeom prst="line">
            <a:avLst/>
          </a:prstGeom>
          <a:noFill/>
          <a:ln w="25400">
            <a:solidFill>
              <a:srgbClr val="C0C0C0"/>
            </a:solidFill>
            <a:prstDash val="sysDot"/>
            <a:round/>
            <a:headEnd/>
            <a:tailEnd type="oval" w="med" len="med"/>
          </a:ln>
        </p:spPr>
        <p:txBody>
          <a:bodyPr wrap="none" anchor="ctr"/>
          <a:lstStyle/>
          <a:p>
            <a:endParaRPr lang="en-US"/>
          </a:p>
        </p:txBody>
      </p:sp>
      <p:sp>
        <p:nvSpPr>
          <p:cNvPr id="60439" name="Text Box 45"/>
          <p:cNvSpPr txBox="1">
            <a:spLocks noChangeArrowheads="1"/>
          </p:cNvSpPr>
          <p:nvPr/>
        </p:nvSpPr>
        <p:spPr bwMode="auto">
          <a:xfrm>
            <a:off x="7537451" y="5326063"/>
            <a:ext cx="2200275" cy="461962"/>
          </a:xfrm>
          <a:prstGeom prst="rect">
            <a:avLst/>
          </a:prstGeom>
          <a:noFill/>
          <a:ln w="9525" algn="ctr">
            <a:noFill/>
            <a:miter lim="800000"/>
            <a:headEnd/>
            <a:tailEnd/>
          </a:ln>
        </p:spPr>
        <p:txBody>
          <a:bodyPr>
            <a:spAutoFit/>
          </a:bodyPr>
          <a:lstStyle/>
          <a:p>
            <a:pPr eaLnBrk="0" hangingPunct="0"/>
            <a:r>
              <a:rPr lang="en-US" sz="2400">
                <a:solidFill>
                  <a:srgbClr val="000099"/>
                </a:solidFill>
                <a:cs typeface="Arial" pitchFamily="34" charset="0"/>
              </a:rPr>
              <a:t>CSU/DSU</a:t>
            </a:r>
          </a:p>
        </p:txBody>
      </p:sp>
      <p:grpSp>
        <p:nvGrpSpPr>
          <p:cNvPr id="9" name="Group 46"/>
          <p:cNvGrpSpPr>
            <a:grpSpLocks/>
          </p:cNvGrpSpPr>
          <p:nvPr/>
        </p:nvGrpSpPr>
        <p:grpSpPr bwMode="auto">
          <a:xfrm>
            <a:off x="6854826" y="3505201"/>
            <a:ext cx="542925" cy="455613"/>
            <a:chOff x="1110" y="2656"/>
            <a:chExt cx="1549" cy="1351"/>
          </a:xfrm>
        </p:grpSpPr>
        <p:sp>
          <p:nvSpPr>
            <p:cNvPr id="60465" name="AutoShape 47"/>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en-US"/>
            </a:p>
          </p:txBody>
        </p:sp>
        <p:sp>
          <p:nvSpPr>
            <p:cNvPr id="60466" name="AutoShape 48"/>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en-US"/>
            </a:p>
          </p:txBody>
        </p:sp>
        <p:sp>
          <p:nvSpPr>
            <p:cNvPr id="60467" name="AutoShape 49"/>
            <p:cNvSpPr>
              <a:spLocks noChangeArrowheads="1"/>
            </p:cNvSpPr>
            <p:nvPr/>
          </p:nvSpPr>
          <p:spPr bwMode="gray">
            <a:xfrm>
              <a:off x="1200" y="2736"/>
              <a:ext cx="1350" cy="1168"/>
            </a:xfrm>
            <a:prstGeom prst="hexagon">
              <a:avLst>
                <a:gd name="adj" fmla="val 28896"/>
                <a:gd name="vf" fmla="val 115470"/>
              </a:avLst>
            </a:prstGeom>
            <a:solidFill>
              <a:srgbClr val="FF9900"/>
            </a:solidFill>
            <a:ln w="9525">
              <a:solidFill>
                <a:schemeClr val="tx1"/>
              </a:solidFill>
              <a:miter lim="800000"/>
              <a:headEnd/>
              <a:tailEnd/>
            </a:ln>
          </p:spPr>
          <p:txBody>
            <a:bodyPr wrap="none" anchor="ctr"/>
            <a:lstStyle/>
            <a:p>
              <a:endParaRPr lang="en-US"/>
            </a:p>
          </p:txBody>
        </p:sp>
      </p:grpSp>
      <p:sp>
        <p:nvSpPr>
          <p:cNvPr id="60441" name="Line 50"/>
          <p:cNvSpPr>
            <a:spLocks noChangeShapeType="1"/>
          </p:cNvSpPr>
          <p:nvPr/>
        </p:nvSpPr>
        <p:spPr bwMode="auto">
          <a:xfrm>
            <a:off x="7385051" y="3808413"/>
            <a:ext cx="2581275" cy="0"/>
          </a:xfrm>
          <a:prstGeom prst="line">
            <a:avLst/>
          </a:prstGeom>
          <a:noFill/>
          <a:ln w="25400">
            <a:solidFill>
              <a:srgbClr val="C0C0C0"/>
            </a:solidFill>
            <a:prstDash val="sysDot"/>
            <a:round/>
            <a:headEnd/>
            <a:tailEnd type="oval" w="med" len="med"/>
          </a:ln>
        </p:spPr>
        <p:txBody>
          <a:bodyPr wrap="none" anchor="ctr"/>
          <a:lstStyle/>
          <a:p>
            <a:endParaRPr lang="en-US"/>
          </a:p>
        </p:txBody>
      </p:sp>
      <p:sp>
        <p:nvSpPr>
          <p:cNvPr id="60442" name="Text Box 51"/>
          <p:cNvSpPr txBox="1">
            <a:spLocks noChangeArrowheads="1"/>
          </p:cNvSpPr>
          <p:nvPr/>
        </p:nvSpPr>
        <p:spPr bwMode="auto">
          <a:xfrm>
            <a:off x="7539039" y="4340226"/>
            <a:ext cx="2200275" cy="461963"/>
          </a:xfrm>
          <a:prstGeom prst="rect">
            <a:avLst/>
          </a:prstGeom>
          <a:noFill/>
          <a:ln w="9525" algn="ctr">
            <a:noFill/>
            <a:miter lim="800000"/>
            <a:headEnd/>
            <a:tailEnd/>
          </a:ln>
        </p:spPr>
        <p:txBody>
          <a:bodyPr>
            <a:spAutoFit/>
          </a:bodyPr>
          <a:lstStyle/>
          <a:p>
            <a:pPr eaLnBrk="0" hangingPunct="0"/>
            <a:r>
              <a:rPr lang="en-US" sz="2400">
                <a:solidFill>
                  <a:srgbClr val="000099"/>
                </a:solidFill>
                <a:cs typeface="Arial" pitchFamily="34" charset="0"/>
              </a:rPr>
              <a:t>GATE</a:t>
            </a:r>
            <a:r>
              <a:rPr lang="en-US" sz="2400">
                <a:solidFill>
                  <a:srgbClr val="000099"/>
                </a:solidFill>
              </a:rPr>
              <a:t>WAY</a:t>
            </a:r>
          </a:p>
        </p:txBody>
      </p:sp>
      <p:grpSp>
        <p:nvGrpSpPr>
          <p:cNvPr id="10" name="Group 52"/>
          <p:cNvGrpSpPr>
            <a:grpSpLocks/>
          </p:cNvGrpSpPr>
          <p:nvPr/>
        </p:nvGrpSpPr>
        <p:grpSpPr bwMode="auto">
          <a:xfrm>
            <a:off x="6854826" y="2593976"/>
            <a:ext cx="542925" cy="455613"/>
            <a:chOff x="1110" y="2656"/>
            <a:chExt cx="1549" cy="1351"/>
          </a:xfrm>
        </p:grpSpPr>
        <p:sp>
          <p:nvSpPr>
            <p:cNvPr id="60462" name="AutoShape 53"/>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en-US"/>
            </a:p>
          </p:txBody>
        </p:sp>
        <p:sp>
          <p:nvSpPr>
            <p:cNvPr id="60463" name="AutoShape 5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en-US"/>
            </a:p>
          </p:txBody>
        </p:sp>
        <p:sp>
          <p:nvSpPr>
            <p:cNvPr id="60464" name="AutoShape 55"/>
            <p:cNvSpPr>
              <a:spLocks noChangeArrowheads="1"/>
            </p:cNvSpPr>
            <p:nvPr/>
          </p:nvSpPr>
          <p:spPr bwMode="gray">
            <a:xfrm>
              <a:off x="1200" y="2736"/>
              <a:ext cx="1350" cy="1168"/>
            </a:xfrm>
            <a:prstGeom prst="hexagon">
              <a:avLst>
                <a:gd name="adj" fmla="val 28896"/>
                <a:gd name="vf" fmla="val 115470"/>
              </a:avLst>
            </a:prstGeom>
            <a:solidFill>
              <a:srgbClr val="00CCFF"/>
            </a:solidFill>
            <a:ln w="9525">
              <a:solidFill>
                <a:schemeClr val="tx1"/>
              </a:solidFill>
              <a:miter lim="800000"/>
              <a:headEnd/>
              <a:tailEnd/>
            </a:ln>
          </p:spPr>
          <p:txBody>
            <a:bodyPr wrap="none" anchor="ctr"/>
            <a:lstStyle/>
            <a:p>
              <a:endParaRPr lang="en-US"/>
            </a:p>
          </p:txBody>
        </p:sp>
      </p:grpSp>
      <p:sp>
        <p:nvSpPr>
          <p:cNvPr id="60444" name="Line 56"/>
          <p:cNvSpPr>
            <a:spLocks noChangeShapeType="1"/>
          </p:cNvSpPr>
          <p:nvPr/>
        </p:nvSpPr>
        <p:spPr bwMode="auto">
          <a:xfrm>
            <a:off x="7385051" y="2897188"/>
            <a:ext cx="2581275" cy="0"/>
          </a:xfrm>
          <a:prstGeom prst="line">
            <a:avLst/>
          </a:prstGeom>
          <a:noFill/>
          <a:ln w="25400">
            <a:solidFill>
              <a:srgbClr val="C0C0C0"/>
            </a:solidFill>
            <a:prstDash val="sysDot"/>
            <a:round/>
            <a:headEnd/>
            <a:tailEnd type="oval" w="med" len="med"/>
          </a:ln>
        </p:spPr>
        <p:txBody>
          <a:bodyPr wrap="none" anchor="ctr"/>
          <a:lstStyle/>
          <a:p>
            <a:endParaRPr lang="en-US"/>
          </a:p>
        </p:txBody>
      </p:sp>
      <p:sp>
        <p:nvSpPr>
          <p:cNvPr id="60445" name="Text Box 57"/>
          <p:cNvSpPr txBox="1">
            <a:spLocks noChangeArrowheads="1"/>
          </p:cNvSpPr>
          <p:nvPr/>
        </p:nvSpPr>
        <p:spPr bwMode="auto">
          <a:xfrm>
            <a:off x="7615239" y="3429001"/>
            <a:ext cx="2200275" cy="461963"/>
          </a:xfrm>
          <a:prstGeom prst="rect">
            <a:avLst/>
          </a:prstGeom>
          <a:noFill/>
          <a:ln w="9525" algn="ctr">
            <a:noFill/>
            <a:miter lim="800000"/>
            <a:headEnd/>
            <a:tailEnd/>
          </a:ln>
        </p:spPr>
        <p:txBody>
          <a:bodyPr>
            <a:spAutoFit/>
          </a:bodyPr>
          <a:lstStyle/>
          <a:p>
            <a:pPr eaLnBrk="0" hangingPunct="0"/>
            <a:r>
              <a:rPr lang="en-US" sz="2400">
                <a:solidFill>
                  <a:srgbClr val="000099"/>
                </a:solidFill>
              </a:rPr>
              <a:t>ROUTER</a:t>
            </a:r>
          </a:p>
        </p:txBody>
      </p:sp>
      <p:grpSp>
        <p:nvGrpSpPr>
          <p:cNvPr id="11" name="Group 58"/>
          <p:cNvGrpSpPr>
            <a:grpSpLocks/>
          </p:cNvGrpSpPr>
          <p:nvPr/>
        </p:nvGrpSpPr>
        <p:grpSpPr bwMode="auto">
          <a:xfrm>
            <a:off x="6780214" y="1684338"/>
            <a:ext cx="542925" cy="455612"/>
            <a:chOff x="1110" y="2656"/>
            <a:chExt cx="1549" cy="1351"/>
          </a:xfrm>
        </p:grpSpPr>
        <p:sp>
          <p:nvSpPr>
            <p:cNvPr id="60459" name="AutoShape 59"/>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endParaRPr lang="en-US"/>
            </a:p>
          </p:txBody>
        </p:sp>
        <p:sp>
          <p:nvSpPr>
            <p:cNvPr id="60460" name="AutoShape 6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endParaRPr lang="en-US"/>
            </a:p>
          </p:txBody>
        </p:sp>
        <p:sp>
          <p:nvSpPr>
            <p:cNvPr id="212029" name="AutoShape 61"/>
            <p:cNvSpPr>
              <a:spLocks noChangeArrowheads="1"/>
            </p:cNvSpPr>
            <p:nvPr/>
          </p:nvSpPr>
          <p:spPr bwMode="gray">
            <a:xfrm>
              <a:off x="1201" y="2736"/>
              <a:ext cx="1350"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p:spPr>
          <p:txBody>
            <a:bodyPr wrap="none" anchor="ctr"/>
            <a:lstStyle/>
            <a:p>
              <a:pPr>
                <a:defRPr/>
              </a:pPr>
              <a:endParaRPr lang="en-US"/>
            </a:p>
          </p:txBody>
        </p:sp>
      </p:grpSp>
      <p:sp>
        <p:nvSpPr>
          <p:cNvPr id="60447" name="Line 62"/>
          <p:cNvSpPr>
            <a:spLocks noChangeShapeType="1"/>
          </p:cNvSpPr>
          <p:nvPr/>
        </p:nvSpPr>
        <p:spPr bwMode="auto">
          <a:xfrm>
            <a:off x="7310439" y="1987550"/>
            <a:ext cx="2581275" cy="0"/>
          </a:xfrm>
          <a:prstGeom prst="line">
            <a:avLst/>
          </a:prstGeom>
          <a:noFill/>
          <a:ln w="25400">
            <a:solidFill>
              <a:srgbClr val="C0C0C0"/>
            </a:solidFill>
            <a:prstDash val="sysDot"/>
            <a:round/>
            <a:headEnd/>
            <a:tailEnd type="oval" w="med" len="med"/>
          </a:ln>
        </p:spPr>
        <p:txBody>
          <a:bodyPr wrap="none" anchor="ctr"/>
          <a:lstStyle/>
          <a:p>
            <a:endParaRPr lang="en-US"/>
          </a:p>
        </p:txBody>
      </p:sp>
      <p:sp>
        <p:nvSpPr>
          <p:cNvPr id="60448" name="Text Box 63"/>
          <p:cNvSpPr txBox="1">
            <a:spLocks noChangeArrowheads="1"/>
          </p:cNvSpPr>
          <p:nvPr/>
        </p:nvSpPr>
        <p:spPr bwMode="auto">
          <a:xfrm>
            <a:off x="3060701" y="3429001"/>
            <a:ext cx="1897063" cy="461963"/>
          </a:xfrm>
          <a:prstGeom prst="rect">
            <a:avLst/>
          </a:prstGeom>
          <a:noFill/>
          <a:ln w="9525" algn="ctr">
            <a:noFill/>
            <a:miter lim="800000"/>
            <a:headEnd/>
            <a:tailEnd/>
          </a:ln>
        </p:spPr>
        <p:txBody>
          <a:bodyPr>
            <a:spAutoFit/>
          </a:bodyPr>
          <a:lstStyle/>
          <a:p>
            <a:pPr eaLnBrk="0" hangingPunct="0"/>
            <a:r>
              <a:rPr lang="en-US" sz="2400">
                <a:solidFill>
                  <a:srgbClr val="000099"/>
                </a:solidFill>
              </a:rPr>
              <a:t>WAP</a:t>
            </a:r>
            <a:endParaRPr lang="en-US" sz="2400" i="1">
              <a:solidFill>
                <a:srgbClr val="000099"/>
              </a:solidFill>
            </a:endParaRPr>
          </a:p>
        </p:txBody>
      </p:sp>
      <p:sp>
        <p:nvSpPr>
          <p:cNvPr id="60449" name="Text Box 64"/>
          <p:cNvSpPr txBox="1">
            <a:spLocks noChangeArrowheads="1"/>
          </p:cNvSpPr>
          <p:nvPr/>
        </p:nvSpPr>
        <p:spPr bwMode="gray">
          <a:xfrm>
            <a:off x="2434239" y="2581275"/>
            <a:ext cx="335348" cy="400110"/>
          </a:xfrm>
          <a:prstGeom prst="rect">
            <a:avLst/>
          </a:prstGeom>
          <a:noFill/>
          <a:ln w="9525" algn="ctr">
            <a:noFill/>
            <a:miter lim="800000"/>
            <a:headEnd/>
            <a:tailEnd/>
          </a:ln>
        </p:spPr>
        <p:txBody>
          <a:bodyPr wrap="none">
            <a:spAutoFit/>
          </a:bodyPr>
          <a:lstStyle/>
          <a:p>
            <a:pPr algn="ctr" eaLnBrk="0" hangingPunct="0"/>
            <a:r>
              <a:rPr lang="en-US" sz="2000" b="1">
                <a:solidFill>
                  <a:srgbClr val="FF0000"/>
                </a:solidFill>
                <a:cs typeface="Arial" pitchFamily="34" charset="0"/>
              </a:rPr>
              <a:t>2</a:t>
            </a:r>
          </a:p>
        </p:txBody>
      </p:sp>
      <p:sp>
        <p:nvSpPr>
          <p:cNvPr id="60450" name="Text Box 65"/>
          <p:cNvSpPr txBox="1">
            <a:spLocks noChangeArrowheads="1"/>
          </p:cNvSpPr>
          <p:nvPr/>
        </p:nvSpPr>
        <p:spPr bwMode="gray">
          <a:xfrm>
            <a:off x="2372327" y="3505200"/>
            <a:ext cx="335348" cy="400110"/>
          </a:xfrm>
          <a:prstGeom prst="rect">
            <a:avLst/>
          </a:prstGeom>
          <a:noFill/>
          <a:ln w="9525" algn="ctr">
            <a:noFill/>
            <a:miter lim="800000"/>
            <a:headEnd/>
            <a:tailEnd/>
          </a:ln>
        </p:spPr>
        <p:txBody>
          <a:bodyPr wrap="none">
            <a:spAutoFit/>
          </a:bodyPr>
          <a:lstStyle/>
          <a:p>
            <a:pPr algn="ctr" eaLnBrk="0" hangingPunct="0"/>
            <a:r>
              <a:rPr lang="en-US" sz="2000" b="1">
                <a:solidFill>
                  <a:srgbClr val="FF0000"/>
                </a:solidFill>
                <a:cs typeface="Arial" pitchFamily="34" charset="0"/>
              </a:rPr>
              <a:t>3</a:t>
            </a:r>
          </a:p>
        </p:txBody>
      </p:sp>
      <p:sp>
        <p:nvSpPr>
          <p:cNvPr id="60451" name="Text Box 66"/>
          <p:cNvSpPr txBox="1">
            <a:spLocks noChangeArrowheads="1"/>
          </p:cNvSpPr>
          <p:nvPr/>
        </p:nvSpPr>
        <p:spPr bwMode="gray">
          <a:xfrm>
            <a:off x="2372327" y="4414838"/>
            <a:ext cx="335348" cy="400110"/>
          </a:xfrm>
          <a:prstGeom prst="rect">
            <a:avLst/>
          </a:prstGeom>
          <a:noFill/>
          <a:ln w="9525" algn="ctr">
            <a:noFill/>
            <a:miter lim="800000"/>
            <a:headEnd/>
            <a:tailEnd/>
          </a:ln>
        </p:spPr>
        <p:txBody>
          <a:bodyPr wrap="none">
            <a:spAutoFit/>
          </a:bodyPr>
          <a:lstStyle/>
          <a:p>
            <a:pPr algn="ctr" eaLnBrk="0" hangingPunct="0"/>
            <a:r>
              <a:rPr lang="en-US" sz="2000" b="1">
                <a:solidFill>
                  <a:srgbClr val="FF0000"/>
                </a:solidFill>
                <a:cs typeface="Arial" pitchFamily="34" charset="0"/>
              </a:rPr>
              <a:t>4</a:t>
            </a:r>
          </a:p>
        </p:txBody>
      </p:sp>
      <p:sp>
        <p:nvSpPr>
          <p:cNvPr id="60452" name="Text Box 67"/>
          <p:cNvSpPr txBox="1">
            <a:spLocks noChangeArrowheads="1"/>
          </p:cNvSpPr>
          <p:nvPr/>
        </p:nvSpPr>
        <p:spPr bwMode="gray">
          <a:xfrm>
            <a:off x="2372327" y="5402263"/>
            <a:ext cx="335348" cy="400110"/>
          </a:xfrm>
          <a:prstGeom prst="rect">
            <a:avLst/>
          </a:prstGeom>
          <a:noFill/>
          <a:ln w="9525" algn="ctr">
            <a:noFill/>
            <a:miter lim="800000"/>
            <a:headEnd/>
            <a:tailEnd/>
          </a:ln>
        </p:spPr>
        <p:txBody>
          <a:bodyPr wrap="none">
            <a:spAutoFit/>
          </a:bodyPr>
          <a:lstStyle/>
          <a:p>
            <a:pPr algn="ctr" eaLnBrk="0" hangingPunct="0"/>
            <a:r>
              <a:rPr lang="en-US" sz="2000" b="1">
                <a:solidFill>
                  <a:srgbClr val="FF0000"/>
                </a:solidFill>
                <a:cs typeface="Arial" pitchFamily="34" charset="0"/>
              </a:rPr>
              <a:t>5</a:t>
            </a:r>
          </a:p>
        </p:txBody>
      </p:sp>
      <p:sp>
        <p:nvSpPr>
          <p:cNvPr id="60453" name="Text Box 68"/>
          <p:cNvSpPr txBox="1">
            <a:spLocks noChangeArrowheads="1"/>
          </p:cNvSpPr>
          <p:nvPr/>
        </p:nvSpPr>
        <p:spPr bwMode="gray">
          <a:xfrm>
            <a:off x="6904639" y="1682750"/>
            <a:ext cx="335348" cy="400110"/>
          </a:xfrm>
          <a:prstGeom prst="rect">
            <a:avLst/>
          </a:prstGeom>
          <a:noFill/>
          <a:ln w="9525" algn="ctr">
            <a:noFill/>
            <a:miter lim="800000"/>
            <a:headEnd/>
            <a:tailEnd/>
          </a:ln>
        </p:spPr>
        <p:txBody>
          <a:bodyPr wrap="none">
            <a:spAutoFit/>
          </a:bodyPr>
          <a:lstStyle/>
          <a:p>
            <a:pPr algn="ctr" eaLnBrk="0" hangingPunct="0"/>
            <a:r>
              <a:rPr lang="en-US" sz="2000" b="1">
                <a:solidFill>
                  <a:srgbClr val="FF0000"/>
                </a:solidFill>
                <a:cs typeface="Arial" pitchFamily="34" charset="0"/>
              </a:rPr>
              <a:t>6</a:t>
            </a:r>
          </a:p>
        </p:txBody>
      </p:sp>
      <p:sp>
        <p:nvSpPr>
          <p:cNvPr id="60454" name="Text Box 69"/>
          <p:cNvSpPr txBox="1">
            <a:spLocks noChangeArrowheads="1"/>
          </p:cNvSpPr>
          <p:nvPr/>
        </p:nvSpPr>
        <p:spPr bwMode="gray">
          <a:xfrm>
            <a:off x="6926864" y="2593975"/>
            <a:ext cx="335348" cy="400110"/>
          </a:xfrm>
          <a:prstGeom prst="rect">
            <a:avLst/>
          </a:prstGeom>
          <a:noFill/>
          <a:ln w="9525" algn="ctr">
            <a:noFill/>
            <a:miter lim="800000"/>
            <a:headEnd/>
            <a:tailEnd/>
          </a:ln>
        </p:spPr>
        <p:txBody>
          <a:bodyPr wrap="none">
            <a:spAutoFit/>
          </a:bodyPr>
          <a:lstStyle/>
          <a:p>
            <a:pPr algn="ctr" eaLnBrk="0" hangingPunct="0"/>
            <a:r>
              <a:rPr lang="en-US" sz="2000" b="1">
                <a:solidFill>
                  <a:srgbClr val="FF0000"/>
                </a:solidFill>
                <a:cs typeface="Arial" pitchFamily="34" charset="0"/>
              </a:rPr>
              <a:t>7</a:t>
            </a:r>
          </a:p>
        </p:txBody>
      </p:sp>
      <p:sp>
        <p:nvSpPr>
          <p:cNvPr id="60455" name="Text Box 70"/>
          <p:cNvSpPr txBox="1">
            <a:spLocks noChangeArrowheads="1"/>
          </p:cNvSpPr>
          <p:nvPr/>
        </p:nvSpPr>
        <p:spPr bwMode="gray">
          <a:xfrm>
            <a:off x="6926864" y="3505200"/>
            <a:ext cx="335348" cy="400110"/>
          </a:xfrm>
          <a:prstGeom prst="rect">
            <a:avLst/>
          </a:prstGeom>
          <a:noFill/>
          <a:ln w="9525" algn="ctr">
            <a:noFill/>
            <a:miter lim="800000"/>
            <a:headEnd/>
            <a:tailEnd/>
          </a:ln>
        </p:spPr>
        <p:txBody>
          <a:bodyPr wrap="none">
            <a:spAutoFit/>
          </a:bodyPr>
          <a:lstStyle/>
          <a:p>
            <a:pPr algn="ctr" eaLnBrk="0" hangingPunct="0"/>
            <a:r>
              <a:rPr lang="en-US" sz="2000" b="1">
                <a:solidFill>
                  <a:srgbClr val="FF0000"/>
                </a:solidFill>
                <a:cs typeface="Arial" pitchFamily="34" charset="0"/>
              </a:rPr>
              <a:t>8</a:t>
            </a:r>
          </a:p>
        </p:txBody>
      </p:sp>
      <p:sp>
        <p:nvSpPr>
          <p:cNvPr id="60456" name="Text Box 71"/>
          <p:cNvSpPr txBox="1">
            <a:spLocks noChangeArrowheads="1"/>
          </p:cNvSpPr>
          <p:nvPr/>
        </p:nvSpPr>
        <p:spPr bwMode="gray">
          <a:xfrm>
            <a:off x="6926864" y="4414838"/>
            <a:ext cx="335348" cy="400110"/>
          </a:xfrm>
          <a:prstGeom prst="rect">
            <a:avLst/>
          </a:prstGeom>
          <a:noFill/>
          <a:ln w="9525" algn="ctr">
            <a:noFill/>
            <a:miter lim="800000"/>
            <a:headEnd/>
            <a:tailEnd/>
          </a:ln>
        </p:spPr>
        <p:txBody>
          <a:bodyPr wrap="none">
            <a:spAutoFit/>
          </a:bodyPr>
          <a:lstStyle/>
          <a:p>
            <a:pPr algn="ctr" eaLnBrk="0" hangingPunct="0"/>
            <a:r>
              <a:rPr lang="en-US" sz="2000" b="1">
                <a:solidFill>
                  <a:srgbClr val="FF0000"/>
                </a:solidFill>
                <a:cs typeface="Arial" pitchFamily="34" charset="0"/>
              </a:rPr>
              <a:t>9</a:t>
            </a:r>
          </a:p>
        </p:txBody>
      </p:sp>
      <p:sp>
        <p:nvSpPr>
          <p:cNvPr id="60457" name="Text Box 72"/>
          <p:cNvSpPr txBox="1">
            <a:spLocks noChangeArrowheads="1"/>
          </p:cNvSpPr>
          <p:nvPr/>
        </p:nvSpPr>
        <p:spPr bwMode="gray">
          <a:xfrm>
            <a:off x="6929310" y="5402263"/>
            <a:ext cx="486030" cy="400110"/>
          </a:xfrm>
          <a:prstGeom prst="rect">
            <a:avLst/>
          </a:prstGeom>
          <a:noFill/>
          <a:ln w="9525" algn="ctr">
            <a:noFill/>
            <a:miter lim="800000"/>
            <a:headEnd/>
            <a:tailEnd/>
          </a:ln>
        </p:spPr>
        <p:txBody>
          <a:bodyPr wrap="none">
            <a:spAutoFit/>
          </a:bodyPr>
          <a:lstStyle/>
          <a:p>
            <a:pPr algn="ctr" eaLnBrk="0" hangingPunct="0"/>
            <a:r>
              <a:rPr lang="en-US" sz="2000" b="1">
                <a:solidFill>
                  <a:srgbClr val="FF0000"/>
                </a:solidFill>
                <a:cs typeface="Arial" pitchFamily="34" charset="0"/>
              </a:rPr>
              <a:t>10</a:t>
            </a:r>
          </a:p>
        </p:txBody>
      </p:sp>
      <p:sp>
        <p:nvSpPr>
          <p:cNvPr id="60458" name="Text Box 73"/>
          <p:cNvSpPr txBox="1">
            <a:spLocks noChangeArrowheads="1"/>
          </p:cNvSpPr>
          <p:nvPr/>
        </p:nvSpPr>
        <p:spPr bwMode="auto">
          <a:xfrm>
            <a:off x="2984501" y="2517776"/>
            <a:ext cx="2200275" cy="461963"/>
          </a:xfrm>
          <a:prstGeom prst="rect">
            <a:avLst/>
          </a:prstGeom>
          <a:noFill/>
          <a:ln w="9525" algn="ctr">
            <a:noFill/>
            <a:miter lim="800000"/>
            <a:headEnd/>
            <a:tailEnd/>
          </a:ln>
        </p:spPr>
        <p:txBody>
          <a:bodyPr>
            <a:spAutoFit/>
          </a:bodyPr>
          <a:lstStyle/>
          <a:p>
            <a:pPr eaLnBrk="0" hangingPunct="0"/>
            <a:r>
              <a:rPr lang="en-US" sz="2400">
                <a:solidFill>
                  <a:srgbClr val="000099"/>
                </a:solidFill>
              </a:rPr>
              <a:t>MODEM</a:t>
            </a:r>
          </a:p>
        </p:txBody>
      </p:sp>
      <p:sp>
        <p:nvSpPr>
          <p:cNvPr id="12" name="Date Placeholder 11"/>
          <p:cNvSpPr>
            <a:spLocks noGrp="1"/>
          </p:cNvSpPr>
          <p:nvPr>
            <p:ph type="dt" sz="half" idx="10"/>
          </p:nvPr>
        </p:nvSpPr>
        <p:spPr/>
        <p:txBody>
          <a:bodyPr/>
          <a:lstStyle/>
          <a:p>
            <a:fld id="{0932867F-DCB6-4AF0-B871-6B071042D849}" type="datetime1">
              <a:rPr lang="en-US" smtClean="0"/>
              <a:t>10/23/2020</a:t>
            </a:fld>
            <a:endParaRPr lang="en-US"/>
          </a:p>
        </p:txBody>
      </p:sp>
      <p:sp>
        <p:nvSpPr>
          <p:cNvPr id="13" name="Footer Placeholder 12"/>
          <p:cNvSpPr>
            <a:spLocks noGrp="1"/>
          </p:cNvSpPr>
          <p:nvPr>
            <p:ph type="ftr" sz="quarter" idx="11"/>
          </p:nvPr>
        </p:nvSpPr>
        <p:spPr/>
        <p:txBody>
          <a:bodyPr/>
          <a:lstStyle/>
          <a:p>
            <a:r>
              <a:rPr lang="en-US" smtClean="0"/>
              <a:t>GV: Trịnh Thị Kim Liên</a:t>
            </a:r>
            <a:endParaRPr lang="en-US"/>
          </a:p>
        </p:txBody>
      </p:sp>
      <p:sp>
        <p:nvSpPr>
          <p:cNvPr id="14" name="Slide Number Placeholder 13"/>
          <p:cNvSpPr>
            <a:spLocks noGrp="1"/>
          </p:cNvSpPr>
          <p:nvPr>
            <p:ph type="sldNum" sz="quarter" idx="12"/>
          </p:nvPr>
        </p:nvSpPr>
        <p:spPr/>
        <p:txBody>
          <a:bodyPr/>
          <a:lstStyle/>
          <a:p>
            <a:fld id="{58384711-5E57-4642-9948-1CB74343E256}" type="slidenum">
              <a:rPr lang="en-US" smtClean="0"/>
              <a:t>32</a:t>
            </a:fld>
            <a:endParaRPr lang="en-US"/>
          </a:p>
        </p:txBody>
      </p:sp>
    </p:spTree>
    <p:extLst>
      <p:ext uri="{BB962C8B-B14F-4D97-AF65-F5344CB8AC3E}">
        <p14:creationId xmlns:p14="http://schemas.microsoft.com/office/powerpoint/2010/main" val="20473995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418"/>
                                        </p:tgtEl>
                                        <p:attrNameLst>
                                          <p:attrName>style.visibility</p:attrName>
                                        </p:attrNameLst>
                                      </p:cBhvr>
                                      <p:to>
                                        <p:strVal val="visible"/>
                                      </p:to>
                                    </p:set>
                                    <p:animEffect transition="in" filter="blinds(horizontal)">
                                      <p:cBhvr>
                                        <p:cTn id="7" dur="500"/>
                                        <p:tgtEl>
                                          <p:spTgt spid="60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6"/>
          <p:cNvSpPr>
            <a:spLocks noChangeArrowheads="1"/>
          </p:cNvSpPr>
          <p:nvPr/>
        </p:nvSpPr>
        <p:spPr bwMode="auto">
          <a:xfrm>
            <a:off x="3309938" y="2143125"/>
            <a:ext cx="9144000" cy="369332"/>
          </a:xfrm>
          <a:prstGeom prst="rect">
            <a:avLst/>
          </a:prstGeom>
          <a:noFill/>
          <a:ln w="9525">
            <a:noFill/>
            <a:miter lim="800000"/>
            <a:headEnd/>
            <a:tailEnd/>
          </a:ln>
        </p:spPr>
        <p:txBody>
          <a:bodyPr>
            <a:spAutoFit/>
          </a:bodyPr>
          <a:lstStyle/>
          <a:p>
            <a:endParaRPr lang="en-US"/>
          </a:p>
        </p:txBody>
      </p:sp>
      <p:pic>
        <p:nvPicPr>
          <p:cNvPr id="321543" name="Picture 7"/>
          <p:cNvPicPr>
            <a:picLocks noChangeAspect="1" noChangeArrowheads="1"/>
          </p:cNvPicPr>
          <p:nvPr/>
        </p:nvPicPr>
        <p:blipFill>
          <a:blip r:embed="rId3"/>
          <a:srcRect/>
          <a:stretch>
            <a:fillRect/>
          </a:stretch>
        </p:blipFill>
        <p:spPr bwMode="auto">
          <a:xfrm>
            <a:off x="4502150" y="4567238"/>
            <a:ext cx="3187700" cy="1471612"/>
          </a:xfrm>
          <a:prstGeom prst="rect">
            <a:avLst/>
          </a:prstGeom>
          <a:noFill/>
          <a:ln w="9525">
            <a:noFill/>
            <a:miter lim="800000"/>
            <a:headEnd/>
            <a:tailEnd/>
          </a:ln>
        </p:spPr>
      </p:pic>
      <p:pic>
        <p:nvPicPr>
          <p:cNvPr id="321544" name="Picture 8" descr="card mang"/>
          <p:cNvPicPr>
            <a:picLocks noChangeAspect="1" noChangeArrowheads="1"/>
          </p:cNvPicPr>
          <p:nvPr/>
        </p:nvPicPr>
        <p:blipFill>
          <a:blip r:embed="rId4"/>
          <a:srcRect/>
          <a:stretch>
            <a:fillRect/>
          </a:stretch>
        </p:blipFill>
        <p:spPr bwMode="auto">
          <a:xfrm>
            <a:off x="1922463" y="849314"/>
            <a:ext cx="1828800" cy="1368425"/>
          </a:xfrm>
          <a:prstGeom prst="rect">
            <a:avLst/>
          </a:prstGeom>
          <a:noFill/>
          <a:ln w="9525">
            <a:noFill/>
            <a:miter lim="800000"/>
            <a:headEnd/>
            <a:tailEnd/>
          </a:ln>
        </p:spPr>
      </p:pic>
      <p:pic>
        <p:nvPicPr>
          <p:cNvPr id="321545" name="Picture 9"/>
          <p:cNvPicPr>
            <a:picLocks noChangeAspect="1" noChangeArrowheads="1"/>
          </p:cNvPicPr>
          <p:nvPr/>
        </p:nvPicPr>
        <p:blipFill>
          <a:blip r:embed="rId5"/>
          <a:srcRect/>
          <a:stretch>
            <a:fillRect/>
          </a:stretch>
        </p:blipFill>
        <p:spPr bwMode="auto">
          <a:xfrm>
            <a:off x="1770063" y="2517776"/>
            <a:ext cx="1981200" cy="1831975"/>
          </a:xfrm>
          <a:prstGeom prst="rect">
            <a:avLst/>
          </a:prstGeom>
          <a:noFill/>
          <a:ln w="9525">
            <a:noFill/>
            <a:miter lim="800000"/>
            <a:headEnd/>
            <a:tailEnd/>
          </a:ln>
        </p:spPr>
      </p:pic>
      <p:pic>
        <p:nvPicPr>
          <p:cNvPr id="321546" name="Picture 10"/>
          <p:cNvPicPr>
            <a:picLocks noChangeAspect="1" noChangeArrowheads="1"/>
          </p:cNvPicPr>
          <p:nvPr/>
        </p:nvPicPr>
        <p:blipFill>
          <a:blip r:embed="rId6"/>
          <a:srcRect/>
          <a:stretch>
            <a:fillRect/>
          </a:stretch>
        </p:blipFill>
        <p:spPr bwMode="auto">
          <a:xfrm>
            <a:off x="5033963" y="2593975"/>
            <a:ext cx="1600200" cy="1517650"/>
          </a:xfrm>
          <a:prstGeom prst="rect">
            <a:avLst/>
          </a:prstGeom>
          <a:noFill/>
          <a:ln w="9525">
            <a:noFill/>
            <a:miter lim="800000"/>
            <a:headEnd/>
            <a:tailEnd/>
          </a:ln>
        </p:spPr>
      </p:pic>
      <p:sp>
        <p:nvSpPr>
          <p:cNvPr id="3080" name="Rectangle 12"/>
          <p:cNvSpPr>
            <a:spLocks noChangeArrowheads="1"/>
          </p:cNvSpPr>
          <p:nvPr/>
        </p:nvSpPr>
        <p:spPr bwMode="auto">
          <a:xfrm>
            <a:off x="5334000" y="3086100"/>
            <a:ext cx="9144000" cy="369332"/>
          </a:xfrm>
          <a:prstGeom prst="rect">
            <a:avLst/>
          </a:prstGeom>
          <a:noFill/>
          <a:ln w="9525">
            <a:noFill/>
            <a:miter lim="800000"/>
            <a:headEnd/>
            <a:tailEnd/>
          </a:ln>
        </p:spPr>
        <p:txBody>
          <a:bodyPr>
            <a:spAutoFit/>
          </a:bodyPr>
          <a:lstStyle/>
          <a:p>
            <a:endParaRPr lang="en-US"/>
          </a:p>
        </p:txBody>
      </p:sp>
      <p:pic>
        <p:nvPicPr>
          <p:cNvPr id="321549" name="Picture 13"/>
          <p:cNvPicPr>
            <a:picLocks noChangeAspect="1" noChangeArrowheads="1"/>
          </p:cNvPicPr>
          <p:nvPr/>
        </p:nvPicPr>
        <p:blipFill>
          <a:blip r:embed="rId7"/>
          <a:srcRect/>
          <a:stretch>
            <a:fillRect/>
          </a:stretch>
        </p:blipFill>
        <p:spPr bwMode="auto">
          <a:xfrm>
            <a:off x="7993063" y="2746375"/>
            <a:ext cx="1905000" cy="857250"/>
          </a:xfrm>
          <a:prstGeom prst="rect">
            <a:avLst/>
          </a:prstGeom>
          <a:noFill/>
          <a:ln w="9525">
            <a:noFill/>
            <a:miter lim="800000"/>
            <a:headEnd/>
            <a:tailEnd/>
          </a:ln>
        </p:spPr>
      </p:pic>
      <p:sp>
        <p:nvSpPr>
          <p:cNvPr id="321551" name="Text Box 15"/>
          <p:cNvSpPr txBox="1">
            <a:spLocks noChangeArrowheads="1"/>
          </p:cNvSpPr>
          <p:nvPr/>
        </p:nvSpPr>
        <p:spPr bwMode="auto">
          <a:xfrm>
            <a:off x="8524875" y="3732214"/>
            <a:ext cx="1066800" cy="369887"/>
          </a:xfrm>
          <a:prstGeom prst="rect">
            <a:avLst/>
          </a:prstGeom>
          <a:noFill/>
          <a:ln w="9525">
            <a:noFill/>
            <a:miter lim="800000"/>
            <a:headEnd/>
            <a:tailEnd/>
          </a:ln>
        </p:spPr>
        <p:txBody>
          <a:bodyPr>
            <a:spAutoFit/>
          </a:bodyPr>
          <a:lstStyle/>
          <a:p>
            <a:pPr>
              <a:spcBef>
                <a:spcPct val="50000"/>
              </a:spcBef>
            </a:pPr>
            <a:r>
              <a:rPr lang="en-US">
                <a:solidFill>
                  <a:srgbClr val="FF3300"/>
                </a:solidFill>
                <a:latin typeface="Times New Roman" pitchFamily="18" charset="0"/>
              </a:rPr>
              <a:t>Switch</a:t>
            </a:r>
          </a:p>
        </p:txBody>
      </p:sp>
      <p:sp>
        <p:nvSpPr>
          <p:cNvPr id="321552" name="Text Box 16"/>
          <p:cNvSpPr txBox="1">
            <a:spLocks noChangeArrowheads="1"/>
          </p:cNvSpPr>
          <p:nvPr/>
        </p:nvSpPr>
        <p:spPr bwMode="auto">
          <a:xfrm>
            <a:off x="5033963" y="6084889"/>
            <a:ext cx="1066800" cy="369887"/>
          </a:xfrm>
          <a:prstGeom prst="rect">
            <a:avLst/>
          </a:prstGeom>
          <a:noFill/>
          <a:ln w="9525">
            <a:noFill/>
            <a:miter lim="800000"/>
            <a:headEnd/>
            <a:tailEnd/>
          </a:ln>
        </p:spPr>
        <p:txBody>
          <a:bodyPr>
            <a:spAutoFit/>
          </a:bodyPr>
          <a:lstStyle/>
          <a:p>
            <a:pPr>
              <a:spcBef>
                <a:spcPct val="50000"/>
              </a:spcBef>
            </a:pPr>
            <a:r>
              <a:rPr lang="en-US">
                <a:solidFill>
                  <a:srgbClr val="FF3300"/>
                </a:solidFill>
                <a:latin typeface="Times New Roman" pitchFamily="18" charset="0"/>
              </a:rPr>
              <a:t>Gateway</a:t>
            </a:r>
          </a:p>
        </p:txBody>
      </p:sp>
      <p:pic>
        <p:nvPicPr>
          <p:cNvPr id="321553" name="Picture 17"/>
          <p:cNvPicPr>
            <a:picLocks noChangeAspect="1" noChangeArrowheads="1"/>
          </p:cNvPicPr>
          <p:nvPr/>
        </p:nvPicPr>
        <p:blipFill>
          <a:blip r:embed="rId8"/>
          <a:srcRect/>
          <a:stretch>
            <a:fillRect/>
          </a:stretch>
        </p:blipFill>
        <p:spPr bwMode="auto">
          <a:xfrm>
            <a:off x="4275139" y="773114"/>
            <a:ext cx="1519237" cy="1519237"/>
          </a:xfrm>
          <a:prstGeom prst="rect">
            <a:avLst/>
          </a:prstGeom>
          <a:noFill/>
          <a:ln w="9525">
            <a:noFill/>
            <a:miter lim="800000"/>
            <a:headEnd/>
            <a:tailEnd/>
          </a:ln>
        </p:spPr>
      </p:pic>
      <p:pic>
        <p:nvPicPr>
          <p:cNvPr id="321555" name="Picture 19"/>
          <p:cNvPicPr>
            <a:picLocks noChangeAspect="1" noChangeArrowheads="1"/>
          </p:cNvPicPr>
          <p:nvPr/>
        </p:nvPicPr>
        <p:blipFill>
          <a:blip r:embed="rId9"/>
          <a:srcRect/>
          <a:stretch>
            <a:fillRect/>
          </a:stretch>
        </p:blipFill>
        <p:spPr bwMode="auto">
          <a:xfrm>
            <a:off x="8201026" y="746125"/>
            <a:ext cx="2466975" cy="1847850"/>
          </a:xfrm>
          <a:prstGeom prst="rect">
            <a:avLst/>
          </a:prstGeom>
          <a:noFill/>
          <a:ln w="9525">
            <a:noFill/>
            <a:miter lim="800000"/>
            <a:headEnd/>
            <a:tailEnd/>
          </a:ln>
        </p:spPr>
      </p:pic>
      <p:pic>
        <p:nvPicPr>
          <p:cNvPr id="321558" name="Picture 22"/>
          <p:cNvPicPr>
            <a:picLocks noChangeAspect="1" noChangeArrowheads="1"/>
          </p:cNvPicPr>
          <p:nvPr/>
        </p:nvPicPr>
        <p:blipFill>
          <a:blip r:embed="rId10"/>
          <a:srcRect/>
          <a:stretch>
            <a:fillRect/>
          </a:stretch>
        </p:blipFill>
        <p:spPr bwMode="auto">
          <a:xfrm>
            <a:off x="6096001" y="923925"/>
            <a:ext cx="1400175" cy="876300"/>
          </a:xfrm>
          <a:prstGeom prst="rect">
            <a:avLst/>
          </a:prstGeom>
          <a:noFill/>
          <a:ln w="9525">
            <a:noFill/>
            <a:miter lim="800000"/>
            <a:headEnd/>
            <a:tailEnd/>
          </a:ln>
        </p:spPr>
      </p:pic>
      <p:pic>
        <p:nvPicPr>
          <p:cNvPr id="321559" name="Picture 23"/>
          <p:cNvPicPr>
            <a:picLocks noChangeAspect="1" noChangeArrowheads="1"/>
          </p:cNvPicPr>
          <p:nvPr/>
        </p:nvPicPr>
        <p:blipFill>
          <a:blip r:embed="rId11"/>
          <a:srcRect/>
          <a:stretch>
            <a:fillRect/>
          </a:stretch>
        </p:blipFill>
        <p:spPr bwMode="auto">
          <a:xfrm>
            <a:off x="7842251" y="4264025"/>
            <a:ext cx="2505075" cy="1614488"/>
          </a:xfrm>
          <a:prstGeom prst="rect">
            <a:avLst/>
          </a:prstGeom>
          <a:noFill/>
          <a:ln w="9525">
            <a:noFill/>
            <a:miter lim="800000"/>
            <a:headEnd/>
            <a:tailEnd/>
          </a:ln>
        </p:spPr>
      </p:pic>
      <p:sp>
        <p:nvSpPr>
          <p:cNvPr id="321560" name="Text Box 24"/>
          <p:cNvSpPr txBox="1">
            <a:spLocks noChangeArrowheads="1"/>
          </p:cNvSpPr>
          <p:nvPr/>
        </p:nvSpPr>
        <p:spPr bwMode="auto">
          <a:xfrm>
            <a:off x="8372475" y="5934075"/>
            <a:ext cx="1366838" cy="369888"/>
          </a:xfrm>
          <a:prstGeom prst="rect">
            <a:avLst/>
          </a:prstGeom>
          <a:noFill/>
          <a:ln w="9525">
            <a:noFill/>
            <a:miter lim="800000"/>
            <a:headEnd/>
            <a:tailEnd/>
          </a:ln>
        </p:spPr>
        <p:txBody>
          <a:bodyPr>
            <a:spAutoFit/>
          </a:bodyPr>
          <a:lstStyle/>
          <a:p>
            <a:pPr>
              <a:spcBef>
                <a:spcPct val="50000"/>
              </a:spcBef>
            </a:pPr>
            <a:r>
              <a:rPr lang="en-US">
                <a:solidFill>
                  <a:srgbClr val="FF3300"/>
                </a:solidFill>
                <a:latin typeface="Times New Roman" pitchFamily="18" charset="0"/>
              </a:rPr>
              <a:t>CSU/DSU</a:t>
            </a:r>
          </a:p>
        </p:txBody>
      </p:sp>
      <p:sp>
        <p:nvSpPr>
          <p:cNvPr id="321561" name="Text Box 25"/>
          <p:cNvSpPr txBox="1">
            <a:spLocks noChangeArrowheads="1"/>
          </p:cNvSpPr>
          <p:nvPr/>
        </p:nvSpPr>
        <p:spPr bwMode="auto">
          <a:xfrm>
            <a:off x="4275139" y="1987550"/>
            <a:ext cx="1366837" cy="369888"/>
          </a:xfrm>
          <a:prstGeom prst="rect">
            <a:avLst/>
          </a:prstGeom>
          <a:noFill/>
          <a:ln w="9525">
            <a:noFill/>
            <a:miter lim="800000"/>
            <a:headEnd/>
            <a:tailEnd/>
          </a:ln>
        </p:spPr>
        <p:txBody>
          <a:bodyPr>
            <a:spAutoFit/>
          </a:bodyPr>
          <a:lstStyle/>
          <a:p>
            <a:pPr>
              <a:spcBef>
                <a:spcPct val="50000"/>
              </a:spcBef>
            </a:pPr>
            <a:r>
              <a:rPr lang="en-US">
                <a:solidFill>
                  <a:srgbClr val="FF0000"/>
                </a:solidFill>
              </a:rPr>
              <a:t>Modem</a:t>
            </a:r>
          </a:p>
        </p:txBody>
      </p:sp>
      <p:sp>
        <p:nvSpPr>
          <p:cNvPr id="321562" name="Text Box 26"/>
          <p:cNvSpPr txBox="1">
            <a:spLocks noChangeArrowheads="1"/>
          </p:cNvSpPr>
          <p:nvPr/>
        </p:nvSpPr>
        <p:spPr bwMode="auto">
          <a:xfrm>
            <a:off x="6323014" y="1987550"/>
            <a:ext cx="1366837" cy="369888"/>
          </a:xfrm>
          <a:prstGeom prst="rect">
            <a:avLst/>
          </a:prstGeom>
          <a:noFill/>
          <a:ln w="9525">
            <a:noFill/>
            <a:miter lim="800000"/>
            <a:headEnd/>
            <a:tailEnd/>
          </a:ln>
        </p:spPr>
        <p:txBody>
          <a:bodyPr>
            <a:spAutoFit/>
          </a:bodyPr>
          <a:lstStyle/>
          <a:p>
            <a:pPr>
              <a:spcBef>
                <a:spcPct val="50000"/>
              </a:spcBef>
            </a:pPr>
            <a:r>
              <a:rPr lang="en-US">
                <a:solidFill>
                  <a:srgbClr val="FF0000"/>
                </a:solidFill>
              </a:rPr>
              <a:t>WAP</a:t>
            </a:r>
          </a:p>
        </p:txBody>
      </p:sp>
      <p:sp>
        <p:nvSpPr>
          <p:cNvPr id="321563" name="Text Box 27"/>
          <p:cNvSpPr txBox="1">
            <a:spLocks noChangeArrowheads="1"/>
          </p:cNvSpPr>
          <p:nvPr/>
        </p:nvSpPr>
        <p:spPr bwMode="auto">
          <a:xfrm>
            <a:off x="8069264" y="2062164"/>
            <a:ext cx="1366837" cy="369887"/>
          </a:xfrm>
          <a:prstGeom prst="rect">
            <a:avLst/>
          </a:prstGeom>
          <a:noFill/>
          <a:ln w="9525">
            <a:noFill/>
            <a:miter lim="800000"/>
            <a:headEnd/>
            <a:tailEnd/>
          </a:ln>
        </p:spPr>
        <p:txBody>
          <a:bodyPr>
            <a:spAutoFit/>
          </a:bodyPr>
          <a:lstStyle/>
          <a:p>
            <a:pPr>
              <a:spcBef>
                <a:spcPct val="50000"/>
              </a:spcBef>
            </a:pPr>
            <a:r>
              <a:rPr lang="en-US">
                <a:solidFill>
                  <a:srgbClr val="FF0000"/>
                </a:solidFill>
              </a:rPr>
              <a:t>Repeater</a:t>
            </a:r>
          </a:p>
        </p:txBody>
      </p:sp>
      <p:sp>
        <p:nvSpPr>
          <p:cNvPr id="321564" name="Text Box 28"/>
          <p:cNvSpPr txBox="1">
            <a:spLocks noChangeArrowheads="1"/>
          </p:cNvSpPr>
          <p:nvPr/>
        </p:nvSpPr>
        <p:spPr bwMode="auto">
          <a:xfrm>
            <a:off x="2528889" y="2151064"/>
            <a:ext cx="1366837" cy="369887"/>
          </a:xfrm>
          <a:prstGeom prst="rect">
            <a:avLst/>
          </a:prstGeom>
          <a:noFill/>
          <a:ln w="9525">
            <a:noFill/>
            <a:miter lim="800000"/>
            <a:headEnd/>
            <a:tailEnd/>
          </a:ln>
        </p:spPr>
        <p:txBody>
          <a:bodyPr>
            <a:spAutoFit/>
          </a:bodyPr>
          <a:lstStyle/>
          <a:p>
            <a:pPr>
              <a:spcBef>
                <a:spcPct val="50000"/>
              </a:spcBef>
            </a:pPr>
            <a:r>
              <a:rPr lang="en-US">
                <a:solidFill>
                  <a:srgbClr val="FF0000"/>
                </a:solidFill>
              </a:rPr>
              <a:t>NIC</a:t>
            </a:r>
          </a:p>
        </p:txBody>
      </p:sp>
      <p:sp>
        <p:nvSpPr>
          <p:cNvPr id="3093" name="Rectangle 29"/>
          <p:cNvSpPr>
            <a:spLocks noChangeArrowheads="1"/>
          </p:cNvSpPr>
          <p:nvPr/>
        </p:nvSpPr>
        <p:spPr bwMode="white">
          <a:xfrm>
            <a:off x="1846263" y="1"/>
            <a:ext cx="6324600" cy="696913"/>
          </a:xfrm>
          <a:prstGeom prst="rect">
            <a:avLst/>
          </a:prstGeom>
          <a:noFill/>
          <a:ln w="9525">
            <a:noFill/>
            <a:miter lim="800000"/>
            <a:headEnd/>
            <a:tailEnd/>
          </a:ln>
        </p:spPr>
        <p:txBody>
          <a:bodyPr anchor="ctr"/>
          <a:lstStyle/>
          <a:p>
            <a:r>
              <a:rPr lang="en-US" sz="2600">
                <a:solidFill>
                  <a:schemeClr val="bg1"/>
                </a:solidFill>
              </a:rPr>
              <a:t>II. CÁC THIẾT BỊ TƯƠNG KẾT MẠNG</a:t>
            </a:r>
          </a:p>
        </p:txBody>
      </p:sp>
      <p:graphicFrame>
        <p:nvGraphicFramePr>
          <p:cNvPr id="321566" name="Object 30"/>
          <p:cNvGraphicFramePr>
            <a:graphicFrameLocks noGrp="1" noChangeAspect="1"/>
          </p:cNvGraphicFramePr>
          <p:nvPr>
            <p:ph/>
          </p:nvPr>
        </p:nvGraphicFramePr>
        <p:xfrm>
          <a:off x="1770064" y="4340226"/>
          <a:ext cx="2428875" cy="1698625"/>
        </p:xfrm>
        <a:graphic>
          <a:graphicData uri="http://schemas.openxmlformats.org/presentationml/2006/ole">
            <mc:AlternateContent xmlns:mc="http://schemas.openxmlformats.org/markup-compatibility/2006">
              <mc:Choice xmlns:v="urn:schemas-microsoft-com:vml" Requires="v">
                <p:oleObj spid="_x0000_s3086" name="Bitmap Image" r:id="rId12" imgW="3866667" imgH="2704762" progId="PBrush">
                  <p:embed/>
                </p:oleObj>
              </mc:Choice>
              <mc:Fallback>
                <p:oleObj name="Bitmap Image" r:id="rId12" imgW="3866667" imgH="2704762" progId="PBrush">
                  <p:embed/>
                  <p:pic>
                    <p:nvPicPr>
                      <p:cNvPr id="321566" name="Object 3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0064" y="4340226"/>
                        <a:ext cx="2428875" cy="1698625"/>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21568" name="Text Box 32"/>
          <p:cNvSpPr txBox="1">
            <a:spLocks noChangeArrowheads="1"/>
          </p:cNvSpPr>
          <p:nvPr/>
        </p:nvSpPr>
        <p:spPr bwMode="auto">
          <a:xfrm>
            <a:off x="2301875" y="6084889"/>
            <a:ext cx="1066800" cy="369887"/>
          </a:xfrm>
          <a:prstGeom prst="rect">
            <a:avLst/>
          </a:prstGeom>
          <a:noFill/>
          <a:ln w="9525">
            <a:noFill/>
            <a:miter lim="800000"/>
            <a:headEnd/>
            <a:tailEnd/>
          </a:ln>
        </p:spPr>
        <p:txBody>
          <a:bodyPr>
            <a:spAutoFit/>
          </a:bodyPr>
          <a:lstStyle/>
          <a:p>
            <a:pPr>
              <a:spcBef>
                <a:spcPct val="50000"/>
              </a:spcBef>
            </a:pPr>
            <a:r>
              <a:rPr lang="en-US">
                <a:solidFill>
                  <a:srgbClr val="FF0000"/>
                </a:solidFill>
                <a:latin typeface="Times New Roman" pitchFamily="18" charset="0"/>
              </a:rPr>
              <a:t>Rout</a:t>
            </a:r>
            <a:r>
              <a:rPr lang="en-US">
                <a:solidFill>
                  <a:srgbClr val="FF0000"/>
                </a:solidFill>
              </a:rPr>
              <a:t>er</a:t>
            </a:r>
          </a:p>
        </p:txBody>
      </p:sp>
    </p:spTree>
    <p:extLst>
      <p:ext uri="{BB962C8B-B14F-4D97-AF65-F5344CB8AC3E}">
        <p14:creationId xmlns:p14="http://schemas.microsoft.com/office/powerpoint/2010/main" val="33700151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15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15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15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15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15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15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15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15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15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15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15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15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15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156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15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155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2155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1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51" grpId="0"/>
      <p:bldP spid="321552" grpId="0"/>
      <p:bldP spid="321560" grpId="0"/>
      <p:bldP spid="321561" grpId="0"/>
      <p:bldP spid="321562" grpId="0"/>
      <p:bldP spid="321563" grpId="0"/>
      <p:bldP spid="321564" grpId="0"/>
      <p:bldP spid="32156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5"/>
          <p:cNvSpPr>
            <a:spLocks noChangeArrowheads="1"/>
          </p:cNvSpPr>
          <p:nvPr/>
        </p:nvSpPr>
        <p:spPr bwMode="auto">
          <a:xfrm>
            <a:off x="3309938" y="2143125"/>
            <a:ext cx="9144000" cy="369332"/>
          </a:xfrm>
          <a:prstGeom prst="rect">
            <a:avLst/>
          </a:prstGeom>
          <a:noFill/>
          <a:ln w="9525">
            <a:noFill/>
            <a:miter lim="800000"/>
            <a:headEnd/>
            <a:tailEnd/>
          </a:ln>
        </p:spPr>
        <p:txBody>
          <a:bodyPr>
            <a:spAutoFit/>
          </a:bodyPr>
          <a:lstStyle/>
          <a:p>
            <a:endParaRPr lang="en-US"/>
          </a:p>
        </p:txBody>
      </p:sp>
      <p:sp>
        <p:nvSpPr>
          <p:cNvPr id="61443" name="Rectangle 6"/>
          <p:cNvSpPr>
            <a:spLocks noChangeArrowheads="1"/>
          </p:cNvSpPr>
          <p:nvPr/>
        </p:nvSpPr>
        <p:spPr bwMode="auto">
          <a:xfrm>
            <a:off x="5334000" y="3086100"/>
            <a:ext cx="9144000" cy="369332"/>
          </a:xfrm>
          <a:prstGeom prst="rect">
            <a:avLst/>
          </a:prstGeom>
          <a:noFill/>
          <a:ln w="9525">
            <a:noFill/>
            <a:miter lim="800000"/>
            <a:headEnd/>
            <a:tailEnd/>
          </a:ln>
        </p:spPr>
        <p:txBody>
          <a:bodyPr>
            <a:spAutoFit/>
          </a:bodyPr>
          <a:lstStyle/>
          <a:p>
            <a:endParaRPr lang="en-US"/>
          </a:p>
        </p:txBody>
      </p:sp>
      <p:sp>
        <p:nvSpPr>
          <p:cNvPr id="61444" name="Rectangle 7"/>
          <p:cNvSpPr>
            <a:spLocks noChangeArrowheads="1"/>
          </p:cNvSpPr>
          <p:nvPr/>
        </p:nvSpPr>
        <p:spPr bwMode="auto">
          <a:xfrm>
            <a:off x="4257675" y="2709863"/>
            <a:ext cx="9144000" cy="369332"/>
          </a:xfrm>
          <a:prstGeom prst="rect">
            <a:avLst/>
          </a:prstGeom>
          <a:noFill/>
          <a:ln w="9525">
            <a:noFill/>
            <a:miter lim="800000"/>
            <a:headEnd/>
            <a:tailEnd/>
          </a:ln>
        </p:spPr>
        <p:txBody>
          <a:bodyPr>
            <a:spAutoFit/>
          </a:bodyPr>
          <a:lstStyle/>
          <a:p>
            <a:endParaRPr lang="en-US"/>
          </a:p>
        </p:txBody>
      </p:sp>
      <p:sp>
        <p:nvSpPr>
          <p:cNvPr id="61445" name="Rectangle 8"/>
          <p:cNvSpPr>
            <a:spLocks noChangeArrowheads="1"/>
          </p:cNvSpPr>
          <p:nvPr/>
        </p:nvSpPr>
        <p:spPr bwMode="auto">
          <a:xfrm>
            <a:off x="5138738" y="2947988"/>
            <a:ext cx="9144000" cy="369332"/>
          </a:xfrm>
          <a:prstGeom prst="rect">
            <a:avLst/>
          </a:prstGeom>
          <a:noFill/>
          <a:ln w="9525">
            <a:noFill/>
            <a:miter lim="800000"/>
            <a:headEnd/>
            <a:tailEnd/>
          </a:ln>
        </p:spPr>
        <p:txBody>
          <a:bodyPr>
            <a:spAutoFit/>
          </a:bodyPr>
          <a:lstStyle/>
          <a:p>
            <a:endParaRPr lang="en-US"/>
          </a:p>
        </p:txBody>
      </p:sp>
      <p:pic>
        <p:nvPicPr>
          <p:cNvPr id="322569" name="Picture 9"/>
          <p:cNvPicPr>
            <a:picLocks noChangeAspect="1" noChangeArrowheads="1"/>
          </p:cNvPicPr>
          <p:nvPr/>
        </p:nvPicPr>
        <p:blipFill>
          <a:blip r:embed="rId2"/>
          <a:srcRect/>
          <a:stretch>
            <a:fillRect/>
          </a:stretch>
        </p:blipFill>
        <p:spPr bwMode="auto">
          <a:xfrm>
            <a:off x="1693863" y="4035426"/>
            <a:ext cx="3962400" cy="1992313"/>
          </a:xfrm>
          <a:prstGeom prst="rect">
            <a:avLst/>
          </a:prstGeom>
          <a:noFill/>
          <a:ln w="9525">
            <a:noFill/>
            <a:miter lim="800000"/>
            <a:headEnd/>
            <a:tailEnd/>
          </a:ln>
        </p:spPr>
      </p:pic>
      <p:sp>
        <p:nvSpPr>
          <p:cNvPr id="61447" name="Rectangle 10"/>
          <p:cNvSpPr>
            <a:spLocks noChangeArrowheads="1"/>
          </p:cNvSpPr>
          <p:nvPr/>
        </p:nvSpPr>
        <p:spPr bwMode="auto">
          <a:xfrm>
            <a:off x="4276725" y="2343150"/>
            <a:ext cx="9144000" cy="369332"/>
          </a:xfrm>
          <a:prstGeom prst="rect">
            <a:avLst/>
          </a:prstGeom>
          <a:noFill/>
          <a:ln w="9525">
            <a:noFill/>
            <a:miter lim="800000"/>
            <a:headEnd/>
            <a:tailEnd/>
          </a:ln>
        </p:spPr>
        <p:txBody>
          <a:bodyPr>
            <a:spAutoFit/>
          </a:bodyPr>
          <a:lstStyle/>
          <a:p>
            <a:endParaRPr lang="en-US"/>
          </a:p>
        </p:txBody>
      </p:sp>
      <p:pic>
        <p:nvPicPr>
          <p:cNvPr id="322571" name="Picture 11"/>
          <p:cNvPicPr>
            <a:picLocks noChangeAspect="1" noChangeArrowheads="1"/>
          </p:cNvPicPr>
          <p:nvPr/>
        </p:nvPicPr>
        <p:blipFill>
          <a:blip r:embed="rId3"/>
          <a:srcRect/>
          <a:stretch>
            <a:fillRect/>
          </a:stretch>
        </p:blipFill>
        <p:spPr bwMode="auto">
          <a:xfrm>
            <a:off x="1922463" y="849313"/>
            <a:ext cx="5181600" cy="3092450"/>
          </a:xfrm>
          <a:prstGeom prst="rect">
            <a:avLst/>
          </a:prstGeom>
          <a:noFill/>
          <a:ln w="9525">
            <a:noFill/>
            <a:miter lim="800000"/>
            <a:headEnd/>
            <a:tailEnd/>
          </a:ln>
        </p:spPr>
      </p:pic>
      <p:grpSp>
        <p:nvGrpSpPr>
          <p:cNvPr id="2" name="Group 13"/>
          <p:cNvGrpSpPr>
            <a:grpSpLocks/>
          </p:cNvGrpSpPr>
          <p:nvPr/>
        </p:nvGrpSpPr>
        <p:grpSpPr bwMode="auto">
          <a:xfrm>
            <a:off x="6248401" y="3049588"/>
            <a:ext cx="3946525" cy="3338512"/>
            <a:chOff x="2352" y="1680"/>
            <a:chExt cx="3216" cy="2370"/>
          </a:xfrm>
        </p:grpSpPr>
        <p:pic>
          <p:nvPicPr>
            <p:cNvPr id="61453" name="Picture 14" descr="nic2"/>
            <p:cNvPicPr>
              <a:picLocks noChangeAspect="1" noChangeArrowheads="1"/>
            </p:cNvPicPr>
            <p:nvPr/>
          </p:nvPicPr>
          <p:blipFill>
            <a:blip r:embed="rId4"/>
            <a:srcRect l="10938" b="12500"/>
            <a:stretch>
              <a:fillRect/>
            </a:stretch>
          </p:blipFill>
          <p:spPr bwMode="auto">
            <a:xfrm>
              <a:off x="2352" y="1680"/>
              <a:ext cx="3216" cy="2370"/>
            </a:xfrm>
            <a:prstGeom prst="rect">
              <a:avLst/>
            </a:prstGeom>
            <a:noFill/>
            <a:ln w="9525">
              <a:noFill/>
              <a:miter lim="800000"/>
              <a:headEnd/>
              <a:tailEnd/>
            </a:ln>
          </p:spPr>
        </p:pic>
        <p:sp>
          <p:nvSpPr>
            <p:cNvPr id="61454" name="Oval 15"/>
            <p:cNvSpPr>
              <a:spLocks noChangeArrowheads="1"/>
            </p:cNvSpPr>
            <p:nvPr/>
          </p:nvSpPr>
          <p:spPr bwMode="auto">
            <a:xfrm>
              <a:off x="2544" y="2496"/>
              <a:ext cx="1584" cy="960"/>
            </a:xfrm>
            <a:prstGeom prst="ellipse">
              <a:avLst/>
            </a:prstGeom>
            <a:noFill/>
            <a:ln w="76200">
              <a:solidFill>
                <a:srgbClr val="FF0000"/>
              </a:solidFill>
              <a:prstDash val="dash"/>
              <a:round/>
              <a:headEnd/>
              <a:tailEnd/>
            </a:ln>
          </p:spPr>
          <p:txBody>
            <a:bodyPr wrap="none" anchor="ctr"/>
            <a:lstStyle/>
            <a:p>
              <a:endParaRPr lang="en-US"/>
            </a:p>
          </p:txBody>
        </p:sp>
      </p:grpSp>
      <p:sp>
        <p:nvSpPr>
          <p:cNvPr id="61450" name="Text Box 16"/>
          <p:cNvSpPr txBox="1">
            <a:spLocks noChangeArrowheads="1"/>
          </p:cNvSpPr>
          <p:nvPr/>
        </p:nvSpPr>
        <p:spPr bwMode="auto">
          <a:xfrm>
            <a:off x="1770063" y="165101"/>
            <a:ext cx="4629150" cy="461963"/>
          </a:xfrm>
          <a:prstGeom prst="rect">
            <a:avLst/>
          </a:prstGeom>
          <a:noFill/>
          <a:ln w="9525">
            <a:noFill/>
            <a:miter lim="800000"/>
            <a:headEnd/>
            <a:tailEnd/>
          </a:ln>
        </p:spPr>
        <p:txBody>
          <a:bodyPr>
            <a:spAutoFit/>
          </a:bodyPr>
          <a:lstStyle/>
          <a:p>
            <a:pPr>
              <a:spcBef>
                <a:spcPct val="50000"/>
              </a:spcBef>
            </a:pPr>
            <a:endParaRPr lang="en-US" sz="2400"/>
          </a:p>
        </p:txBody>
      </p:sp>
      <p:sp>
        <p:nvSpPr>
          <p:cNvPr id="61451" name="Text Box 17"/>
          <p:cNvSpPr txBox="1">
            <a:spLocks noChangeArrowheads="1"/>
          </p:cNvSpPr>
          <p:nvPr/>
        </p:nvSpPr>
        <p:spPr bwMode="auto">
          <a:xfrm>
            <a:off x="1752600" y="228601"/>
            <a:ext cx="6678612" cy="461963"/>
          </a:xfrm>
          <a:prstGeom prst="rect">
            <a:avLst/>
          </a:prstGeom>
          <a:noFill/>
          <a:ln w="9525">
            <a:noFill/>
            <a:miter lim="800000"/>
            <a:headEnd/>
            <a:tailEnd/>
          </a:ln>
        </p:spPr>
        <p:txBody>
          <a:bodyPr>
            <a:spAutoFit/>
          </a:bodyPr>
          <a:lstStyle/>
          <a:p>
            <a:pPr>
              <a:spcBef>
                <a:spcPct val="50000"/>
              </a:spcBef>
            </a:pPr>
            <a:r>
              <a:rPr lang="en-US" sz="2400" b="1"/>
              <a:t>1. Cạc mạng (NIC- Network Interface Card)</a:t>
            </a:r>
          </a:p>
        </p:txBody>
      </p:sp>
      <p:pic>
        <p:nvPicPr>
          <p:cNvPr id="322579" name="Picture 19" descr="netcard"/>
          <p:cNvPicPr>
            <a:picLocks noChangeAspect="1" noChangeArrowheads="1"/>
          </p:cNvPicPr>
          <p:nvPr/>
        </p:nvPicPr>
        <p:blipFill>
          <a:blip r:embed="rId5"/>
          <a:srcRect/>
          <a:stretch>
            <a:fillRect/>
          </a:stretch>
        </p:blipFill>
        <p:spPr bwMode="auto">
          <a:xfrm>
            <a:off x="7158039" y="1000125"/>
            <a:ext cx="2808287" cy="2039938"/>
          </a:xfrm>
          <a:prstGeom prst="rect">
            <a:avLst/>
          </a:prstGeom>
          <a:noFill/>
          <a:ln w="9525">
            <a:noFill/>
            <a:miter lim="800000"/>
            <a:headEnd/>
            <a:tailEnd/>
          </a:ln>
        </p:spPr>
      </p:pic>
    </p:spTree>
    <p:extLst>
      <p:ext uri="{BB962C8B-B14F-4D97-AF65-F5344CB8AC3E}">
        <p14:creationId xmlns:p14="http://schemas.microsoft.com/office/powerpoint/2010/main" val="6078353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2571"/>
                                        </p:tgtEl>
                                        <p:attrNameLst>
                                          <p:attrName>style.visibility</p:attrName>
                                        </p:attrNameLst>
                                      </p:cBhvr>
                                      <p:to>
                                        <p:strVal val="visible"/>
                                      </p:to>
                                    </p:set>
                                    <p:anim calcmode="lin" valueType="num">
                                      <p:cBhvr additive="base">
                                        <p:cTn id="7" dur="500" fill="hold"/>
                                        <p:tgtEl>
                                          <p:spTgt spid="322571"/>
                                        </p:tgtEl>
                                        <p:attrNameLst>
                                          <p:attrName>ppt_x</p:attrName>
                                        </p:attrNameLst>
                                      </p:cBhvr>
                                      <p:tavLst>
                                        <p:tav tm="0">
                                          <p:val>
                                            <p:strVal val="#ppt_x"/>
                                          </p:val>
                                        </p:tav>
                                        <p:tav tm="100000">
                                          <p:val>
                                            <p:strVal val="#ppt_x"/>
                                          </p:val>
                                        </p:tav>
                                      </p:tavLst>
                                    </p:anim>
                                    <p:anim calcmode="lin" valueType="num">
                                      <p:cBhvr additive="base">
                                        <p:cTn id="8" dur="500" fill="hold"/>
                                        <p:tgtEl>
                                          <p:spTgt spid="32257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25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25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6"/>
          <p:cNvSpPr>
            <a:spLocks noChangeArrowheads="1"/>
          </p:cNvSpPr>
          <p:nvPr/>
        </p:nvSpPr>
        <p:spPr bwMode="auto">
          <a:xfrm>
            <a:off x="3309938" y="2143125"/>
            <a:ext cx="9144000" cy="369332"/>
          </a:xfrm>
          <a:prstGeom prst="rect">
            <a:avLst/>
          </a:prstGeom>
          <a:noFill/>
          <a:ln w="9525">
            <a:noFill/>
            <a:miter lim="800000"/>
            <a:headEnd/>
            <a:tailEnd/>
          </a:ln>
        </p:spPr>
        <p:txBody>
          <a:bodyPr>
            <a:spAutoFit/>
          </a:bodyPr>
          <a:lstStyle/>
          <a:p>
            <a:endParaRPr lang="en-US"/>
          </a:p>
        </p:txBody>
      </p:sp>
      <p:sp>
        <p:nvSpPr>
          <p:cNvPr id="62467" name="Rectangle 7"/>
          <p:cNvSpPr>
            <a:spLocks noChangeArrowheads="1"/>
          </p:cNvSpPr>
          <p:nvPr/>
        </p:nvSpPr>
        <p:spPr bwMode="auto">
          <a:xfrm>
            <a:off x="5334000" y="3086100"/>
            <a:ext cx="9144000" cy="369332"/>
          </a:xfrm>
          <a:prstGeom prst="rect">
            <a:avLst/>
          </a:prstGeom>
          <a:noFill/>
          <a:ln w="9525">
            <a:noFill/>
            <a:miter lim="800000"/>
            <a:headEnd/>
            <a:tailEnd/>
          </a:ln>
        </p:spPr>
        <p:txBody>
          <a:bodyPr>
            <a:spAutoFit/>
          </a:bodyPr>
          <a:lstStyle/>
          <a:p>
            <a:endParaRPr lang="en-US"/>
          </a:p>
        </p:txBody>
      </p:sp>
      <p:sp>
        <p:nvSpPr>
          <p:cNvPr id="62468" name="Rectangle 8"/>
          <p:cNvSpPr>
            <a:spLocks noChangeArrowheads="1"/>
          </p:cNvSpPr>
          <p:nvPr/>
        </p:nvSpPr>
        <p:spPr bwMode="auto">
          <a:xfrm>
            <a:off x="4257675" y="2709863"/>
            <a:ext cx="9144000" cy="369332"/>
          </a:xfrm>
          <a:prstGeom prst="rect">
            <a:avLst/>
          </a:prstGeom>
          <a:noFill/>
          <a:ln w="9525">
            <a:noFill/>
            <a:miter lim="800000"/>
            <a:headEnd/>
            <a:tailEnd/>
          </a:ln>
        </p:spPr>
        <p:txBody>
          <a:bodyPr>
            <a:spAutoFit/>
          </a:bodyPr>
          <a:lstStyle/>
          <a:p>
            <a:endParaRPr lang="en-US"/>
          </a:p>
        </p:txBody>
      </p:sp>
      <p:sp>
        <p:nvSpPr>
          <p:cNvPr id="62469" name="Rectangle 9"/>
          <p:cNvSpPr>
            <a:spLocks noChangeArrowheads="1"/>
          </p:cNvSpPr>
          <p:nvPr/>
        </p:nvSpPr>
        <p:spPr bwMode="auto">
          <a:xfrm>
            <a:off x="5138738" y="2947988"/>
            <a:ext cx="9144000" cy="369332"/>
          </a:xfrm>
          <a:prstGeom prst="rect">
            <a:avLst/>
          </a:prstGeom>
          <a:noFill/>
          <a:ln w="9525">
            <a:noFill/>
            <a:miter lim="800000"/>
            <a:headEnd/>
            <a:tailEnd/>
          </a:ln>
        </p:spPr>
        <p:txBody>
          <a:bodyPr>
            <a:spAutoFit/>
          </a:bodyPr>
          <a:lstStyle/>
          <a:p>
            <a:endParaRPr lang="en-US"/>
          </a:p>
        </p:txBody>
      </p:sp>
      <p:sp>
        <p:nvSpPr>
          <p:cNvPr id="62470" name="Rectangle 10"/>
          <p:cNvSpPr>
            <a:spLocks noChangeArrowheads="1"/>
          </p:cNvSpPr>
          <p:nvPr/>
        </p:nvSpPr>
        <p:spPr bwMode="auto">
          <a:xfrm>
            <a:off x="4276725" y="2343150"/>
            <a:ext cx="9144000" cy="369332"/>
          </a:xfrm>
          <a:prstGeom prst="rect">
            <a:avLst/>
          </a:prstGeom>
          <a:noFill/>
          <a:ln w="9525">
            <a:noFill/>
            <a:miter lim="800000"/>
            <a:headEnd/>
            <a:tailEnd/>
          </a:ln>
        </p:spPr>
        <p:txBody>
          <a:bodyPr>
            <a:spAutoFit/>
          </a:bodyPr>
          <a:lstStyle/>
          <a:p>
            <a:endParaRPr lang="en-US"/>
          </a:p>
        </p:txBody>
      </p:sp>
      <p:sp>
        <p:nvSpPr>
          <p:cNvPr id="323596" name="Text Box 12"/>
          <p:cNvSpPr txBox="1">
            <a:spLocks noChangeArrowheads="1"/>
          </p:cNvSpPr>
          <p:nvPr/>
        </p:nvSpPr>
        <p:spPr bwMode="auto">
          <a:xfrm>
            <a:off x="812801" y="841876"/>
            <a:ext cx="8897937" cy="5438775"/>
          </a:xfrm>
          <a:prstGeom prst="rect">
            <a:avLst/>
          </a:prstGeom>
          <a:noFill/>
          <a:ln w="9525">
            <a:noFill/>
            <a:miter lim="800000"/>
            <a:headEnd/>
            <a:tailEnd/>
          </a:ln>
        </p:spPr>
        <p:txBody>
          <a:bodyPr>
            <a:spAutoFit/>
          </a:bodyPr>
          <a:lstStyle/>
          <a:p>
            <a:pPr marL="396875" indent="-396875" algn="just">
              <a:spcBef>
                <a:spcPct val="20000"/>
              </a:spcBef>
              <a:buFont typeface="Wingdings" pitchFamily="2" charset="2"/>
              <a:buChar char="§"/>
            </a:pPr>
            <a:r>
              <a:rPr lang="en-US" sz="2600">
                <a:solidFill>
                  <a:srgbClr val="000066"/>
                </a:solidFill>
                <a:latin typeface="Times New Roman" pitchFamily="18" charset="0"/>
              </a:rPr>
              <a:t>Cung cấp cổng kết nối mạng,là thiết bị nối kết giữa máy tính và cáp mạng. </a:t>
            </a:r>
          </a:p>
          <a:p>
            <a:pPr marL="396875" indent="-396875" algn="just">
              <a:spcBef>
                <a:spcPct val="20000"/>
              </a:spcBef>
              <a:buFont typeface="Wingdings" pitchFamily="2" charset="2"/>
              <a:buChar char="§"/>
            </a:pPr>
            <a:r>
              <a:rPr lang="en-US" sz="2600">
                <a:solidFill>
                  <a:srgbClr val="000066"/>
                </a:solidFill>
                <a:latin typeface="Times New Roman" pitchFamily="18" charset="0"/>
                <a:cs typeface="Times New Roman" pitchFamily="18" charset="0"/>
              </a:rPr>
              <a:t>Cung cấp địa chỉ v</a:t>
            </a:r>
            <a:r>
              <a:rPr lang="en-US" sz="2600">
                <a:solidFill>
                  <a:srgbClr val="000066"/>
                </a:solidFill>
                <a:latin typeface="Times New Roman" pitchFamily="18" charset="0"/>
              </a:rPr>
              <a:t>ật lý(</a:t>
            </a:r>
            <a:r>
              <a:rPr lang="en-US" sz="2600">
                <a:solidFill>
                  <a:srgbClr val="000066"/>
                </a:solidFill>
                <a:latin typeface="Times New Roman" pitchFamily="18" charset="0"/>
                <a:cs typeface="Times New Roman" pitchFamily="18" charset="0"/>
              </a:rPr>
              <a:t>MAC) trong các lần kết nối.</a:t>
            </a:r>
          </a:p>
          <a:p>
            <a:pPr marL="396875" indent="-396875" algn="just">
              <a:spcBef>
                <a:spcPct val="20000"/>
              </a:spcBef>
              <a:buFont typeface="Wingdings" pitchFamily="2" charset="2"/>
              <a:buChar char="§"/>
            </a:pPr>
            <a:r>
              <a:rPr lang="en-US" sz="2600">
                <a:solidFill>
                  <a:srgbClr val="000066"/>
                </a:solidFill>
                <a:latin typeface="Times New Roman" pitchFamily="18" charset="0"/>
                <a:cs typeface="Times New Roman" pitchFamily="18" charset="0"/>
              </a:rPr>
              <a:t>Hiện thực các phương pháp truy cập kênh truyền vật lý, </a:t>
            </a:r>
            <a:r>
              <a:rPr lang="en-US" sz="2600">
                <a:solidFill>
                  <a:srgbClr val="000066"/>
                </a:solidFill>
                <a:latin typeface="Times New Roman" pitchFamily="18" charset="0"/>
              </a:rPr>
              <a:t>phát hiện và xử lý đụng độ (CSMA/CD)</a:t>
            </a:r>
            <a:r>
              <a:rPr lang="en-US" sz="2600">
                <a:solidFill>
                  <a:srgbClr val="000066"/>
                </a:solidFill>
                <a:latin typeface="Times New Roman" pitchFamily="18" charset="0"/>
                <a:cs typeface="Times New Roman" pitchFamily="18" charset="0"/>
              </a:rPr>
              <a:t> </a:t>
            </a:r>
          </a:p>
          <a:p>
            <a:pPr marL="396875" indent="-396875" algn="just">
              <a:spcBef>
                <a:spcPct val="20000"/>
              </a:spcBef>
              <a:buFont typeface="Wingdings" pitchFamily="2" charset="2"/>
              <a:buChar char="§"/>
            </a:pPr>
            <a:r>
              <a:rPr lang="en-US" sz="2600">
                <a:solidFill>
                  <a:srgbClr val="000066"/>
                </a:solidFill>
                <a:latin typeface="Times New Roman" pitchFamily="18" charset="0"/>
              </a:rPr>
              <a:t>Là thiết bị hoat động ở tầng liên kết dữ liệu</a:t>
            </a:r>
          </a:p>
          <a:p>
            <a:pPr marL="396875" indent="-396875" algn="just">
              <a:spcBef>
                <a:spcPct val="20000"/>
              </a:spcBef>
              <a:buFont typeface="Wingdings" pitchFamily="2" charset="2"/>
              <a:buChar char="§"/>
            </a:pPr>
            <a:r>
              <a:rPr lang="en-US" sz="2600">
                <a:solidFill>
                  <a:srgbClr val="000066"/>
                </a:solidFill>
                <a:latin typeface="Times New Roman" pitchFamily="18" charset="0"/>
                <a:cs typeface="Times New Roman" pitchFamily="18" charset="0"/>
              </a:rPr>
              <a:t>Các chức năng chính của card mạng:</a:t>
            </a:r>
          </a:p>
          <a:p>
            <a:pPr marL="974725" lvl="1" indent="-463550" algn="just">
              <a:spcBef>
                <a:spcPct val="20000"/>
              </a:spcBef>
              <a:buFont typeface="Wingdings" pitchFamily="2" charset="2"/>
              <a:buChar char="Ø"/>
            </a:pPr>
            <a:r>
              <a:rPr lang="en-US" sz="2600">
                <a:solidFill>
                  <a:srgbClr val="000066"/>
                </a:solidFill>
                <a:latin typeface="Times New Roman" pitchFamily="18" charset="0"/>
                <a:cs typeface="Times New Roman" pitchFamily="18" charset="0"/>
              </a:rPr>
              <a:t>Chuẩn bị dữ liệu đưa lên mạng</a:t>
            </a:r>
          </a:p>
          <a:p>
            <a:pPr marL="974725" lvl="1" indent="-463550" algn="just">
              <a:spcBef>
                <a:spcPct val="20000"/>
              </a:spcBef>
              <a:buFont typeface="Wingdings" pitchFamily="2" charset="2"/>
              <a:buChar char="Ø"/>
            </a:pPr>
            <a:r>
              <a:rPr lang="en-US" sz="2600">
                <a:solidFill>
                  <a:srgbClr val="000066"/>
                </a:solidFill>
                <a:latin typeface="Times New Roman" pitchFamily="18" charset="0"/>
                <a:cs typeface="Arial" pitchFamily="34" charset="0"/>
              </a:rPr>
              <a:t>Truy</a:t>
            </a:r>
            <a:r>
              <a:rPr lang="en-US" sz="2600">
                <a:solidFill>
                  <a:srgbClr val="000066"/>
                </a:solidFill>
                <a:latin typeface="Times New Roman" pitchFamily="18" charset="0"/>
              </a:rPr>
              <a:t>ền và nhận</a:t>
            </a:r>
            <a:r>
              <a:rPr lang="en-US" sz="2600">
                <a:solidFill>
                  <a:srgbClr val="000066"/>
                </a:solidFill>
                <a:latin typeface="Times New Roman" pitchFamily="18" charset="0"/>
                <a:cs typeface="Arial" pitchFamily="34" charset="0"/>
              </a:rPr>
              <a:t> dữ liệu dựa vào địa chỉ </a:t>
            </a:r>
          </a:p>
          <a:p>
            <a:pPr marL="974725" lvl="1" indent="-463550" algn="just">
              <a:spcBef>
                <a:spcPct val="20000"/>
              </a:spcBef>
              <a:buFont typeface="Wingdings" pitchFamily="2" charset="2"/>
              <a:buChar char="Ø"/>
            </a:pPr>
            <a:r>
              <a:rPr lang="en-US" sz="2600">
                <a:solidFill>
                  <a:srgbClr val="000066"/>
                </a:solidFill>
                <a:latin typeface="Times New Roman" pitchFamily="18" charset="0"/>
                <a:cs typeface="Arial" pitchFamily="34" charset="0"/>
              </a:rPr>
              <a:t>Kiểm soát luồng dữ liệu giữa máy tính và hệ thống cáp</a:t>
            </a:r>
          </a:p>
          <a:p>
            <a:pPr marL="396875" indent="-396875" algn="just">
              <a:spcBef>
                <a:spcPct val="25000"/>
              </a:spcBef>
              <a:buFont typeface="Wingdings" pitchFamily="2" charset="2"/>
              <a:buChar char="§"/>
            </a:pPr>
            <a:r>
              <a:rPr lang="en-US" sz="2400">
                <a:solidFill>
                  <a:srgbClr val="000066"/>
                </a:solidFill>
              </a:rPr>
              <a:t>NIC thường không xử lý kịp dữ liệu nên dữ liệu được gửi vào bộ đệm của nó trong suốt quá trình truyền nhận dữ liệu. </a:t>
            </a:r>
            <a:endParaRPr lang="en-US" sz="2600">
              <a:solidFill>
                <a:srgbClr val="000066"/>
              </a:solidFill>
              <a:latin typeface="Times New Roman" pitchFamily="18" charset="0"/>
            </a:endParaRPr>
          </a:p>
        </p:txBody>
      </p:sp>
      <p:sp>
        <p:nvSpPr>
          <p:cNvPr id="62472" name="Text Box 16"/>
          <p:cNvSpPr txBox="1">
            <a:spLocks noChangeArrowheads="1"/>
          </p:cNvSpPr>
          <p:nvPr/>
        </p:nvSpPr>
        <p:spPr bwMode="auto">
          <a:xfrm>
            <a:off x="1693863" y="165101"/>
            <a:ext cx="6678612" cy="461963"/>
          </a:xfrm>
          <a:prstGeom prst="rect">
            <a:avLst/>
          </a:prstGeom>
          <a:noFill/>
          <a:ln w="9525">
            <a:noFill/>
            <a:miter lim="800000"/>
            <a:headEnd/>
            <a:tailEnd/>
          </a:ln>
        </p:spPr>
        <p:txBody>
          <a:bodyPr>
            <a:spAutoFit/>
          </a:bodyPr>
          <a:lstStyle/>
          <a:p>
            <a:pPr>
              <a:spcBef>
                <a:spcPct val="50000"/>
              </a:spcBef>
            </a:pPr>
            <a:r>
              <a:rPr lang="en-US" sz="2400" b="1">
                <a:solidFill>
                  <a:schemeClr val="bg1"/>
                </a:solidFill>
              </a:rPr>
              <a:t>1. Cạc mạng (NIC- Network Interface Card)</a:t>
            </a:r>
          </a:p>
        </p:txBody>
      </p:sp>
    </p:spTree>
    <p:extLst>
      <p:ext uri="{BB962C8B-B14F-4D97-AF65-F5344CB8AC3E}">
        <p14:creationId xmlns:p14="http://schemas.microsoft.com/office/powerpoint/2010/main" val="33549170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35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35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35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35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35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23596">
                                            <p:txEl>
                                              <p:pRg st="5" end="5"/>
                                            </p:txEl>
                                          </p:spTgt>
                                        </p:tgtEl>
                                        <p:attrNameLst>
                                          <p:attrName>style.visibility</p:attrName>
                                        </p:attrNameLst>
                                      </p:cBhvr>
                                      <p:to>
                                        <p:strVal val="visible"/>
                                      </p:to>
                                    </p:set>
                                    <p:animEffect transition="in" filter="checkerboard(across)">
                                      <p:cBhvr>
                                        <p:cTn id="27" dur="500"/>
                                        <p:tgtEl>
                                          <p:spTgt spid="323596">
                                            <p:txEl>
                                              <p:pRg st="5" end="5"/>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323596">
                                            <p:txEl>
                                              <p:pRg st="6" end="6"/>
                                            </p:txEl>
                                          </p:spTgt>
                                        </p:tgtEl>
                                        <p:attrNameLst>
                                          <p:attrName>style.visibility</p:attrName>
                                        </p:attrNameLst>
                                      </p:cBhvr>
                                      <p:to>
                                        <p:strVal val="visible"/>
                                      </p:to>
                                    </p:set>
                                    <p:animEffect transition="in" filter="checkerboard(across)">
                                      <p:cBhvr>
                                        <p:cTn id="30" dur="500"/>
                                        <p:tgtEl>
                                          <p:spTgt spid="323596">
                                            <p:txEl>
                                              <p:pRg st="6" end="6"/>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323596">
                                            <p:txEl>
                                              <p:pRg st="7" end="7"/>
                                            </p:txEl>
                                          </p:spTgt>
                                        </p:tgtEl>
                                        <p:attrNameLst>
                                          <p:attrName>style.visibility</p:attrName>
                                        </p:attrNameLst>
                                      </p:cBhvr>
                                      <p:to>
                                        <p:strVal val="visible"/>
                                      </p:to>
                                    </p:set>
                                    <p:animEffect transition="in" filter="checkerboard(across)">
                                      <p:cBhvr>
                                        <p:cTn id="33" dur="500"/>
                                        <p:tgtEl>
                                          <p:spTgt spid="323596">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2359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5" name="Rectangle 3"/>
          <p:cNvSpPr>
            <a:spLocks noGrp="1" noChangeArrowheads="1"/>
          </p:cNvSpPr>
          <p:nvPr>
            <p:ph idx="1"/>
          </p:nvPr>
        </p:nvSpPr>
        <p:spPr>
          <a:xfrm>
            <a:off x="374515" y="931682"/>
            <a:ext cx="8974137" cy="4691062"/>
          </a:xfrm>
        </p:spPr>
        <p:txBody>
          <a:bodyPr/>
          <a:lstStyle/>
          <a:p>
            <a:pPr algn="just" eaLnBrk="1" hangingPunct="1">
              <a:lnSpc>
                <a:spcPct val="105000"/>
              </a:lnSpc>
              <a:spcBef>
                <a:spcPct val="35000"/>
              </a:spcBef>
              <a:buFont typeface="Wingdings" pitchFamily="2" charset="2"/>
              <a:buChar char="§"/>
            </a:pPr>
            <a:r>
              <a:rPr lang="en-US" sz="2600" err="1">
                <a:solidFill>
                  <a:srgbClr val="000066"/>
                </a:solidFill>
                <a:latin typeface="Times New Roman" pitchFamily="18" charset="0"/>
                <a:cs typeface="Times New Roman" pitchFamily="18" charset="0"/>
              </a:rPr>
              <a:t>Địa</a:t>
            </a:r>
            <a:r>
              <a:rPr lang="en-US" sz="2600">
                <a:solidFill>
                  <a:srgbClr val="000066"/>
                </a:solidFill>
                <a:latin typeface="Times New Roman" pitchFamily="18" charset="0"/>
                <a:cs typeface="Times New Roman" pitchFamily="18" charset="0"/>
              </a:rPr>
              <a:t> </a:t>
            </a:r>
            <a:r>
              <a:rPr lang="en-US" sz="2600" err="1">
                <a:solidFill>
                  <a:srgbClr val="000066"/>
                </a:solidFill>
                <a:latin typeface="Times New Roman" pitchFamily="18" charset="0"/>
                <a:cs typeface="Times New Roman" pitchFamily="18" charset="0"/>
              </a:rPr>
              <a:t>chỉ</a:t>
            </a:r>
            <a:r>
              <a:rPr lang="en-US" sz="2600">
                <a:solidFill>
                  <a:srgbClr val="000066"/>
                </a:solidFill>
                <a:latin typeface="Times New Roman" pitchFamily="18" charset="0"/>
                <a:cs typeface="Times New Roman" pitchFamily="18" charset="0"/>
              </a:rPr>
              <a:t> </a:t>
            </a:r>
            <a:r>
              <a:rPr lang="en-US" sz="2600">
                <a:solidFill>
                  <a:srgbClr val="000066"/>
                </a:solidFill>
                <a:latin typeface="Times New Roman" pitchFamily="18" charset="0"/>
                <a:cs typeface="Tahoma" pitchFamily="34" charset="0"/>
              </a:rPr>
              <a:t>MAC (Media Access Control- </a:t>
            </a:r>
            <a:r>
              <a:rPr lang="en-US" sz="2600" err="1">
                <a:solidFill>
                  <a:srgbClr val="000066"/>
                </a:solidFill>
                <a:latin typeface="Times New Roman" pitchFamily="18" charset="0"/>
                <a:cs typeface="Tahoma" pitchFamily="34" charset="0"/>
              </a:rPr>
              <a:t>còn</a:t>
            </a:r>
            <a:r>
              <a:rPr lang="en-US" sz="2600">
                <a:solidFill>
                  <a:srgbClr val="000066"/>
                </a:solidFill>
                <a:latin typeface="Times New Roman" pitchFamily="18" charset="0"/>
                <a:cs typeface="Tahoma" pitchFamily="34" charset="0"/>
              </a:rPr>
              <a:t> </a:t>
            </a:r>
            <a:r>
              <a:rPr lang="en-US" sz="2600" err="1">
                <a:solidFill>
                  <a:srgbClr val="000066"/>
                </a:solidFill>
                <a:latin typeface="Times New Roman" pitchFamily="18" charset="0"/>
                <a:cs typeface="Tahoma" pitchFamily="34" charset="0"/>
              </a:rPr>
              <a:t>gọi</a:t>
            </a:r>
            <a:r>
              <a:rPr lang="en-US" sz="2600">
                <a:solidFill>
                  <a:srgbClr val="000066"/>
                </a:solidFill>
                <a:latin typeface="Times New Roman" pitchFamily="18" charset="0"/>
                <a:cs typeface="Tahoma" pitchFamily="34" charset="0"/>
              </a:rPr>
              <a:t> </a:t>
            </a:r>
            <a:r>
              <a:rPr lang="en-US" sz="2600" err="1">
                <a:solidFill>
                  <a:srgbClr val="000066"/>
                </a:solidFill>
                <a:latin typeface="Times New Roman" pitchFamily="18" charset="0"/>
                <a:cs typeface="Tahoma" pitchFamily="34" charset="0"/>
              </a:rPr>
              <a:t>là</a:t>
            </a:r>
            <a:r>
              <a:rPr lang="en-US" sz="2600">
                <a:solidFill>
                  <a:srgbClr val="000066"/>
                </a:solidFill>
                <a:latin typeface="Times New Roman" pitchFamily="18" charset="0"/>
                <a:cs typeface="Tahoma" pitchFamily="34" charset="0"/>
              </a:rPr>
              <a:t> </a:t>
            </a:r>
            <a:r>
              <a:rPr lang="en-US" sz="2600">
                <a:solidFill>
                  <a:srgbClr val="000066"/>
                </a:solidFill>
                <a:latin typeface="Times New Roman" pitchFamily="18" charset="0"/>
              </a:rPr>
              <a:t>Ethernet address  hay </a:t>
            </a:r>
            <a:r>
              <a:rPr lang="en-US" sz="2600" err="1">
                <a:solidFill>
                  <a:srgbClr val="000066"/>
                </a:solidFill>
                <a:latin typeface="Times New Roman" pitchFamily="18" charset="0"/>
                <a:cs typeface="Tahoma" pitchFamily="34" charset="0"/>
              </a:rPr>
              <a:t>địa</a:t>
            </a:r>
            <a:r>
              <a:rPr lang="en-US" sz="2600">
                <a:solidFill>
                  <a:srgbClr val="000066"/>
                </a:solidFill>
                <a:latin typeface="Times New Roman" pitchFamily="18" charset="0"/>
                <a:cs typeface="Tahoma" pitchFamily="34" charset="0"/>
              </a:rPr>
              <a:t> </a:t>
            </a:r>
            <a:r>
              <a:rPr lang="en-US" sz="2600" err="1">
                <a:solidFill>
                  <a:srgbClr val="000066"/>
                </a:solidFill>
                <a:latin typeface="Times New Roman" pitchFamily="18" charset="0"/>
                <a:cs typeface="Tahoma" pitchFamily="34" charset="0"/>
              </a:rPr>
              <a:t>chỉ</a:t>
            </a:r>
            <a:r>
              <a:rPr lang="en-US" sz="2600">
                <a:solidFill>
                  <a:srgbClr val="000066"/>
                </a:solidFill>
                <a:latin typeface="Times New Roman" pitchFamily="18" charset="0"/>
                <a:cs typeface="Tahoma" pitchFamily="34" charset="0"/>
              </a:rPr>
              <a:t> </a:t>
            </a:r>
            <a:r>
              <a:rPr lang="en-US" sz="2600" err="1">
                <a:solidFill>
                  <a:srgbClr val="000066"/>
                </a:solidFill>
                <a:latin typeface="Times New Roman" pitchFamily="18" charset="0"/>
                <a:cs typeface="Tahoma" pitchFamily="34" charset="0"/>
              </a:rPr>
              <a:t>vật</a:t>
            </a:r>
            <a:r>
              <a:rPr lang="en-US" sz="2600">
                <a:solidFill>
                  <a:srgbClr val="000066"/>
                </a:solidFill>
                <a:latin typeface="Times New Roman" pitchFamily="18" charset="0"/>
                <a:cs typeface="Tahoma" pitchFamily="34" charset="0"/>
              </a:rPr>
              <a:t> </a:t>
            </a:r>
            <a:r>
              <a:rPr lang="en-US" sz="2600" err="1">
                <a:solidFill>
                  <a:srgbClr val="000066"/>
                </a:solidFill>
                <a:latin typeface="Times New Roman" pitchFamily="18" charset="0"/>
                <a:cs typeface="Tahoma" pitchFamily="34" charset="0"/>
              </a:rPr>
              <a:t>lý</a:t>
            </a:r>
            <a:r>
              <a:rPr lang="en-US" sz="2600">
                <a:solidFill>
                  <a:srgbClr val="000066"/>
                </a:solidFill>
                <a:latin typeface="Times New Roman" pitchFamily="18" charset="0"/>
                <a:cs typeface="Tahoma" pitchFamily="34" charset="0"/>
              </a:rPr>
              <a:t>). </a:t>
            </a:r>
            <a:r>
              <a:rPr lang="en-US" sz="2600" err="1">
                <a:solidFill>
                  <a:srgbClr val="000066"/>
                </a:solidFill>
                <a:latin typeface="Times New Roman" pitchFamily="18" charset="0"/>
                <a:cs typeface="Tahoma" pitchFamily="34" charset="0"/>
              </a:rPr>
              <a:t>Mỗi</a:t>
            </a:r>
            <a:r>
              <a:rPr lang="en-US" sz="2600">
                <a:solidFill>
                  <a:srgbClr val="000066"/>
                </a:solidFill>
                <a:latin typeface="Times New Roman" pitchFamily="18" charset="0"/>
                <a:cs typeface="Tahoma" pitchFamily="34" charset="0"/>
              </a:rPr>
              <a:t> NIC </a:t>
            </a:r>
            <a:r>
              <a:rPr lang="en-US" sz="2600" err="1">
                <a:solidFill>
                  <a:srgbClr val="000066"/>
                </a:solidFill>
                <a:latin typeface="Times New Roman" pitchFamily="18" charset="0"/>
                <a:cs typeface="Tahoma" pitchFamily="34" charset="0"/>
              </a:rPr>
              <a:t>có</a:t>
            </a:r>
            <a:r>
              <a:rPr lang="en-US" sz="2600">
                <a:solidFill>
                  <a:srgbClr val="000066"/>
                </a:solidFill>
                <a:latin typeface="Times New Roman" pitchFamily="18" charset="0"/>
                <a:cs typeface="Tahoma" pitchFamily="34" charset="0"/>
              </a:rPr>
              <a:t> 1 </a:t>
            </a:r>
            <a:r>
              <a:rPr lang="en-US" sz="2600" err="1">
                <a:solidFill>
                  <a:srgbClr val="000066"/>
                </a:solidFill>
                <a:latin typeface="Times New Roman" pitchFamily="18" charset="0"/>
                <a:cs typeface="Tahoma" pitchFamily="34" charset="0"/>
              </a:rPr>
              <a:t>địa</a:t>
            </a:r>
            <a:r>
              <a:rPr lang="en-US" sz="2600">
                <a:solidFill>
                  <a:srgbClr val="000066"/>
                </a:solidFill>
                <a:latin typeface="Times New Roman" pitchFamily="18" charset="0"/>
                <a:cs typeface="Tahoma" pitchFamily="34" charset="0"/>
              </a:rPr>
              <a:t> </a:t>
            </a:r>
            <a:r>
              <a:rPr lang="en-US" sz="2600" err="1">
                <a:solidFill>
                  <a:srgbClr val="000066"/>
                </a:solidFill>
                <a:latin typeface="Times New Roman" pitchFamily="18" charset="0"/>
                <a:cs typeface="Tahoma" pitchFamily="34" charset="0"/>
              </a:rPr>
              <a:t>chỉ</a:t>
            </a:r>
            <a:r>
              <a:rPr lang="en-US" sz="2600">
                <a:solidFill>
                  <a:srgbClr val="000066"/>
                </a:solidFill>
                <a:latin typeface="Times New Roman" pitchFamily="18" charset="0"/>
                <a:cs typeface="Tahoma" pitchFamily="34" charset="0"/>
              </a:rPr>
              <a:t> </a:t>
            </a:r>
            <a:r>
              <a:rPr lang="en-US" sz="2600" err="1">
                <a:solidFill>
                  <a:srgbClr val="000066"/>
                </a:solidFill>
                <a:latin typeface="Times New Roman" pitchFamily="18" charset="0"/>
                <a:cs typeface="Tahoma" pitchFamily="34" charset="0"/>
              </a:rPr>
              <a:t>dành</a:t>
            </a:r>
            <a:r>
              <a:rPr lang="en-US" sz="2600">
                <a:solidFill>
                  <a:srgbClr val="000066"/>
                </a:solidFill>
                <a:latin typeface="Times New Roman" pitchFamily="18" charset="0"/>
                <a:cs typeface="Tahoma" pitchFamily="34" charset="0"/>
              </a:rPr>
              <a:t> </a:t>
            </a:r>
            <a:r>
              <a:rPr lang="en-US" sz="2600" err="1">
                <a:solidFill>
                  <a:srgbClr val="000066"/>
                </a:solidFill>
                <a:latin typeface="Times New Roman" pitchFamily="18" charset="0"/>
                <a:cs typeface="Tahoma" pitchFamily="34" charset="0"/>
              </a:rPr>
              <a:t>riêng</a:t>
            </a:r>
            <a:r>
              <a:rPr lang="en-US" sz="2600">
                <a:solidFill>
                  <a:srgbClr val="000066"/>
                </a:solidFill>
                <a:latin typeface="Times New Roman" pitchFamily="18" charset="0"/>
                <a:cs typeface="Tahoma" pitchFamily="34" charset="0"/>
              </a:rPr>
              <a:t> </a:t>
            </a:r>
            <a:r>
              <a:rPr lang="en-US" sz="2600" err="1">
                <a:solidFill>
                  <a:srgbClr val="000066"/>
                </a:solidFill>
                <a:latin typeface="Times New Roman" pitchFamily="18" charset="0"/>
                <a:cs typeface="Tahoma" pitchFamily="34" charset="0"/>
              </a:rPr>
              <a:t>dùng</a:t>
            </a:r>
            <a:r>
              <a:rPr lang="en-US" sz="2600">
                <a:solidFill>
                  <a:srgbClr val="000066"/>
                </a:solidFill>
                <a:latin typeface="Times New Roman" pitchFamily="18" charset="0"/>
                <a:cs typeface="Tahoma" pitchFamily="34" charset="0"/>
              </a:rPr>
              <a:t> </a:t>
            </a:r>
            <a:r>
              <a:rPr lang="en-US" sz="2600" err="1">
                <a:solidFill>
                  <a:srgbClr val="000066"/>
                </a:solidFill>
                <a:latin typeface="Times New Roman" pitchFamily="18" charset="0"/>
                <a:cs typeface="Tahoma" pitchFamily="34" charset="0"/>
              </a:rPr>
              <a:t>để</a:t>
            </a:r>
            <a:r>
              <a:rPr lang="en-US" sz="2600">
                <a:solidFill>
                  <a:srgbClr val="000066"/>
                </a:solidFill>
                <a:latin typeface="Times New Roman" pitchFamily="18" charset="0"/>
                <a:cs typeface="Tahoma" pitchFamily="34" charset="0"/>
              </a:rPr>
              <a:t> </a:t>
            </a:r>
            <a:r>
              <a:rPr lang="en-US" sz="2600" err="1">
                <a:solidFill>
                  <a:srgbClr val="000066"/>
                </a:solidFill>
                <a:latin typeface="Times New Roman" pitchFamily="18" charset="0"/>
                <a:cs typeface="Tahoma" pitchFamily="34" charset="0"/>
              </a:rPr>
              <a:t>phân</a:t>
            </a:r>
            <a:r>
              <a:rPr lang="en-US" sz="2600">
                <a:solidFill>
                  <a:srgbClr val="000066"/>
                </a:solidFill>
                <a:latin typeface="Times New Roman" pitchFamily="18" charset="0"/>
                <a:cs typeface="Tahoma" pitchFamily="34" charset="0"/>
              </a:rPr>
              <a:t> </a:t>
            </a:r>
            <a:r>
              <a:rPr lang="en-US" sz="2600" err="1">
                <a:solidFill>
                  <a:srgbClr val="000066"/>
                </a:solidFill>
                <a:latin typeface="Times New Roman" pitchFamily="18" charset="0"/>
                <a:cs typeface="Tahoma" pitchFamily="34" charset="0"/>
              </a:rPr>
              <a:t>biệt</a:t>
            </a:r>
            <a:r>
              <a:rPr lang="en-US" sz="2600">
                <a:solidFill>
                  <a:srgbClr val="000066"/>
                </a:solidFill>
                <a:latin typeface="Times New Roman" pitchFamily="18" charset="0"/>
                <a:cs typeface="Tahoma" pitchFamily="34" charset="0"/>
              </a:rPr>
              <a:t> NIC </a:t>
            </a:r>
            <a:r>
              <a:rPr lang="en-US" sz="2600" err="1">
                <a:solidFill>
                  <a:srgbClr val="000066"/>
                </a:solidFill>
                <a:latin typeface="Times New Roman" pitchFamily="18" charset="0"/>
                <a:cs typeface="Tahoma" pitchFamily="34" charset="0"/>
              </a:rPr>
              <a:t>này</a:t>
            </a:r>
            <a:r>
              <a:rPr lang="en-US" sz="2600">
                <a:solidFill>
                  <a:srgbClr val="000066"/>
                </a:solidFill>
                <a:latin typeface="Times New Roman" pitchFamily="18" charset="0"/>
                <a:cs typeface="Tahoma" pitchFamily="34" charset="0"/>
              </a:rPr>
              <a:t> </a:t>
            </a:r>
            <a:r>
              <a:rPr lang="en-US" sz="2600" err="1">
                <a:solidFill>
                  <a:srgbClr val="000066"/>
                </a:solidFill>
                <a:latin typeface="Times New Roman" pitchFamily="18" charset="0"/>
                <a:cs typeface="Tahoma" pitchFamily="34" charset="0"/>
              </a:rPr>
              <a:t>với</a:t>
            </a:r>
            <a:r>
              <a:rPr lang="en-US" sz="2600">
                <a:solidFill>
                  <a:srgbClr val="000066"/>
                </a:solidFill>
                <a:latin typeface="Times New Roman" pitchFamily="18" charset="0"/>
                <a:cs typeface="Tahoma" pitchFamily="34" charset="0"/>
              </a:rPr>
              <a:t> NIC </a:t>
            </a:r>
            <a:r>
              <a:rPr lang="en-US" sz="2600" err="1">
                <a:solidFill>
                  <a:srgbClr val="000066"/>
                </a:solidFill>
                <a:latin typeface="Times New Roman" pitchFamily="18" charset="0"/>
                <a:cs typeface="Tahoma" pitchFamily="34" charset="0"/>
              </a:rPr>
              <a:t>khác</a:t>
            </a:r>
            <a:r>
              <a:rPr lang="en-US" sz="2600">
                <a:solidFill>
                  <a:srgbClr val="000066"/>
                </a:solidFill>
                <a:latin typeface="Times New Roman" pitchFamily="18" charset="0"/>
                <a:cs typeface="Tahoma" pitchFamily="34" charset="0"/>
              </a:rPr>
              <a:t> </a:t>
            </a:r>
            <a:r>
              <a:rPr lang="en-US" sz="2600" err="1">
                <a:solidFill>
                  <a:srgbClr val="000066"/>
                </a:solidFill>
                <a:latin typeface="Times New Roman" pitchFamily="18" charset="0"/>
                <a:cs typeface="Tahoma" pitchFamily="34" charset="0"/>
              </a:rPr>
              <a:t>trên</a:t>
            </a:r>
            <a:r>
              <a:rPr lang="en-US" sz="2600">
                <a:solidFill>
                  <a:srgbClr val="000066"/>
                </a:solidFill>
                <a:latin typeface="Times New Roman" pitchFamily="18" charset="0"/>
                <a:cs typeface="Tahoma" pitchFamily="34" charset="0"/>
              </a:rPr>
              <a:t> </a:t>
            </a:r>
            <a:r>
              <a:rPr lang="en-US" sz="2600" err="1">
                <a:solidFill>
                  <a:srgbClr val="000066"/>
                </a:solidFill>
                <a:latin typeface="Times New Roman" pitchFamily="18" charset="0"/>
                <a:cs typeface="Tahoma" pitchFamily="34" charset="0"/>
              </a:rPr>
              <a:t>mạng</a:t>
            </a:r>
            <a:r>
              <a:rPr lang="en-US" sz="2600">
                <a:solidFill>
                  <a:srgbClr val="000066"/>
                </a:solidFill>
                <a:latin typeface="Times New Roman" pitchFamily="18" charset="0"/>
                <a:cs typeface="Tahoma" pitchFamily="34" charset="0"/>
              </a:rPr>
              <a:t>. </a:t>
            </a:r>
            <a:endParaRPr lang="en-US" sz="2600" smtClean="0">
              <a:solidFill>
                <a:srgbClr val="000066"/>
              </a:solidFill>
              <a:latin typeface="Times New Roman" pitchFamily="18" charset="0"/>
              <a:cs typeface="Tahoma" pitchFamily="34" charset="0"/>
            </a:endParaRPr>
          </a:p>
          <a:p>
            <a:pPr algn="just" eaLnBrk="1" hangingPunct="1">
              <a:lnSpc>
                <a:spcPct val="105000"/>
              </a:lnSpc>
              <a:spcBef>
                <a:spcPct val="35000"/>
              </a:spcBef>
              <a:buFont typeface="Wingdings" pitchFamily="2" charset="2"/>
              <a:buChar char="§"/>
            </a:pPr>
            <a:r>
              <a:rPr lang="en-US" sz="2600" err="1" smtClean="0">
                <a:solidFill>
                  <a:srgbClr val="000066"/>
                </a:solidFill>
                <a:latin typeface="Times New Roman" pitchFamily="18" charset="0"/>
              </a:rPr>
              <a:t>Địa</a:t>
            </a:r>
            <a:r>
              <a:rPr lang="en-US" sz="2600" smtClean="0">
                <a:solidFill>
                  <a:srgbClr val="000066"/>
                </a:solidFill>
                <a:latin typeface="Times New Roman" pitchFamily="18" charset="0"/>
              </a:rPr>
              <a:t> </a:t>
            </a:r>
            <a:r>
              <a:rPr lang="en-US" sz="2600" err="1">
                <a:solidFill>
                  <a:srgbClr val="000066"/>
                </a:solidFill>
                <a:latin typeface="Times New Roman" pitchFamily="18" charset="0"/>
              </a:rPr>
              <a:t>chỉ</a:t>
            </a:r>
            <a:r>
              <a:rPr lang="en-US" sz="2600">
                <a:solidFill>
                  <a:srgbClr val="000066"/>
                </a:solidFill>
                <a:latin typeface="Times New Roman" pitchFamily="18" charset="0"/>
              </a:rPr>
              <a:t> </a:t>
            </a:r>
            <a:r>
              <a:rPr lang="en-US" sz="2600" err="1">
                <a:solidFill>
                  <a:srgbClr val="000066"/>
                </a:solidFill>
                <a:latin typeface="Times New Roman" pitchFamily="18" charset="0"/>
              </a:rPr>
              <a:t>này</a:t>
            </a:r>
            <a:r>
              <a:rPr lang="en-US" sz="2600">
                <a:solidFill>
                  <a:srgbClr val="000066"/>
                </a:solidFill>
                <a:latin typeface="Times New Roman" pitchFamily="18" charset="0"/>
              </a:rPr>
              <a:t> do IEEE – </a:t>
            </a:r>
            <a:r>
              <a:rPr lang="en-US" sz="2600" err="1">
                <a:solidFill>
                  <a:srgbClr val="000066"/>
                </a:solidFill>
                <a:latin typeface="Times New Roman" pitchFamily="18" charset="0"/>
              </a:rPr>
              <a:t>Viện</a:t>
            </a:r>
            <a:r>
              <a:rPr lang="en-US" sz="2600">
                <a:solidFill>
                  <a:srgbClr val="000066"/>
                </a:solidFill>
                <a:latin typeface="Times New Roman" pitchFamily="18" charset="0"/>
              </a:rPr>
              <a:t> </a:t>
            </a:r>
            <a:r>
              <a:rPr lang="en-US" sz="2600" err="1">
                <a:solidFill>
                  <a:srgbClr val="000066"/>
                </a:solidFill>
                <a:latin typeface="Times New Roman" pitchFamily="18" charset="0"/>
              </a:rPr>
              <a:t>Công</a:t>
            </a:r>
            <a:r>
              <a:rPr lang="en-US" sz="2600">
                <a:solidFill>
                  <a:srgbClr val="000066"/>
                </a:solidFill>
                <a:latin typeface="Times New Roman" pitchFamily="18" charset="0"/>
              </a:rPr>
              <a:t> </a:t>
            </a:r>
            <a:r>
              <a:rPr lang="en-US" sz="2600" err="1">
                <a:solidFill>
                  <a:srgbClr val="000066"/>
                </a:solidFill>
                <a:latin typeface="Times New Roman" pitchFamily="18" charset="0"/>
              </a:rPr>
              <a:t>nghệ</a:t>
            </a:r>
            <a:r>
              <a:rPr lang="en-US" sz="2600">
                <a:solidFill>
                  <a:srgbClr val="000066"/>
                </a:solidFill>
                <a:latin typeface="Times New Roman" pitchFamily="18" charset="0"/>
              </a:rPr>
              <a:t> </a:t>
            </a:r>
            <a:r>
              <a:rPr lang="en-US" sz="2600" err="1">
                <a:solidFill>
                  <a:srgbClr val="000066"/>
                </a:solidFill>
                <a:latin typeface="Times New Roman" pitchFamily="18" charset="0"/>
              </a:rPr>
              <a:t>Điện</a:t>
            </a:r>
            <a:r>
              <a:rPr lang="en-US" sz="2600">
                <a:solidFill>
                  <a:srgbClr val="000066"/>
                </a:solidFill>
                <a:latin typeface="Times New Roman" pitchFamily="18" charset="0"/>
              </a:rPr>
              <a:t> </a:t>
            </a:r>
            <a:r>
              <a:rPr lang="en-US" sz="2600" err="1">
                <a:solidFill>
                  <a:srgbClr val="000066"/>
                </a:solidFill>
                <a:latin typeface="Times New Roman" pitchFamily="18" charset="0"/>
              </a:rPr>
              <a:t>và</a:t>
            </a:r>
            <a:r>
              <a:rPr lang="en-US" sz="2600">
                <a:solidFill>
                  <a:srgbClr val="000066"/>
                </a:solidFill>
                <a:latin typeface="Times New Roman" pitchFamily="18" charset="0"/>
              </a:rPr>
              <a:t> </a:t>
            </a:r>
            <a:r>
              <a:rPr lang="en-US" sz="2600" err="1">
                <a:solidFill>
                  <a:srgbClr val="000066"/>
                </a:solidFill>
                <a:latin typeface="Times New Roman" pitchFamily="18" charset="0"/>
              </a:rPr>
              <a:t>Điện</a:t>
            </a:r>
            <a:r>
              <a:rPr lang="en-US" sz="2600">
                <a:solidFill>
                  <a:srgbClr val="000066"/>
                </a:solidFill>
                <a:latin typeface="Times New Roman" pitchFamily="18" charset="0"/>
              </a:rPr>
              <a:t> </a:t>
            </a:r>
            <a:r>
              <a:rPr lang="en-US" sz="2600" err="1">
                <a:solidFill>
                  <a:srgbClr val="000066"/>
                </a:solidFill>
                <a:latin typeface="Times New Roman" pitchFamily="18" charset="0"/>
              </a:rPr>
              <a:t>tử</a:t>
            </a:r>
            <a:r>
              <a:rPr lang="en-US" sz="2600">
                <a:solidFill>
                  <a:srgbClr val="000066"/>
                </a:solidFill>
                <a:latin typeface="Times New Roman" pitchFamily="18" charset="0"/>
              </a:rPr>
              <a:t> – </a:t>
            </a:r>
            <a:r>
              <a:rPr lang="en-US" sz="2600" err="1">
                <a:solidFill>
                  <a:srgbClr val="000066"/>
                </a:solidFill>
                <a:latin typeface="Times New Roman" pitchFamily="18" charset="0"/>
              </a:rPr>
              <a:t>cấp</a:t>
            </a:r>
            <a:r>
              <a:rPr lang="en-US" sz="2600">
                <a:solidFill>
                  <a:srgbClr val="000066"/>
                </a:solidFill>
                <a:latin typeface="Times New Roman" pitchFamily="18" charset="0"/>
              </a:rPr>
              <a:t>   </a:t>
            </a:r>
            <a:r>
              <a:rPr lang="en-US" sz="2600" err="1">
                <a:solidFill>
                  <a:srgbClr val="000066"/>
                </a:solidFill>
                <a:latin typeface="Times New Roman" pitchFamily="18" charset="0"/>
              </a:rPr>
              <a:t>cho</a:t>
            </a:r>
            <a:r>
              <a:rPr lang="en-US" sz="2600">
                <a:solidFill>
                  <a:srgbClr val="000066"/>
                </a:solidFill>
                <a:latin typeface="Times New Roman" pitchFamily="18" charset="0"/>
              </a:rPr>
              <a:t> </a:t>
            </a:r>
            <a:r>
              <a:rPr lang="en-US" sz="2600" err="1">
                <a:solidFill>
                  <a:srgbClr val="000066"/>
                </a:solidFill>
                <a:latin typeface="Times New Roman" pitchFamily="18" charset="0"/>
              </a:rPr>
              <a:t>các</a:t>
            </a:r>
            <a:r>
              <a:rPr lang="en-US" sz="2600">
                <a:solidFill>
                  <a:srgbClr val="000066"/>
                </a:solidFill>
                <a:latin typeface="Times New Roman" pitchFamily="18" charset="0"/>
              </a:rPr>
              <a:t> </a:t>
            </a:r>
            <a:r>
              <a:rPr lang="en-US" sz="2600" err="1">
                <a:solidFill>
                  <a:srgbClr val="000066"/>
                </a:solidFill>
                <a:latin typeface="Times New Roman" pitchFamily="18" charset="0"/>
              </a:rPr>
              <a:t>nhà</a:t>
            </a:r>
            <a:r>
              <a:rPr lang="en-US" sz="2600">
                <a:solidFill>
                  <a:srgbClr val="000066"/>
                </a:solidFill>
                <a:latin typeface="Times New Roman" pitchFamily="18" charset="0"/>
              </a:rPr>
              <a:t> </a:t>
            </a:r>
            <a:r>
              <a:rPr lang="en-US" sz="2600" err="1">
                <a:solidFill>
                  <a:srgbClr val="000066"/>
                </a:solidFill>
                <a:latin typeface="Times New Roman" pitchFamily="18" charset="0"/>
              </a:rPr>
              <a:t>sản</a:t>
            </a:r>
            <a:r>
              <a:rPr lang="en-US" sz="2600">
                <a:solidFill>
                  <a:srgbClr val="000066"/>
                </a:solidFill>
                <a:latin typeface="Times New Roman" pitchFamily="18" charset="0"/>
              </a:rPr>
              <a:t> </a:t>
            </a:r>
            <a:r>
              <a:rPr lang="en-US" sz="2600" err="1">
                <a:solidFill>
                  <a:srgbClr val="000066"/>
                </a:solidFill>
                <a:latin typeface="Times New Roman" pitchFamily="18" charset="0"/>
              </a:rPr>
              <a:t>xuất</a:t>
            </a:r>
            <a:r>
              <a:rPr lang="en-US" sz="2600">
                <a:solidFill>
                  <a:srgbClr val="000066"/>
                </a:solidFill>
                <a:latin typeface="Times New Roman" pitchFamily="18" charset="0"/>
              </a:rPr>
              <a:t> </a:t>
            </a:r>
            <a:r>
              <a:rPr lang="en-US" sz="2600" err="1">
                <a:solidFill>
                  <a:srgbClr val="000066"/>
                </a:solidFill>
                <a:latin typeface="Times New Roman" pitchFamily="18" charset="0"/>
              </a:rPr>
              <a:t>cạc</a:t>
            </a:r>
            <a:r>
              <a:rPr lang="en-US" sz="2600">
                <a:solidFill>
                  <a:srgbClr val="000066"/>
                </a:solidFill>
                <a:latin typeface="Times New Roman" pitchFamily="18" charset="0"/>
              </a:rPr>
              <a:t> </a:t>
            </a:r>
            <a:r>
              <a:rPr lang="en-US" sz="2600" err="1">
                <a:solidFill>
                  <a:srgbClr val="000066"/>
                </a:solidFill>
                <a:latin typeface="Times New Roman" pitchFamily="18" charset="0"/>
              </a:rPr>
              <a:t>mạng</a:t>
            </a:r>
            <a:r>
              <a:rPr lang="en-US" sz="2600">
                <a:solidFill>
                  <a:srgbClr val="000066"/>
                </a:solidFill>
                <a:latin typeface="Times New Roman" pitchFamily="18" charset="0"/>
              </a:rPr>
              <a:t>. </a:t>
            </a:r>
            <a:r>
              <a:rPr lang="en-US" sz="2600" err="1">
                <a:solidFill>
                  <a:srgbClr val="000066"/>
                </a:solidFill>
                <a:latin typeface="Times New Roman" pitchFamily="18" charset="0"/>
              </a:rPr>
              <a:t>Từ</a:t>
            </a:r>
            <a:r>
              <a:rPr lang="en-US" sz="2600">
                <a:solidFill>
                  <a:srgbClr val="000066"/>
                </a:solidFill>
                <a:latin typeface="Times New Roman" pitchFamily="18" charset="0"/>
              </a:rPr>
              <a:t> </a:t>
            </a:r>
            <a:r>
              <a:rPr lang="en-US" sz="2600" err="1">
                <a:solidFill>
                  <a:srgbClr val="000066"/>
                </a:solidFill>
                <a:latin typeface="Times New Roman" pitchFamily="18" charset="0"/>
              </a:rPr>
              <a:t>đó</a:t>
            </a:r>
            <a:r>
              <a:rPr lang="en-US" sz="2600">
                <a:solidFill>
                  <a:srgbClr val="000066"/>
                </a:solidFill>
                <a:latin typeface="Times New Roman" pitchFamily="18" charset="0"/>
              </a:rPr>
              <a:t> </a:t>
            </a:r>
            <a:r>
              <a:rPr lang="en-US" sz="2600" err="1">
                <a:solidFill>
                  <a:srgbClr val="000066"/>
                </a:solidFill>
                <a:latin typeface="Times New Roman" pitchFamily="18" charset="0"/>
              </a:rPr>
              <a:t>các</a:t>
            </a:r>
            <a:r>
              <a:rPr lang="en-US" sz="2600">
                <a:solidFill>
                  <a:srgbClr val="000066"/>
                </a:solidFill>
                <a:latin typeface="Times New Roman" pitchFamily="18" charset="0"/>
              </a:rPr>
              <a:t> </a:t>
            </a:r>
            <a:r>
              <a:rPr lang="en-US" sz="2600" err="1">
                <a:solidFill>
                  <a:srgbClr val="000066"/>
                </a:solidFill>
                <a:latin typeface="Times New Roman" pitchFamily="18" charset="0"/>
              </a:rPr>
              <a:t>nhà</a:t>
            </a:r>
            <a:r>
              <a:rPr lang="en-US" sz="2600">
                <a:solidFill>
                  <a:srgbClr val="000066"/>
                </a:solidFill>
                <a:latin typeface="Times New Roman" pitchFamily="18" charset="0"/>
              </a:rPr>
              <a:t> </a:t>
            </a:r>
            <a:r>
              <a:rPr lang="en-US" sz="2600" err="1">
                <a:solidFill>
                  <a:srgbClr val="000066"/>
                </a:solidFill>
                <a:latin typeface="Times New Roman" pitchFamily="18" charset="0"/>
              </a:rPr>
              <a:t>sản</a:t>
            </a:r>
            <a:r>
              <a:rPr lang="en-US" sz="2600">
                <a:solidFill>
                  <a:srgbClr val="000066"/>
                </a:solidFill>
                <a:latin typeface="Times New Roman" pitchFamily="18" charset="0"/>
              </a:rPr>
              <a:t> </a:t>
            </a:r>
            <a:r>
              <a:rPr lang="en-US" sz="2600" err="1">
                <a:solidFill>
                  <a:srgbClr val="000066"/>
                </a:solidFill>
                <a:latin typeface="Times New Roman" pitchFamily="18" charset="0"/>
              </a:rPr>
              <a:t>xuất</a:t>
            </a:r>
            <a:r>
              <a:rPr lang="en-US" sz="2600">
                <a:solidFill>
                  <a:srgbClr val="000066"/>
                </a:solidFill>
                <a:latin typeface="Times New Roman" pitchFamily="18" charset="0"/>
              </a:rPr>
              <a:t> </a:t>
            </a:r>
            <a:r>
              <a:rPr lang="en-US" sz="2600" err="1">
                <a:solidFill>
                  <a:srgbClr val="000066"/>
                </a:solidFill>
                <a:latin typeface="Times New Roman" pitchFamily="18" charset="0"/>
              </a:rPr>
              <a:t>gán</a:t>
            </a:r>
            <a:r>
              <a:rPr lang="en-US" sz="2600">
                <a:solidFill>
                  <a:srgbClr val="000066"/>
                </a:solidFill>
                <a:latin typeface="Times New Roman" pitchFamily="18" charset="0"/>
              </a:rPr>
              <a:t> </a:t>
            </a:r>
            <a:r>
              <a:rPr lang="en-US" sz="2600" err="1">
                <a:solidFill>
                  <a:srgbClr val="000066"/>
                </a:solidFill>
                <a:latin typeface="Times New Roman" pitchFamily="18" charset="0"/>
              </a:rPr>
              <a:t>cố</a:t>
            </a:r>
            <a:r>
              <a:rPr lang="en-US" sz="2600">
                <a:solidFill>
                  <a:srgbClr val="000066"/>
                </a:solidFill>
                <a:latin typeface="Times New Roman" pitchFamily="18" charset="0"/>
              </a:rPr>
              <a:t> </a:t>
            </a:r>
            <a:r>
              <a:rPr lang="en-US" sz="2600" err="1">
                <a:solidFill>
                  <a:srgbClr val="000066"/>
                </a:solidFill>
                <a:latin typeface="Times New Roman" pitchFamily="18" charset="0"/>
              </a:rPr>
              <a:t>định</a:t>
            </a:r>
            <a:r>
              <a:rPr lang="en-US" sz="2600">
                <a:solidFill>
                  <a:srgbClr val="000066"/>
                </a:solidFill>
                <a:latin typeface="Times New Roman" pitchFamily="18" charset="0"/>
              </a:rPr>
              <a:t> </a:t>
            </a:r>
            <a:r>
              <a:rPr lang="en-US" sz="2600" err="1">
                <a:solidFill>
                  <a:srgbClr val="000066"/>
                </a:solidFill>
                <a:latin typeface="Times New Roman" pitchFamily="18" charset="0"/>
              </a:rPr>
              <a:t>địa</a:t>
            </a:r>
            <a:r>
              <a:rPr lang="en-US" sz="2600">
                <a:solidFill>
                  <a:srgbClr val="000066"/>
                </a:solidFill>
                <a:latin typeface="Times New Roman" pitchFamily="18" charset="0"/>
              </a:rPr>
              <a:t> </a:t>
            </a:r>
            <a:r>
              <a:rPr lang="en-US" sz="2600" err="1">
                <a:solidFill>
                  <a:srgbClr val="000066"/>
                </a:solidFill>
                <a:latin typeface="Times New Roman" pitchFamily="18" charset="0"/>
              </a:rPr>
              <a:t>chỉ</a:t>
            </a:r>
            <a:r>
              <a:rPr lang="en-US" sz="2600">
                <a:solidFill>
                  <a:srgbClr val="000066"/>
                </a:solidFill>
                <a:latin typeface="Times New Roman" pitchFamily="18" charset="0"/>
              </a:rPr>
              <a:t> </a:t>
            </a:r>
            <a:r>
              <a:rPr lang="en-US" sz="2600" err="1">
                <a:solidFill>
                  <a:srgbClr val="000066"/>
                </a:solidFill>
                <a:latin typeface="Times New Roman" pitchFamily="18" charset="0"/>
              </a:rPr>
              <a:t>này</a:t>
            </a:r>
            <a:r>
              <a:rPr lang="en-US" sz="2600">
                <a:solidFill>
                  <a:srgbClr val="000066"/>
                </a:solidFill>
                <a:latin typeface="Times New Roman" pitchFamily="18" charset="0"/>
              </a:rPr>
              <a:t> </a:t>
            </a:r>
            <a:r>
              <a:rPr lang="en-US" sz="2600" err="1">
                <a:solidFill>
                  <a:srgbClr val="000066"/>
                </a:solidFill>
                <a:latin typeface="Times New Roman" pitchFamily="18" charset="0"/>
              </a:rPr>
              <a:t>vào</a:t>
            </a:r>
            <a:r>
              <a:rPr lang="en-US" sz="2600">
                <a:solidFill>
                  <a:srgbClr val="000066"/>
                </a:solidFill>
                <a:latin typeface="Times New Roman" pitchFamily="18" charset="0"/>
              </a:rPr>
              <a:t> chip </a:t>
            </a:r>
            <a:r>
              <a:rPr lang="en-US" sz="2600" err="1">
                <a:solidFill>
                  <a:srgbClr val="000066"/>
                </a:solidFill>
                <a:latin typeface="Times New Roman" pitchFamily="18" charset="0"/>
              </a:rPr>
              <a:t>của</a:t>
            </a:r>
            <a:r>
              <a:rPr lang="en-US" sz="2600">
                <a:solidFill>
                  <a:srgbClr val="000066"/>
                </a:solidFill>
                <a:latin typeface="Times New Roman" pitchFamily="18" charset="0"/>
              </a:rPr>
              <a:t> </a:t>
            </a:r>
            <a:r>
              <a:rPr lang="en-US" sz="2600" err="1">
                <a:solidFill>
                  <a:srgbClr val="000066"/>
                </a:solidFill>
                <a:latin typeface="Times New Roman" pitchFamily="18" charset="0"/>
              </a:rPr>
              <a:t>mỗi</a:t>
            </a:r>
            <a:r>
              <a:rPr lang="en-US" sz="2600">
                <a:solidFill>
                  <a:srgbClr val="000066"/>
                </a:solidFill>
                <a:latin typeface="Times New Roman" pitchFamily="18" charset="0"/>
              </a:rPr>
              <a:t> </a:t>
            </a:r>
            <a:r>
              <a:rPr lang="en-US" sz="2600" err="1">
                <a:solidFill>
                  <a:srgbClr val="000066"/>
                </a:solidFill>
                <a:latin typeface="Times New Roman" pitchFamily="18" charset="0"/>
              </a:rPr>
              <a:t>cạc</a:t>
            </a:r>
            <a:r>
              <a:rPr lang="en-US" sz="2600">
                <a:solidFill>
                  <a:srgbClr val="000066"/>
                </a:solidFill>
                <a:latin typeface="Times New Roman" pitchFamily="18" charset="0"/>
              </a:rPr>
              <a:t> </a:t>
            </a:r>
            <a:r>
              <a:rPr lang="en-US" sz="2600" err="1">
                <a:solidFill>
                  <a:srgbClr val="000066"/>
                </a:solidFill>
                <a:latin typeface="Times New Roman" pitchFamily="18" charset="0"/>
              </a:rPr>
              <a:t>mạng</a:t>
            </a:r>
            <a:r>
              <a:rPr lang="en-US" sz="2600">
                <a:solidFill>
                  <a:srgbClr val="000066"/>
                </a:solidFill>
                <a:latin typeface="Times New Roman" pitchFamily="18" charset="0"/>
              </a:rPr>
              <a:t>. </a:t>
            </a:r>
            <a:endParaRPr lang="en-US" sz="2600" smtClean="0">
              <a:solidFill>
                <a:srgbClr val="000066"/>
              </a:solidFill>
              <a:latin typeface="Times New Roman" pitchFamily="18" charset="0"/>
            </a:endParaRPr>
          </a:p>
          <a:p>
            <a:pPr algn="just" eaLnBrk="1" hangingPunct="1">
              <a:lnSpc>
                <a:spcPct val="105000"/>
              </a:lnSpc>
              <a:spcBef>
                <a:spcPct val="35000"/>
              </a:spcBef>
              <a:buFont typeface="Wingdings" pitchFamily="2" charset="2"/>
              <a:buChar char="§"/>
            </a:pPr>
            <a:r>
              <a:rPr lang="en-US" sz="2600" err="1" smtClean="0">
                <a:solidFill>
                  <a:srgbClr val="000066"/>
                </a:solidFill>
                <a:latin typeface="Times New Roman" pitchFamily="18" charset="0"/>
                <a:cs typeface="Times New Roman" pitchFamily="18" charset="0"/>
              </a:rPr>
              <a:t>Địa</a:t>
            </a:r>
            <a:r>
              <a:rPr lang="en-US" sz="2600" smtClean="0">
                <a:solidFill>
                  <a:srgbClr val="000066"/>
                </a:solidFill>
                <a:latin typeface="Times New Roman" pitchFamily="18" charset="0"/>
                <a:cs typeface="Times New Roman" pitchFamily="18" charset="0"/>
              </a:rPr>
              <a:t> </a:t>
            </a:r>
            <a:r>
              <a:rPr lang="en-US" sz="2600" err="1">
                <a:solidFill>
                  <a:srgbClr val="000066"/>
                </a:solidFill>
                <a:latin typeface="Times New Roman" pitchFamily="18" charset="0"/>
                <a:cs typeface="Times New Roman" pitchFamily="18" charset="0"/>
              </a:rPr>
              <a:t>chỉ</a:t>
            </a:r>
            <a:r>
              <a:rPr lang="en-US" sz="2600">
                <a:solidFill>
                  <a:srgbClr val="000066"/>
                </a:solidFill>
                <a:latin typeface="Times New Roman" pitchFamily="18" charset="0"/>
                <a:cs typeface="Times New Roman" pitchFamily="18" charset="0"/>
              </a:rPr>
              <a:t> MAC </a:t>
            </a:r>
            <a:r>
              <a:rPr lang="en-US" sz="2600" err="1">
                <a:solidFill>
                  <a:srgbClr val="000066"/>
                </a:solidFill>
                <a:latin typeface="Times New Roman" pitchFamily="18" charset="0"/>
                <a:cs typeface="Times New Roman" pitchFamily="18" charset="0"/>
              </a:rPr>
              <a:t>gồm</a:t>
            </a:r>
            <a:r>
              <a:rPr lang="en-US" sz="2600">
                <a:solidFill>
                  <a:srgbClr val="000066"/>
                </a:solidFill>
                <a:latin typeface="Times New Roman" pitchFamily="18" charset="0"/>
                <a:cs typeface="Times New Roman" pitchFamily="18" charset="0"/>
              </a:rPr>
              <a:t> 6 byte (48 bit): 3 byte </a:t>
            </a:r>
            <a:r>
              <a:rPr lang="en-US" sz="2600" err="1">
                <a:solidFill>
                  <a:srgbClr val="000066"/>
                </a:solidFill>
                <a:latin typeface="Times New Roman" pitchFamily="18" charset="0"/>
                <a:cs typeface="Times New Roman" pitchFamily="18" charset="0"/>
              </a:rPr>
              <a:t>đầu</a:t>
            </a:r>
            <a:r>
              <a:rPr lang="en-US" sz="2600">
                <a:solidFill>
                  <a:srgbClr val="000066"/>
                </a:solidFill>
                <a:latin typeface="Times New Roman" pitchFamily="18" charset="0"/>
                <a:cs typeface="Times New Roman" pitchFamily="18" charset="0"/>
              </a:rPr>
              <a:t> </a:t>
            </a:r>
            <a:r>
              <a:rPr lang="en-US" sz="2600" err="1">
                <a:solidFill>
                  <a:srgbClr val="000066"/>
                </a:solidFill>
                <a:latin typeface="Times New Roman" pitchFamily="18" charset="0"/>
                <a:cs typeface="Times New Roman" pitchFamily="18" charset="0"/>
              </a:rPr>
              <a:t>là</a:t>
            </a:r>
            <a:r>
              <a:rPr lang="en-US" sz="2600">
                <a:solidFill>
                  <a:srgbClr val="000066"/>
                </a:solidFill>
                <a:latin typeface="Times New Roman" pitchFamily="18" charset="0"/>
                <a:cs typeface="Times New Roman" pitchFamily="18" charset="0"/>
              </a:rPr>
              <a:t> </a:t>
            </a:r>
            <a:r>
              <a:rPr lang="en-US" sz="2600" err="1">
                <a:solidFill>
                  <a:srgbClr val="000066"/>
                </a:solidFill>
                <a:latin typeface="Times New Roman" pitchFamily="18" charset="0"/>
                <a:cs typeface="Times New Roman" pitchFamily="18" charset="0"/>
              </a:rPr>
              <a:t>mã</a:t>
            </a:r>
            <a:r>
              <a:rPr lang="en-US" sz="2600">
                <a:solidFill>
                  <a:srgbClr val="000066"/>
                </a:solidFill>
                <a:latin typeface="Times New Roman" pitchFamily="18" charset="0"/>
                <a:cs typeface="Times New Roman" pitchFamily="18" charset="0"/>
              </a:rPr>
              <a:t> </a:t>
            </a:r>
            <a:r>
              <a:rPr lang="en-US" sz="2600" err="1">
                <a:solidFill>
                  <a:srgbClr val="000066"/>
                </a:solidFill>
                <a:latin typeface="Times New Roman" pitchFamily="18" charset="0"/>
                <a:cs typeface="Times New Roman" pitchFamily="18" charset="0"/>
              </a:rPr>
              <a:t>số</a:t>
            </a:r>
            <a:r>
              <a:rPr lang="en-US" sz="2600">
                <a:solidFill>
                  <a:srgbClr val="000066"/>
                </a:solidFill>
                <a:latin typeface="Times New Roman" pitchFamily="18" charset="0"/>
                <a:cs typeface="Times New Roman" pitchFamily="18" charset="0"/>
              </a:rPr>
              <a:t> </a:t>
            </a:r>
            <a:r>
              <a:rPr lang="en-US" sz="2600" err="1">
                <a:solidFill>
                  <a:srgbClr val="000066"/>
                </a:solidFill>
                <a:latin typeface="Times New Roman" pitchFamily="18" charset="0"/>
                <a:cs typeface="Times New Roman" pitchFamily="18" charset="0"/>
              </a:rPr>
              <a:t>của</a:t>
            </a:r>
            <a:r>
              <a:rPr lang="en-US" sz="2600">
                <a:solidFill>
                  <a:srgbClr val="000066"/>
                </a:solidFill>
                <a:latin typeface="Times New Roman" pitchFamily="18" charset="0"/>
                <a:cs typeface="Times New Roman" pitchFamily="18" charset="0"/>
              </a:rPr>
              <a:t> </a:t>
            </a:r>
            <a:r>
              <a:rPr lang="en-US" sz="2600" err="1">
                <a:solidFill>
                  <a:srgbClr val="000066"/>
                </a:solidFill>
                <a:latin typeface="Times New Roman" pitchFamily="18" charset="0"/>
                <a:cs typeface="Times New Roman" pitchFamily="18" charset="0"/>
              </a:rPr>
              <a:t>nhà</a:t>
            </a:r>
            <a:r>
              <a:rPr lang="en-US" sz="2600">
                <a:solidFill>
                  <a:srgbClr val="000066"/>
                </a:solidFill>
                <a:latin typeface="Times New Roman" pitchFamily="18" charset="0"/>
                <a:cs typeface="Times New Roman" pitchFamily="18" charset="0"/>
              </a:rPr>
              <a:t> </a:t>
            </a:r>
            <a:r>
              <a:rPr lang="en-US" sz="2600" err="1">
                <a:solidFill>
                  <a:srgbClr val="000066"/>
                </a:solidFill>
                <a:latin typeface="Times New Roman" pitchFamily="18" charset="0"/>
                <a:cs typeface="Times New Roman" pitchFamily="18" charset="0"/>
              </a:rPr>
              <a:t>sản</a:t>
            </a:r>
            <a:r>
              <a:rPr lang="en-US" sz="2600">
                <a:solidFill>
                  <a:srgbClr val="000066"/>
                </a:solidFill>
                <a:latin typeface="Times New Roman" pitchFamily="18" charset="0"/>
                <a:cs typeface="Times New Roman" pitchFamily="18" charset="0"/>
              </a:rPr>
              <a:t> </a:t>
            </a:r>
            <a:r>
              <a:rPr lang="en-US" sz="2600" err="1">
                <a:solidFill>
                  <a:srgbClr val="000066"/>
                </a:solidFill>
                <a:latin typeface="Times New Roman" pitchFamily="18" charset="0"/>
                <a:cs typeface="Times New Roman" pitchFamily="18" charset="0"/>
              </a:rPr>
              <a:t>xuất</a:t>
            </a:r>
            <a:r>
              <a:rPr lang="en-US" sz="2600">
                <a:solidFill>
                  <a:srgbClr val="000066"/>
                </a:solidFill>
                <a:latin typeface="Times New Roman" pitchFamily="18" charset="0"/>
                <a:cs typeface="Times New Roman" pitchFamily="18" charset="0"/>
              </a:rPr>
              <a:t>, 3 byte </a:t>
            </a:r>
            <a:r>
              <a:rPr lang="en-US" sz="2600" err="1">
                <a:solidFill>
                  <a:srgbClr val="000066"/>
                </a:solidFill>
                <a:latin typeface="Times New Roman" pitchFamily="18" charset="0"/>
                <a:cs typeface="Times New Roman" pitchFamily="18" charset="0"/>
              </a:rPr>
              <a:t>sau</a:t>
            </a:r>
            <a:r>
              <a:rPr lang="en-US" sz="2600">
                <a:solidFill>
                  <a:srgbClr val="000066"/>
                </a:solidFill>
                <a:latin typeface="Times New Roman" pitchFamily="18" charset="0"/>
                <a:cs typeface="Times New Roman" pitchFamily="18" charset="0"/>
              </a:rPr>
              <a:t> </a:t>
            </a:r>
            <a:r>
              <a:rPr lang="en-US" sz="2600" err="1">
                <a:solidFill>
                  <a:srgbClr val="000066"/>
                </a:solidFill>
                <a:latin typeface="Times New Roman" pitchFamily="18" charset="0"/>
                <a:cs typeface="Times New Roman" pitchFamily="18" charset="0"/>
              </a:rPr>
              <a:t>là</a:t>
            </a:r>
            <a:r>
              <a:rPr lang="en-US" sz="2600">
                <a:solidFill>
                  <a:srgbClr val="000066"/>
                </a:solidFill>
                <a:latin typeface="Times New Roman" pitchFamily="18" charset="0"/>
                <a:cs typeface="Times New Roman" pitchFamily="18" charset="0"/>
              </a:rPr>
              <a:t> </a:t>
            </a:r>
            <a:r>
              <a:rPr lang="en-US" sz="2600" err="1">
                <a:solidFill>
                  <a:srgbClr val="000066"/>
                </a:solidFill>
                <a:latin typeface="Times New Roman" pitchFamily="18" charset="0"/>
                <a:cs typeface="Times New Roman" pitchFamily="18" charset="0"/>
              </a:rPr>
              <a:t>số</a:t>
            </a:r>
            <a:r>
              <a:rPr lang="en-US" sz="2600">
                <a:solidFill>
                  <a:srgbClr val="000066"/>
                </a:solidFill>
                <a:latin typeface="Times New Roman" pitchFamily="18" charset="0"/>
                <a:cs typeface="Times New Roman" pitchFamily="18" charset="0"/>
              </a:rPr>
              <a:t> serial </a:t>
            </a:r>
            <a:r>
              <a:rPr lang="en-US" sz="2600" err="1">
                <a:solidFill>
                  <a:srgbClr val="000066"/>
                </a:solidFill>
                <a:latin typeface="Times New Roman" pitchFamily="18" charset="0"/>
                <a:cs typeface="Times New Roman" pitchFamily="18" charset="0"/>
              </a:rPr>
              <a:t>của</a:t>
            </a:r>
            <a:r>
              <a:rPr lang="en-US" sz="2600">
                <a:solidFill>
                  <a:srgbClr val="000066"/>
                </a:solidFill>
                <a:latin typeface="Times New Roman" pitchFamily="18" charset="0"/>
                <a:cs typeface="Times New Roman" pitchFamily="18" charset="0"/>
              </a:rPr>
              <a:t> card </a:t>
            </a:r>
            <a:r>
              <a:rPr lang="en-US" sz="2600" err="1">
                <a:solidFill>
                  <a:srgbClr val="000066"/>
                </a:solidFill>
                <a:latin typeface="Times New Roman" pitchFamily="18" charset="0"/>
                <a:cs typeface="Times New Roman" pitchFamily="18" charset="0"/>
              </a:rPr>
              <a:t>mạng</a:t>
            </a:r>
            <a:r>
              <a:rPr lang="en-US" sz="2600">
                <a:solidFill>
                  <a:srgbClr val="000066"/>
                </a:solidFill>
                <a:latin typeface="Times New Roman" pitchFamily="18" charset="0"/>
                <a:cs typeface="Times New Roman" pitchFamily="18" charset="0"/>
              </a:rPr>
              <a:t> </a:t>
            </a:r>
            <a:r>
              <a:rPr lang="en-US" sz="2600" err="1">
                <a:solidFill>
                  <a:srgbClr val="000066"/>
                </a:solidFill>
                <a:latin typeface="Times New Roman" pitchFamily="18" charset="0"/>
              </a:rPr>
              <a:t>ví</a:t>
            </a:r>
            <a:r>
              <a:rPr lang="en-US" sz="2600">
                <a:solidFill>
                  <a:srgbClr val="000066"/>
                </a:solidFill>
                <a:latin typeface="Times New Roman" pitchFamily="18" charset="0"/>
              </a:rPr>
              <a:t> </a:t>
            </a:r>
            <a:r>
              <a:rPr lang="en-US" sz="2600" err="1">
                <a:solidFill>
                  <a:srgbClr val="000066"/>
                </a:solidFill>
                <a:latin typeface="Times New Roman" pitchFamily="18" charset="0"/>
              </a:rPr>
              <a:t>dụ</a:t>
            </a:r>
            <a:r>
              <a:rPr lang="en-US" sz="2600" b="1">
                <a:solidFill>
                  <a:srgbClr val="000066"/>
                </a:solidFill>
                <a:latin typeface="Times New Roman" pitchFamily="18" charset="0"/>
              </a:rPr>
              <a:t>:   00-0B-CD-33-26-9D.</a:t>
            </a:r>
          </a:p>
          <a:p>
            <a:pPr algn="just" eaLnBrk="1" hangingPunct="1">
              <a:lnSpc>
                <a:spcPct val="105000"/>
              </a:lnSpc>
              <a:spcBef>
                <a:spcPct val="35000"/>
              </a:spcBef>
              <a:buFont typeface="Wingdings" pitchFamily="2" charset="2"/>
              <a:buChar char="§"/>
            </a:pPr>
            <a:r>
              <a:rPr lang="en-US" sz="2600" err="1">
                <a:solidFill>
                  <a:srgbClr val="000066"/>
                </a:solidFill>
                <a:latin typeface="Times New Roman" pitchFamily="18" charset="0"/>
              </a:rPr>
              <a:t>Lệnh</a:t>
            </a:r>
            <a:r>
              <a:rPr lang="en-US" sz="2600">
                <a:solidFill>
                  <a:srgbClr val="000066"/>
                </a:solidFill>
                <a:latin typeface="Times New Roman" pitchFamily="18" charset="0"/>
              </a:rPr>
              <a:t> </a:t>
            </a:r>
            <a:r>
              <a:rPr lang="en-US" sz="2600" err="1">
                <a:solidFill>
                  <a:srgbClr val="000066"/>
                </a:solidFill>
                <a:latin typeface="Times New Roman" pitchFamily="18" charset="0"/>
              </a:rPr>
              <a:t>tìm</a:t>
            </a:r>
            <a:r>
              <a:rPr lang="en-US" sz="2600">
                <a:solidFill>
                  <a:srgbClr val="000066"/>
                </a:solidFill>
                <a:latin typeface="Times New Roman" pitchFamily="18" charset="0"/>
              </a:rPr>
              <a:t> </a:t>
            </a:r>
            <a:r>
              <a:rPr lang="en-US" sz="2600" err="1">
                <a:solidFill>
                  <a:srgbClr val="000066"/>
                </a:solidFill>
                <a:latin typeface="Times New Roman" pitchFamily="18" charset="0"/>
              </a:rPr>
              <a:t>địa</a:t>
            </a:r>
            <a:r>
              <a:rPr lang="en-US" sz="2600">
                <a:solidFill>
                  <a:srgbClr val="000066"/>
                </a:solidFill>
                <a:latin typeface="Times New Roman" pitchFamily="18" charset="0"/>
              </a:rPr>
              <a:t> </a:t>
            </a:r>
            <a:r>
              <a:rPr lang="en-US" sz="2600" err="1">
                <a:solidFill>
                  <a:srgbClr val="000066"/>
                </a:solidFill>
                <a:latin typeface="Times New Roman" pitchFamily="18" charset="0"/>
              </a:rPr>
              <a:t>chỉ</a:t>
            </a:r>
            <a:r>
              <a:rPr lang="en-US" sz="2600">
                <a:solidFill>
                  <a:srgbClr val="000066"/>
                </a:solidFill>
                <a:latin typeface="Times New Roman" pitchFamily="18" charset="0"/>
              </a:rPr>
              <a:t> MAC </a:t>
            </a:r>
            <a:r>
              <a:rPr lang="en-US" sz="2600" err="1">
                <a:solidFill>
                  <a:srgbClr val="000066"/>
                </a:solidFill>
                <a:latin typeface="Times New Roman" pitchFamily="18" charset="0"/>
              </a:rPr>
              <a:t>là</a:t>
            </a:r>
            <a:r>
              <a:rPr lang="en-US" sz="2600" b="1">
                <a:solidFill>
                  <a:srgbClr val="000066"/>
                </a:solidFill>
                <a:latin typeface="Times New Roman" pitchFamily="18" charset="0"/>
              </a:rPr>
              <a:t> : Start\Run\</a:t>
            </a:r>
            <a:r>
              <a:rPr lang="en-US" sz="2600" b="1" err="1">
                <a:solidFill>
                  <a:srgbClr val="000066"/>
                </a:solidFill>
                <a:latin typeface="Times New Roman" pitchFamily="18" charset="0"/>
              </a:rPr>
              <a:t>cmd</a:t>
            </a:r>
            <a:r>
              <a:rPr lang="en-US" sz="2600" b="1">
                <a:solidFill>
                  <a:srgbClr val="000066"/>
                </a:solidFill>
                <a:latin typeface="Times New Roman" pitchFamily="18" charset="0"/>
              </a:rPr>
              <a:t>\</a:t>
            </a:r>
            <a:r>
              <a:rPr lang="en-US" sz="2600" b="1" err="1">
                <a:solidFill>
                  <a:srgbClr val="000066"/>
                </a:solidFill>
                <a:latin typeface="Times New Roman" pitchFamily="18" charset="0"/>
              </a:rPr>
              <a:t>getmac</a:t>
            </a:r>
            <a:endParaRPr lang="en-US" sz="2600">
              <a:solidFill>
                <a:srgbClr val="000066"/>
              </a:solidFill>
              <a:latin typeface="Times New Roman" pitchFamily="18" charset="0"/>
            </a:endParaRPr>
          </a:p>
        </p:txBody>
      </p:sp>
      <p:sp>
        <p:nvSpPr>
          <p:cNvPr id="63491" name="Text Box 4"/>
          <p:cNvSpPr txBox="1">
            <a:spLocks noChangeArrowheads="1"/>
          </p:cNvSpPr>
          <p:nvPr/>
        </p:nvSpPr>
        <p:spPr bwMode="auto">
          <a:xfrm>
            <a:off x="1693863" y="165101"/>
            <a:ext cx="6678612" cy="461963"/>
          </a:xfrm>
          <a:prstGeom prst="rect">
            <a:avLst/>
          </a:prstGeom>
          <a:noFill/>
          <a:ln w="9525">
            <a:noFill/>
            <a:miter lim="800000"/>
            <a:headEnd/>
            <a:tailEnd/>
          </a:ln>
        </p:spPr>
        <p:txBody>
          <a:bodyPr>
            <a:spAutoFit/>
          </a:bodyPr>
          <a:lstStyle/>
          <a:p>
            <a:pPr>
              <a:spcBef>
                <a:spcPct val="50000"/>
              </a:spcBef>
            </a:pPr>
            <a:r>
              <a:rPr lang="en-US" sz="2400" b="1">
                <a:solidFill>
                  <a:schemeClr val="bg1"/>
                </a:solidFill>
              </a:rPr>
              <a:t>1. Cạc mạng (NIC- Network Interface Card)</a:t>
            </a:r>
          </a:p>
        </p:txBody>
      </p:sp>
      <p:sp>
        <p:nvSpPr>
          <p:cNvPr id="2" name="Date Placeholder 1"/>
          <p:cNvSpPr>
            <a:spLocks noGrp="1"/>
          </p:cNvSpPr>
          <p:nvPr>
            <p:ph type="dt" sz="half" idx="10"/>
          </p:nvPr>
        </p:nvSpPr>
        <p:spPr/>
        <p:txBody>
          <a:bodyPr/>
          <a:lstStyle/>
          <a:p>
            <a:fld id="{26DECC30-492A-4F1F-980A-7575C98A8378}"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36</a:t>
            </a:fld>
            <a:endParaRPr lang="en-US"/>
          </a:p>
        </p:txBody>
      </p:sp>
    </p:spTree>
    <p:extLst>
      <p:ext uri="{BB962C8B-B14F-4D97-AF65-F5344CB8AC3E}">
        <p14:creationId xmlns:p14="http://schemas.microsoft.com/office/powerpoint/2010/main" val="4118030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58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58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58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58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981200" y="274638"/>
            <a:ext cx="8229600" cy="487362"/>
          </a:xfrm>
        </p:spPr>
        <p:txBody>
          <a:bodyPr>
            <a:normAutofit fontScale="90000"/>
          </a:bodyPr>
          <a:lstStyle/>
          <a:p>
            <a:pPr eaLnBrk="1" hangingPunct="1"/>
            <a:r>
              <a:rPr lang="en-US" sz="2600"/>
              <a:t>Một số NIC đặc biệt</a:t>
            </a:r>
          </a:p>
        </p:txBody>
      </p:sp>
      <p:pic>
        <p:nvPicPr>
          <p:cNvPr id="349188" name="Picture 4" descr="Wireless-Network1"/>
          <p:cNvPicPr>
            <a:picLocks noChangeAspect="1" noChangeArrowheads="1"/>
          </p:cNvPicPr>
          <p:nvPr/>
        </p:nvPicPr>
        <p:blipFill>
          <a:blip r:embed="rId2"/>
          <a:srcRect/>
          <a:stretch>
            <a:fillRect/>
          </a:stretch>
        </p:blipFill>
        <p:spPr bwMode="auto">
          <a:xfrm>
            <a:off x="1524000" y="1076325"/>
            <a:ext cx="4275103" cy="3368222"/>
          </a:xfrm>
          <a:prstGeom prst="rect">
            <a:avLst/>
          </a:prstGeom>
          <a:noFill/>
          <a:ln w="9525">
            <a:noFill/>
            <a:miter lim="800000"/>
            <a:headEnd/>
            <a:tailEnd/>
          </a:ln>
        </p:spPr>
      </p:pic>
      <p:sp>
        <p:nvSpPr>
          <p:cNvPr id="349189" name="Rectangle 5"/>
          <p:cNvSpPr>
            <a:spLocks noChangeArrowheads="1"/>
          </p:cNvSpPr>
          <p:nvPr/>
        </p:nvSpPr>
        <p:spPr bwMode="auto">
          <a:xfrm>
            <a:off x="1524000" y="5249863"/>
            <a:ext cx="4859338" cy="461962"/>
          </a:xfrm>
          <a:prstGeom prst="rect">
            <a:avLst/>
          </a:prstGeom>
          <a:noFill/>
          <a:ln w="9525">
            <a:noFill/>
            <a:miter lim="800000"/>
            <a:headEnd/>
            <a:tailEnd/>
          </a:ln>
        </p:spPr>
        <p:txBody>
          <a:bodyPr wrap="none" anchor="ctr">
            <a:spAutoFit/>
          </a:bodyPr>
          <a:lstStyle/>
          <a:p>
            <a:pPr algn="ctr"/>
            <a:r>
              <a:rPr lang="en-US" sz="2400" i="1">
                <a:solidFill>
                  <a:srgbClr val="000066"/>
                </a:solidFill>
              </a:rPr>
              <a:t>Card mạng không dây PCI add-on</a:t>
            </a:r>
          </a:p>
        </p:txBody>
      </p:sp>
      <p:pic>
        <p:nvPicPr>
          <p:cNvPr id="349190" name="Picture 6" descr="Wireless-Network2"/>
          <p:cNvPicPr>
            <a:picLocks noChangeAspect="1" noChangeArrowheads="1"/>
          </p:cNvPicPr>
          <p:nvPr/>
        </p:nvPicPr>
        <p:blipFill>
          <a:blip r:embed="rId3"/>
          <a:srcRect/>
          <a:stretch>
            <a:fillRect/>
          </a:stretch>
        </p:blipFill>
        <p:spPr bwMode="auto">
          <a:xfrm>
            <a:off x="6191794" y="1119263"/>
            <a:ext cx="3586123" cy="2235350"/>
          </a:xfrm>
          <a:prstGeom prst="rect">
            <a:avLst/>
          </a:prstGeom>
          <a:noFill/>
          <a:ln w="9525">
            <a:noFill/>
            <a:miter lim="800000"/>
            <a:headEnd/>
            <a:tailEnd/>
          </a:ln>
        </p:spPr>
      </p:pic>
      <p:sp>
        <p:nvSpPr>
          <p:cNvPr id="349191" name="Rectangle 7"/>
          <p:cNvSpPr>
            <a:spLocks noChangeArrowheads="1"/>
          </p:cNvSpPr>
          <p:nvPr/>
        </p:nvSpPr>
        <p:spPr bwMode="auto">
          <a:xfrm>
            <a:off x="6686549" y="3581550"/>
            <a:ext cx="3907427" cy="461665"/>
          </a:xfrm>
          <a:prstGeom prst="rect">
            <a:avLst/>
          </a:prstGeom>
          <a:noFill/>
          <a:ln w="9525">
            <a:noFill/>
            <a:miter lim="800000"/>
            <a:headEnd/>
            <a:tailEnd/>
          </a:ln>
        </p:spPr>
        <p:txBody>
          <a:bodyPr wrap="square" anchor="ctr">
            <a:spAutoFit/>
          </a:bodyPr>
          <a:lstStyle/>
          <a:p>
            <a:r>
              <a:rPr lang="en-US" sz="2400" i="1">
                <a:solidFill>
                  <a:srgbClr val="000066"/>
                </a:solidFill>
              </a:rPr>
              <a:t>Card mạng không dây USB </a:t>
            </a:r>
          </a:p>
        </p:txBody>
      </p:sp>
      <p:pic>
        <p:nvPicPr>
          <p:cNvPr id="349192" name="Picture 8" descr="Wireless-Network3"/>
          <p:cNvPicPr>
            <a:picLocks noChangeAspect="1" noChangeArrowheads="1"/>
          </p:cNvPicPr>
          <p:nvPr/>
        </p:nvPicPr>
        <p:blipFill>
          <a:blip r:embed="rId4"/>
          <a:srcRect/>
          <a:stretch>
            <a:fillRect/>
          </a:stretch>
        </p:blipFill>
        <p:spPr bwMode="auto">
          <a:xfrm>
            <a:off x="6858000" y="4035425"/>
            <a:ext cx="2763889" cy="1529352"/>
          </a:xfrm>
          <a:prstGeom prst="rect">
            <a:avLst/>
          </a:prstGeom>
          <a:noFill/>
          <a:ln w="9525">
            <a:noFill/>
            <a:miter lim="800000"/>
            <a:headEnd/>
            <a:tailEnd/>
          </a:ln>
        </p:spPr>
      </p:pic>
      <p:sp>
        <p:nvSpPr>
          <p:cNvPr id="349193" name="Rectangle 9"/>
          <p:cNvSpPr>
            <a:spLocks noChangeArrowheads="1"/>
          </p:cNvSpPr>
          <p:nvPr/>
        </p:nvSpPr>
        <p:spPr bwMode="auto">
          <a:xfrm>
            <a:off x="5413375" y="6008837"/>
            <a:ext cx="4364542" cy="461665"/>
          </a:xfrm>
          <a:prstGeom prst="rect">
            <a:avLst/>
          </a:prstGeom>
          <a:noFill/>
          <a:ln w="9525">
            <a:noFill/>
            <a:miter lim="800000"/>
            <a:headEnd/>
            <a:tailEnd/>
          </a:ln>
        </p:spPr>
        <p:txBody>
          <a:bodyPr wrap="square" anchor="ctr">
            <a:spAutoFit/>
          </a:bodyPr>
          <a:lstStyle/>
          <a:p>
            <a:r>
              <a:rPr lang="en-US" sz="2400" i="1">
                <a:solidFill>
                  <a:srgbClr val="000066"/>
                </a:solidFill>
              </a:rPr>
              <a:t>Card mạng không dây PC Card </a:t>
            </a:r>
          </a:p>
        </p:txBody>
      </p:sp>
      <p:sp>
        <p:nvSpPr>
          <p:cNvPr id="2" name="Date Placeholder 1"/>
          <p:cNvSpPr>
            <a:spLocks noGrp="1"/>
          </p:cNvSpPr>
          <p:nvPr>
            <p:ph type="dt" sz="half" idx="10"/>
          </p:nvPr>
        </p:nvSpPr>
        <p:spPr/>
        <p:txBody>
          <a:bodyPr/>
          <a:lstStyle/>
          <a:p>
            <a:fld id="{40AA56AC-BE1F-409C-A78B-6217309E9856}"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37</a:t>
            </a:fld>
            <a:endParaRPr lang="en-US"/>
          </a:p>
        </p:txBody>
      </p:sp>
    </p:spTree>
    <p:extLst>
      <p:ext uri="{BB962C8B-B14F-4D97-AF65-F5344CB8AC3E}">
        <p14:creationId xmlns:p14="http://schemas.microsoft.com/office/powerpoint/2010/main" val="3738171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91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91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91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91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91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9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9" grpId="0"/>
      <p:bldP spid="349191" grpId="0"/>
      <p:bldP spid="34919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212" name="Picture 4"/>
          <p:cNvPicPr>
            <a:picLocks noChangeAspect="1" noChangeArrowheads="1"/>
          </p:cNvPicPr>
          <p:nvPr/>
        </p:nvPicPr>
        <p:blipFill>
          <a:blip r:embed="rId2"/>
          <a:srcRect/>
          <a:stretch>
            <a:fillRect/>
          </a:stretch>
        </p:blipFill>
        <p:spPr bwMode="auto">
          <a:xfrm>
            <a:off x="5542417" y="4035425"/>
            <a:ext cx="3572573" cy="2019664"/>
          </a:xfrm>
          <a:prstGeom prst="rect">
            <a:avLst/>
          </a:prstGeom>
          <a:noFill/>
          <a:ln w="9525">
            <a:noFill/>
            <a:miter lim="800000"/>
            <a:headEnd/>
            <a:tailEnd/>
          </a:ln>
        </p:spPr>
      </p:pic>
      <p:pic>
        <p:nvPicPr>
          <p:cNvPr id="350214" name="Picture 6"/>
          <p:cNvPicPr>
            <a:picLocks noChangeAspect="1" noChangeArrowheads="1"/>
          </p:cNvPicPr>
          <p:nvPr/>
        </p:nvPicPr>
        <p:blipFill>
          <a:blip r:embed="rId3"/>
          <a:srcRect/>
          <a:stretch>
            <a:fillRect/>
          </a:stretch>
        </p:blipFill>
        <p:spPr bwMode="auto">
          <a:xfrm>
            <a:off x="3325812" y="4153988"/>
            <a:ext cx="1774199" cy="1685699"/>
          </a:xfrm>
          <a:prstGeom prst="rect">
            <a:avLst/>
          </a:prstGeom>
          <a:noFill/>
          <a:ln w="9525">
            <a:noFill/>
            <a:miter lim="800000"/>
            <a:headEnd/>
            <a:tailEnd/>
          </a:ln>
        </p:spPr>
      </p:pic>
      <p:pic>
        <p:nvPicPr>
          <p:cNvPr id="350216" name="Picture 8"/>
          <p:cNvPicPr>
            <a:picLocks noChangeAspect="1" noChangeArrowheads="1"/>
          </p:cNvPicPr>
          <p:nvPr/>
        </p:nvPicPr>
        <p:blipFill>
          <a:blip r:embed="rId4"/>
          <a:srcRect/>
          <a:stretch>
            <a:fillRect/>
          </a:stretch>
        </p:blipFill>
        <p:spPr bwMode="auto">
          <a:xfrm>
            <a:off x="5542417" y="1533030"/>
            <a:ext cx="3485681" cy="2376443"/>
          </a:xfrm>
          <a:prstGeom prst="rect">
            <a:avLst/>
          </a:prstGeom>
          <a:noFill/>
          <a:ln w="9525">
            <a:noFill/>
            <a:miter lim="800000"/>
            <a:headEnd/>
            <a:tailEnd/>
          </a:ln>
        </p:spPr>
      </p:pic>
      <p:pic>
        <p:nvPicPr>
          <p:cNvPr id="350217" name="Picture 9"/>
          <p:cNvPicPr>
            <a:picLocks noChangeAspect="1" noChangeArrowheads="1"/>
          </p:cNvPicPr>
          <p:nvPr/>
        </p:nvPicPr>
        <p:blipFill>
          <a:blip r:embed="rId5"/>
          <a:srcRect/>
          <a:stretch>
            <a:fillRect/>
          </a:stretch>
        </p:blipFill>
        <p:spPr bwMode="auto">
          <a:xfrm>
            <a:off x="1524000" y="1407079"/>
            <a:ext cx="3744914" cy="2628346"/>
          </a:xfrm>
          <a:prstGeom prst="rect">
            <a:avLst/>
          </a:prstGeom>
          <a:noFill/>
          <a:ln w="9525">
            <a:noFill/>
            <a:miter lim="800000"/>
            <a:headEnd/>
            <a:tailEnd/>
          </a:ln>
        </p:spPr>
      </p:pic>
      <p:sp>
        <p:nvSpPr>
          <p:cNvPr id="65542" name="Rectangle 10"/>
          <p:cNvSpPr>
            <a:spLocks noGrp="1" noChangeArrowheads="1"/>
          </p:cNvSpPr>
          <p:nvPr>
            <p:ph type="title"/>
          </p:nvPr>
        </p:nvSpPr>
        <p:spPr>
          <a:xfrm>
            <a:off x="1981200" y="274638"/>
            <a:ext cx="8229600" cy="487362"/>
          </a:xfrm>
          <a:noFill/>
        </p:spPr>
        <p:txBody>
          <a:bodyPr>
            <a:normAutofit fontScale="90000"/>
          </a:bodyPr>
          <a:lstStyle/>
          <a:p>
            <a:pPr eaLnBrk="1" hangingPunct="1"/>
            <a:r>
              <a:rPr lang="en-US" smtClean="0"/>
              <a:t>Một số NIC đặc biệt</a:t>
            </a:r>
          </a:p>
        </p:txBody>
      </p:sp>
      <p:sp>
        <p:nvSpPr>
          <p:cNvPr id="350219" name="Text Box 11"/>
          <p:cNvSpPr txBox="1">
            <a:spLocks noChangeArrowheads="1"/>
          </p:cNvSpPr>
          <p:nvPr/>
        </p:nvSpPr>
        <p:spPr bwMode="auto">
          <a:xfrm>
            <a:off x="1693864" y="5175251"/>
            <a:ext cx="3036887" cy="1038225"/>
          </a:xfrm>
          <a:prstGeom prst="rect">
            <a:avLst/>
          </a:prstGeom>
          <a:noFill/>
          <a:ln w="9525">
            <a:noFill/>
            <a:miter lim="800000"/>
            <a:headEnd/>
            <a:tailEnd/>
          </a:ln>
        </p:spPr>
        <p:txBody>
          <a:bodyPr>
            <a:spAutoFit/>
          </a:bodyPr>
          <a:lstStyle/>
          <a:p>
            <a:pPr>
              <a:spcBef>
                <a:spcPct val="50000"/>
              </a:spcBef>
            </a:pPr>
            <a:r>
              <a:rPr lang="en-US" sz="2400">
                <a:solidFill>
                  <a:srgbClr val="D00000"/>
                </a:solidFill>
              </a:rPr>
              <a:t>NIC có chíp </a:t>
            </a:r>
          </a:p>
          <a:p>
            <a:pPr>
              <a:spcBef>
                <a:spcPct val="50000"/>
              </a:spcBef>
            </a:pPr>
            <a:r>
              <a:rPr lang="en-US" sz="2400">
                <a:solidFill>
                  <a:srgbClr val="D00000"/>
                </a:solidFill>
              </a:rPr>
              <a:t>Remote Boot PROM </a:t>
            </a:r>
          </a:p>
        </p:txBody>
      </p:sp>
      <p:sp>
        <p:nvSpPr>
          <p:cNvPr id="2" name="Date Placeholder 1"/>
          <p:cNvSpPr>
            <a:spLocks noGrp="1"/>
          </p:cNvSpPr>
          <p:nvPr>
            <p:ph type="dt" sz="half" idx="10"/>
          </p:nvPr>
        </p:nvSpPr>
        <p:spPr/>
        <p:txBody>
          <a:bodyPr/>
          <a:lstStyle/>
          <a:p>
            <a:fld id="{8B47E8DE-9FF5-46D9-B0E2-CC1592CB9D24}"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38</a:t>
            </a:fld>
            <a:endParaRPr lang="en-US"/>
          </a:p>
        </p:txBody>
      </p:sp>
    </p:spTree>
    <p:extLst>
      <p:ext uri="{BB962C8B-B14F-4D97-AF65-F5344CB8AC3E}">
        <p14:creationId xmlns:p14="http://schemas.microsoft.com/office/powerpoint/2010/main" val="29010009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0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02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02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0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41" name="Text Box 5"/>
          <p:cNvSpPr txBox="1">
            <a:spLocks noChangeArrowheads="1"/>
          </p:cNvSpPr>
          <p:nvPr/>
        </p:nvSpPr>
        <p:spPr bwMode="auto">
          <a:xfrm>
            <a:off x="350567" y="936988"/>
            <a:ext cx="8974137" cy="4870564"/>
          </a:xfrm>
          <a:prstGeom prst="rect">
            <a:avLst/>
          </a:prstGeom>
          <a:noFill/>
          <a:ln w="9525">
            <a:noFill/>
            <a:miter lim="800000"/>
            <a:headEnd/>
            <a:tailEnd/>
          </a:ln>
        </p:spPr>
        <p:txBody>
          <a:bodyPr>
            <a:spAutoFit/>
          </a:bodyPr>
          <a:lstStyle/>
          <a:p>
            <a:pPr marL="398463" indent="-398463" algn="just">
              <a:spcBef>
                <a:spcPct val="50000"/>
              </a:spcBef>
              <a:buFont typeface="Wingdings" pitchFamily="2" charset="2"/>
              <a:buChar char="§"/>
            </a:pPr>
            <a:r>
              <a:rPr lang="en-US" sz="2300">
                <a:solidFill>
                  <a:srgbClr val="000066"/>
                </a:solidFill>
              </a:rPr>
              <a:t>NIC </a:t>
            </a:r>
            <a:r>
              <a:rPr lang="en-US" sz="2300" err="1">
                <a:solidFill>
                  <a:srgbClr val="000066"/>
                </a:solidFill>
              </a:rPr>
              <a:t>không</a:t>
            </a:r>
            <a:r>
              <a:rPr lang="en-US" sz="2300">
                <a:solidFill>
                  <a:srgbClr val="000066"/>
                </a:solidFill>
              </a:rPr>
              <a:t> </a:t>
            </a:r>
            <a:r>
              <a:rPr lang="en-US" sz="2300" err="1">
                <a:solidFill>
                  <a:srgbClr val="000066"/>
                </a:solidFill>
              </a:rPr>
              <a:t>dây</a:t>
            </a:r>
            <a:r>
              <a:rPr lang="en-US" sz="2300">
                <a:solidFill>
                  <a:srgbClr val="000066"/>
                </a:solidFill>
              </a:rPr>
              <a:t> </a:t>
            </a:r>
            <a:r>
              <a:rPr lang="en-US" sz="2300" err="1">
                <a:solidFill>
                  <a:srgbClr val="000066"/>
                </a:solidFill>
              </a:rPr>
              <a:t>gồm</a:t>
            </a:r>
            <a:r>
              <a:rPr lang="en-US" sz="2300">
                <a:solidFill>
                  <a:srgbClr val="000066"/>
                </a:solidFill>
              </a:rPr>
              <a:t> </a:t>
            </a:r>
            <a:r>
              <a:rPr lang="en-US" sz="2300" err="1">
                <a:solidFill>
                  <a:srgbClr val="000066"/>
                </a:solidFill>
              </a:rPr>
              <a:t>có</a:t>
            </a:r>
            <a:r>
              <a:rPr lang="en-US" sz="2300">
                <a:solidFill>
                  <a:srgbClr val="000066"/>
                </a:solidFill>
              </a:rPr>
              <a:t> </a:t>
            </a:r>
            <a:r>
              <a:rPr lang="en-US" sz="2300" err="1">
                <a:solidFill>
                  <a:srgbClr val="000066"/>
                </a:solidFill>
              </a:rPr>
              <a:t>máy</a:t>
            </a:r>
            <a:r>
              <a:rPr lang="en-US" sz="2300">
                <a:solidFill>
                  <a:srgbClr val="000066"/>
                </a:solidFill>
              </a:rPr>
              <a:t> </a:t>
            </a:r>
            <a:r>
              <a:rPr lang="en-US" sz="2300" err="1">
                <a:solidFill>
                  <a:srgbClr val="000066"/>
                </a:solidFill>
              </a:rPr>
              <a:t>thu</a:t>
            </a:r>
            <a:r>
              <a:rPr lang="en-US" sz="2300">
                <a:solidFill>
                  <a:srgbClr val="000066"/>
                </a:solidFill>
              </a:rPr>
              <a:t> </a:t>
            </a:r>
            <a:r>
              <a:rPr lang="en-US" sz="2300" err="1">
                <a:solidFill>
                  <a:srgbClr val="000066"/>
                </a:solidFill>
              </a:rPr>
              <a:t>phát</a:t>
            </a:r>
            <a:r>
              <a:rPr lang="en-US" sz="2300">
                <a:solidFill>
                  <a:srgbClr val="000066"/>
                </a:solidFill>
              </a:rPr>
              <a:t> </a:t>
            </a:r>
            <a:r>
              <a:rPr lang="en-US" sz="2300" err="1">
                <a:solidFill>
                  <a:srgbClr val="000066"/>
                </a:solidFill>
              </a:rPr>
              <a:t>sóng</a:t>
            </a:r>
            <a:r>
              <a:rPr lang="en-US" sz="2300">
                <a:solidFill>
                  <a:srgbClr val="000066"/>
                </a:solidFill>
              </a:rPr>
              <a:t>  </a:t>
            </a:r>
            <a:r>
              <a:rPr lang="en-US" sz="2300" err="1">
                <a:solidFill>
                  <a:srgbClr val="000066"/>
                </a:solidFill>
              </a:rPr>
              <a:t>và</a:t>
            </a:r>
            <a:r>
              <a:rPr lang="en-US" sz="2300">
                <a:solidFill>
                  <a:srgbClr val="000066"/>
                </a:solidFill>
              </a:rPr>
              <a:t> </a:t>
            </a:r>
            <a:r>
              <a:rPr lang="en-US" sz="2300" err="1" smtClean="0">
                <a:solidFill>
                  <a:srgbClr val="000066"/>
                </a:solidFill>
              </a:rPr>
              <a:t>ăngten</a:t>
            </a:r>
            <a:r>
              <a:rPr lang="en-US" sz="2300">
                <a:solidFill>
                  <a:srgbClr val="000066"/>
                </a:solidFill>
              </a:rPr>
              <a:t>. </a:t>
            </a:r>
            <a:r>
              <a:rPr lang="en-US" sz="2300" err="1">
                <a:solidFill>
                  <a:srgbClr val="000066"/>
                </a:solidFill>
              </a:rPr>
              <a:t>Máy</a:t>
            </a:r>
            <a:r>
              <a:rPr lang="en-US" sz="2300">
                <a:solidFill>
                  <a:srgbClr val="000066"/>
                </a:solidFill>
              </a:rPr>
              <a:t> </a:t>
            </a:r>
            <a:r>
              <a:rPr lang="en-US" sz="2300" err="1">
                <a:solidFill>
                  <a:srgbClr val="000066"/>
                </a:solidFill>
              </a:rPr>
              <a:t>thu</a:t>
            </a:r>
            <a:r>
              <a:rPr lang="en-US" sz="2300">
                <a:solidFill>
                  <a:srgbClr val="000066"/>
                </a:solidFill>
              </a:rPr>
              <a:t> </a:t>
            </a:r>
            <a:r>
              <a:rPr lang="en-US" sz="2300" err="1">
                <a:solidFill>
                  <a:srgbClr val="000066"/>
                </a:solidFill>
              </a:rPr>
              <a:t>phát</a:t>
            </a:r>
            <a:r>
              <a:rPr lang="en-US" sz="2300">
                <a:solidFill>
                  <a:srgbClr val="000066"/>
                </a:solidFill>
              </a:rPr>
              <a:t> </a:t>
            </a:r>
            <a:r>
              <a:rPr lang="en-US" sz="2300" err="1">
                <a:solidFill>
                  <a:srgbClr val="000066"/>
                </a:solidFill>
              </a:rPr>
              <a:t>sóng</a:t>
            </a:r>
            <a:r>
              <a:rPr lang="en-US" sz="2300">
                <a:solidFill>
                  <a:srgbClr val="000066"/>
                </a:solidFill>
              </a:rPr>
              <a:t> </a:t>
            </a:r>
            <a:r>
              <a:rPr lang="en-US" sz="2300" err="1">
                <a:solidFill>
                  <a:srgbClr val="000066"/>
                </a:solidFill>
              </a:rPr>
              <a:t>không</a:t>
            </a:r>
            <a:r>
              <a:rPr lang="en-US" sz="2300">
                <a:solidFill>
                  <a:srgbClr val="000066"/>
                </a:solidFill>
              </a:rPr>
              <a:t> </a:t>
            </a:r>
            <a:r>
              <a:rPr lang="en-US" sz="2300" err="1">
                <a:solidFill>
                  <a:srgbClr val="000066"/>
                </a:solidFill>
              </a:rPr>
              <a:t>dây</a:t>
            </a:r>
            <a:r>
              <a:rPr lang="en-US" sz="2300">
                <a:solidFill>
                  <a:srgbClr val="000066"/>
                </a:solidFill>
              </a:rPr>
              <a:t> </a:t>
            </a:r>
            <a:r>
              <a:rPr lang="en-US" sz="2300" err="1">
                <a:solidFill>
                  <a:srgbClr val="000066"/>
                </a:solidFill>
              </a:rPr>
              <a:t>gửi</a:t>
            </a:r>
            <a:r>
              <a:rPr lang="en-US" sz="2300">
                <a:solidFill>
                  <a:srgbClr val="000066"/>
                </a:solidFill>
              </a:rPr>
              <a:t> </a:t>
            </a:r>
            <a:r>
              <a:rPr lang="en-US" sz="2300" err="1">
                <a:solidFill>
                  <a:srgbClr val="000066"/>
                </a:solidFill>
              </a:rPr>
              <a:t>và</a:t>
            </a:r>
            <a:r>
              <a:rPr lang="en-US" sz="2300">
                <a:solidFill>
                  <a:srgbClr val="000066"/>
                </a:solidFill>
              </a:rPr>
              <a:t> </a:t>
            </a:r>
            <a:r>
              <a:rPr lang="en-US" sz="2300" err="1">
                <a:solidFill>
                  <a:srgbClr val="000066"/>
                </a:solidFill>
              </a:rPr>
              <a:t>nhận</a:t>
            </a:r>
            <a:r>
              <a:rPr lang="en-US" sz="2300">
                <a:solidFill>
                  <a:srgbClr val="000066"/>
                </a:solidFill>
              </a:rPr>
              <a:t> </a:t>
            </a:r>
            <a:r>
              <a:rPr lang="en-US" sz="2300" err="1">
                <a:solidFill>
                  <a:srgbClr val="000066"/>
                </a:solidFill>
              </a:rPr>
              <a:t>tín</a:t>
            </a:r>
            <a:r>
              <a:rPr lang="en-US" sz="2300">
                <a:solidFill>
                  <a:srgbClr val="000066"/>
                </a:solidFill>
              </a:rPr>
              <a:t> </a:t>
            </a:r>
            <a:r>
              <a:rPr lang="en-US" sz="2300" err="1">
                <a:solidFill>
                  <a:srgbClr val="000066"/>
                </a:solidFill>
              </a:rPr>
              <a:t>hiệu</a:t>
            </a:r>
            <a:r>
              <a:rPr lang="en-US" sz="2300">
                <a:solidFill>
                  <a:srgbClr val="000066"/>
                </a:solidFill>
              </a:rPr>
              <a:t>, </a:t>
            </a:r>
            <a:r>
              <a:rPr lang="en-US" sz="2300" err="1">
                <a:solidFill>
                  <a:srgbClr val="000066"/>
                </a:solidFill>
              </a:rPr>
              <a:t>sau</a:t>
            </a:r>
            <a:r>
              <a:rPr lang="en-US" sz="2300">
                <a:solidFill>
                  <a:srgbClr val="000066"/>
                </a:solidFill>
              </a:rPr>
              <a:t> </a:t>
            </a:r>
            <a:r>
              <a:rPr lang="en-US" sz="2300" err="1">
                <a:solidFill>
                  <a:srgbClr val="000066"/>
                </a:solidFill>
              </a:rPr>
              <a:t>đó</a:t>
            </a:r>
            <a:r>
              <a:rPr lang="en-US" sz="2300">
                <a:solidFill>
                  <a:srgbClr val="000066"/>
                </a:solidFill>
              </a:rPr>
              <a:t> </a:t>
            </a:r>
            <a:r>
              <a:rPr lang="en-US" sz="2300" err="1">
                <a:solidFill>
                  <a:srgbClr val="000066"/>
                </a:solidFill>
              </a:rPr>
              <a:t>dịch</a:t>
            </a:r>
            <a:r>
              <a:rPr lang="en-US" sz="2300">
                <a:solidFill>
                  <a:srgbClr val="000066"/>
                </a:solidFill>
              </a:rPr>
              <a:t>, </a:t>
            </a:r>
            <a:r>
              <a:rPr lang="en-US" sz="2300" err="1">
                <a:solidFill>
                  <a:srgbClr val="000066"/>
                </a:solidFill>
              </a:rPr>
              <a:t>định</a:t>
            </a:r>
            <a:r>
              <a:rPr lang="en-US" sz="2300">
                <a:solidFill>
                  <a:srgbClr val="000066"/>
                </a:solidFill>
              </a:rPr>
              <a:t> </a:t>
            </a:r>
            <a:r>
              <a:rPr lang="en-US" sz="2300" err="1">
                <a:solidFill>
                  <a:srgbClr val="000066"/>
                </a:solidFill>
              </a:rPr>
              <a:t>dạng</a:t>
            </a:r>
            <a:r>
              <a:rPr lang="en-US" sz="2300">
                <a:solidFill>
                  <a:srgbClr val="000066"/>
                </a:solidFill>
              </a:rPr>
              <a:t> </a:t>
            </a:r>
            <a:r>
              <a:rPr lang="en-US" sz="2300" err="1">
                <a:solidFill>
                  <a:srgbClr val="000066"/>
                </a:solidFill>
              </a:rPr>
              <a:t>và</a:t>
            </a:r>
            <a:r>
              <a:rPr lang="en-US" sz="2300">
                <a:solidFill>
                  <a:srgbClr val="000066"/>
                </a:solidFill>
              </a:rPr>
              <a:t> </a:t>
            </a:r>
            <a:r>
              <a:rPr lang="en-US" sz="2300" err="1">
                <a:solidFill>
                  <a:srgbClr val="000066"/>
                </a:solidFill>
              </a:rPr>
              <a:t>tổ</a:t>
            </a:r>
            <a:r>
              <a:rPr lang="en-US" sz="2300">
                <a:solidFill>
                  <a:srgbClr val="000066"/>
                </a:solidFill>
              </a:rPr>
              <a:t> </a:t>
            </a:r>
            <a:r>
              <a:rPr lang="en-US" sz="2300" err="1">
                <a:solidFill>
                  <a:srgbClr val="000066"/>
                </a:solidFill>
              </a:rPr>
              <a:t>chức</a:t>
            </a:r>
            <a:r>
              <a:rPr lang="en-US" sz="2300">
                <a:solidFill>
                  <a:srgbClr val="000066"/>
                </a:solidFill>
              </a:rPr>
              <a:t> </a:t>
            </a:r>
            <a:r>
              <a:rPr lang="en-US" sz="2300" err="1">
                <a:solidFill>
                  <a:srgbClr val="000066"/>
                </a:solidFill>
              </a:rPr>
              <a:t>chúng</a:t>
            </a:r>
            <a:r>
              <a:rPr lang="en-US" sz="2300">
                <a:solidFill>
                  <a:srgbClr val="000066"/>
                </a:solidFill>
              </a:rPr>
              <a:t> </a:t>
            </a:r>
            <a:r>
              <a:rPr lang="en-US" sz="2300" err="1">
                <a:solidFill>
                  <a:srgbClr val="000066"/>
                </a:solidFill>
              </a:rPr>
              <a:t>theo</a:t>
            </a:r>
            <a:r>
              <a:rPr lang="en-US" sz="2300">
                <a:solidFill>
                  <a:srgbClr val="000066"/>
                </a:solidFill>
              </a:rPr>
              <a:t> </a:t>
            </a:r>
            <a:r>
              <a:rPr lang="en-US" sz="2300" err="1">
                <a:solidFill>
                  <a:srgbClr val="000066"/>
                </a:solidFill>
              </a:rPr>
              <a:t>luồng</a:t>
            </a:r>
            <a:r>
              <a:rPr lang="en-US" sz="2300">
                <a:solidFill>
                  <a:srgbClr val="000066"/>
                </a:solidFill>
              </a:rPr>
              <a:t> </a:t>
            </a:r>
            <a:r>
              <a:rPr lang="en-US" sz="2300" err="1">
                <a:solidFill>
                  <a:srgbClr val="000066"/>
                </a:solidFill>
              </a:rPr>
              <a:t>thông</a:t>
            </a:r>
            <a:r>
              <a:rPr lang="en-US" sz="2300">
                <a:solidFill>
                  <a:srgbClr val="000066"/>
                </a:solidFill>
              </a:rPr>
              <a:t> tin </a:t>
            </a:r>
            <a:r>
              <a:rPr lang="en-US" sz="2300" err="1">
                <a:solidFill>
                  <a:srgbClr val="000066"/>
                </a:solidFill>
              </a:rPr>
              <a:t>giữa</a:t>
            </a:r>
            <a:r>
              <a:rPr lang="en-US" sz="2300">
                <a:solidFill>
                  <a:srgbClr val="000066"/>
                </a:solidFill>
              </a:rPr>
              <a:t> </a:t>
            </a:r>
            <a:r>
              <a:rPr lang="en-US" sz="2300" err="1">
                <a:solidFill>
                  <a:srgbClr val="000066"/>
                </a:solidFill>
              </a:rPr>
              <a:t>máy</a:t>
            </a:r>
            <a:r>
              <a:rPr lang="en-US" sz="2300">
                <a:solidFill>
                  <a:srgbClr val="000066"/>
                </a:solidFill>
              </a:rPr>
              <a:t> </a:t>
            </a:r>
            <a:r>
              <a:rPr lang="en-US" sz="2300" err="1">
                <a:solidFill>
                  <a:srgbClr val="000066"/>
                </a:solidFill>
              </a:rPr>
              <a:t>tính</a:t>
            </a:r>
            <a:r>
              <a:rPr lang="en-US" sz="2300">
                <a:solidFill>
                  <a:srgbClr val="000066"/>
                </a:solidFill>
              </a:rPr>
              <a:t> </a:t>
            </a:r>
            <a:r>
              <a:rPr lang="en-US" sz="2300" err="1">
                <a:solidFill>
                  <a:srgbClr val="000066"/>
                </a:solidFill>
              </a:rPr>
              <a:t>và</a:t>
            </a:r>
            <a:r>
              <a:rPr lang="en-US" sz="2300">
                <a:solidFill>
                  <a:srgbClr val="000066"/>
                </a:solidFill>
              </a:rPr>
              <a:t> </a:t>
            </a:r>
            <a:r>
              <a:rPr lang="en-US" sz="2300" err="1">
                <a:solidFill>
                  <a:srgbClr val="000066"/>
                </a:solidFill>
              </a:rPr>
              <a:t>mạng</a:t>
            </a:r>
            <a:r>
              <a:rPr lang="en-US" sz="2300">
                <a:solidFill>
                  <a:srgbClr val="000066"/>
                </a:solidFill>
              </a:rPr>
              <a:t>. NIC </a:t>
            </a:r>
            <a:r>
              <a:rPr lang="en-US" sz="2300" err="1">
                <a:solidFill>
                  <a:srgbClr val="000066"/>
                </a:solidFill>
              </a:rPr>
              <a:t>không</a:t>
            </a:r>
            <a:r>
              <a:rPr lang="en-US" sz="2300">
                <a:solidFill>
                  <a:srgbClr val="000066"/>
                </a:solidFill>
              </a:rPr>
              <a:t> </a:t>
            </a:r>
            <a:r>
              <a:rPr lang="en-US" sz="2300" err="1">
                <a:solidFill>
                  <a:srgbClr val="000066"/>
                </a:solidFill>
              </a:rPr>
              <a:t>dây</a:t>
            </a:r>
            <a:r>
              <a:rPr lang="en-US" sz="2300">
                <a:solidFill>
                  <a:srgbClr val="000066"/>
                </a:solidFill>
              </a:rPr>
              <a:t>, WAP </a:t>
            </a:r>
            <a:r>
              <a:rPr lang="en-US" sz="2300" err="1">
                <a:solidFill>
                  <a:srgbClr val="000066"/>
                </a:solidFill>
              </a:rPr>
              <a:t>và</a:t>
            </a:r>
            <a:r>
              <a:rPr lang="en-US" sz="2300">
                <a:solidFill>
                  <a:srgbClr val="000066"/>
                </a:solidFill>
              </a:rPr>
              <a:t> Router </a:t>
            </a:r>
            <a:r>
              <a:rPr lang="en-US" sz="2300" err="1">
                <a:solidFill>
                  <a:srgbClr val="000066"/>
                </a:solidFill>
              </a:rPr>
              <a:t>đều</a:t>
            </a:r>
            <a:r>
              <a:rPr lang="en-US" sz="2300">
                <a:solidFill>
                  <a:srgbClr val="000066"/>
                </a:solidFill>
              </a:rPr>
              <a:t> </a:t>
            </a:r>
            <a:r>
              <a:rPr lang="en-US" sz="2300" err="1">
                <a:solidFill>
                  <a:srgbClr val="000066"/>
                </a:solidFill>
              </a:rPr>
              <a:t>sử</a:t>
            </a:r>
            <a:r>
              <a:rPr lang="en-US" sz="2300">
                <a:solidFill>
                  <a:srgbClr val="000066"/>
                </a:solidFill>
              </a:rPr>
              <a:t> </a:t>
            </a:r>
            <a:r>
              <a:rPr lang="en-US" sz="2300" err="1">
                <a:solidFill>
                  <a:srgbClr val="000066"/>
                </a:solidFill>
              </a:rPr>
              <a:t>dụng</a:t>
            </a:r>
            <a:r>
              <a:rPr lang="en-US" sz="2300">
                <a:solidFill>
                  <a:srgbClr val="000066"/>
                </a:solidFill>
              </a:rPr>
              <a:t> </a:t>
            </a:r>
            <a:r>
              <a:rPr lang="en-US" sz="2300" err="1">
                <a:solidFill>
                  <a:srgbClr val="000066"/>
                </a:solidFill>
              </a:rPr>
              <a:t>một</a:t>
            </a:r>
            <a:r>
              <a:rPr lang="en-US" sz="2300">
                <a:solidFill>
                  <a:srgbClr val="000066"/>
                </a:solidFill>
              </a:rPr>
              <a:t> </a:t>
            </a:r>
            <a:r>
              <a:rPr lang="en-US" sz="2300" err="1">
                <a:solidFill>
                  <a:srgbClr val="000066"/>
                </a:solidFill>
              </a:rPr>
              <a:t>ăng</a:t>
            </a:r>
            <a:r>
              <a:rPr lang="en-US" sz="2300">
                <a:solidFill>
                  <a:srgbClr val="000066"/>
                </a:solidFill>
              </a:rPr>
              <a:t>-ten </a:t>
            </a:r>
            <a:r>
              <a:rPr lang="en-US" sz="2300" err="1">
                <a:solidFill>
                  <a:srgbClr val="000066"/>
                </a:solidFill>
              </a:rPr>
              <a:t>hỗ</a:t>
            </a:r>
            <a:r>
              <a:rPr lang="en-US" sz="2300">
                <a:solidFill>
                  <a:srgbClr val="000066"/>
                </a:solidFill>
              </a:rPr>
              <a:t> </a:t>
            </a:r>
            <a:r>
              <a:rPr lang="en-US" sz="2300" err="1">
                <a:solidFill>
                  <a:srgbClr val="000066"/>
                </a:solidFill>
              </a:rPr>
              <a:t>trợ</a:t>
            </a:r>
            <a:r>
              <a:rPr lang="en-US" sz="2300">
                <a:solidFill>
                  <a:srgbClr val="000066"/>
                </a:solidFill>
              </a:rPr>
              <a:t> </a:t>
            </a:r>
            <a:r>
              <a:rPr lang="en-US" sz="2300" err="1">
                <a:solidFill>
                  <a:srgbClr val="000066"/>
                </a:solidFill>
              </a:rPr>
              <a:t>thu</a:t>
            </a:r>
            <a:r>
              <a:rPr lang="en-US" sz="2300">
                <a:solidFill>
                  <a:srgbClr val="000066"/>
                </a:solidFill>
              </a:rPr>
              <a:t> </a:t>
            </a:r>
            <a:r>
              <a:rPr lang="en-US" sz="2300" err="1">
                <a:solidFill>
                  <a:srgbClr val="000066"/>
                </a:solidFill>
              </a:rPr>
              <a:t>tín</a:t>
            </a:r>
            <a:r>
              <a:rPr lang="en-US" sz="2300">
                <a:solidFill>
                  <a:srgbClr val="000066"/>
                </a:solidFill>
              </a:rPr>
              <a:t> </a:t>
            </a:r>
            <a:r>
              <a:rPr lang="en-US" sz="2300" err="1">
                <a:solidFill>
                  <a:srgbClr val="000066"/>
                </a:solidFill>
              </a:rPr>
              <a:t>hiệu</a:t>
            </a:r>
            <a:r>
              <a:rPr lang="en-US" sz="2300">
                <a:solidFill>
                  <a:srgbClr val="000066"/>
                </a:solidFill>
              </a:rPr>
              <a:t> </a:t>
            </a:r>
            <a:r>
              <a:rPr lang="en-US" sz="2300" err="1">
                <a:solidFill>
                  <a:srgbClr val="000066"/>
                </a:solidFill>
              </a:rPr>
              <a:t>trên</a:t>
            </a:r>
            <a:r>
              <a:rPr lang="en-US" sz="2300">
                <a:solidFill>
                  <a:srgbClr val="000066"/>
                </a:solidFill>
              </a:rPr>
              <a:t> WLAN. </a:t>
            </a:r>
            <a:endParaRPr lang="en-US" sz="2300" smtClean="0">
              <a:solidFill>
                <a:srgbClr val="000066"/>
              </a:solidFill>
            </a:endParaRPr>
          </a:p>
          <a:p>
            <a:pPr marL="398463" indent="-398463" algn="just">
              <a:spcBef>
                <a:spcPct val="50000"/>
              </a:spcBef>
              <a:buFont typeface="Wingdings" pitchFamily="2" charset="2"/>
              <a:buChar char="§"/>
            </a:pPr>
            <a:r>
              <a:rPr lang="en-US" sz="2300" err="1" smtClean="0">
                <a:solidFill>
                  <a:srgbClr val="000066"/>
                </a:solidFill>
              </a:rPr>
              <a:t>Trong</a:t>
            </a:r>
            <a:r>
              <a:rPr lang="en-US" sz="2300" smtClean="0">
                <a:solidFill>
                  <a:srgbClr val="000066"/>
                </a:solidFill>
              </a:rPr>
              <a:t> </a:t>
            </a:r>
            <a:r>
              <a:rPr lang="en-US" sz="2300" err="1">
                <a:solidFill>
                  <a:srgbClr val="000066"/>
                </a:solidFill>
              </a:rPr>
              <a:t>những</a:t>
            </a:r>
            <a:r>
              <a:rPr lang="en-US" sz="2300">
                <a:solidFill>
                  <a:srgbClr val="000066"/>
                </a:solidFill>
              </a:rPr>
              <a:t> </a:t>
            </a:r>
            <a:r>
              <a:rPr lang="en-US" sz="2300" err="1">
                <a:solidFill>
                  <a:srgbClr val="000066"/>
                </a:solidFill>
              </a:rPr>
              <a:t>hệ</a:t>
            </a:r>
            <a:r>
              <a:rPr lang="en-US" sz="2300">
                <a:solidFill>
                  <a:srgbClr val="000066"/>
                </a:solidFill>
              </a:rPr>
              <a:t> </a:t>
            </a:r>
            <a:r>
              <a:rPr lang="en-US" sz="2300" err="1">
                <a:solidFill>
                  <a:srgbClr val="000066"/>
                </a:solidFill>
              </a:rPr>
              <a:t>thống</a:t>
            </a:r>
            <a:r>
              <a:rPr lang="en-US" sz="2300">
                <a:solidFill>
                  <a:srgbClr val="000066"/>
                </a:solidFill>
              </a:rPr>
              <a:t> </a:t>
            </a:r>
            <a:r>
              <a:rPr lang="en-US" sz="2300" err="1">
                <a:solidFill>
                  <a:srgbClr val="000066"/>
                </a:solidFill>
              </a:rPr>
              <a:t>mạng</a:t>
            </a:r>
            <a:r>
              <a:rPr lang="en-US" sz="2300">
                <a:solidFill>
                  <a:srgbClr val="000066"/>
                </a:solidFill>
              </a:rPr>
              <a:t> </a:t>
            </a:r>
            <a:r>
              <a:rPr lang="en-US" sz="2300" err="1">
                <a:solidFill>
                  <a:srgbClr val="000066"/>
                </a:solidFill>
              </a:rPr>
              <a:t>mà</a:t>
            </a:r>
            <a:r>
              <a:rPr lang="en-US" sz="2300">
                <a:solidFill>
                  <a:srgbClr val="000066"/>
                </a:solidFill>
              </a:rPr>
              <a:t> </a:t>
            </a:r>
            <a:r>
              <a:rPr lang="af-ZA" sz="2300">
                <a:solidFill>
                  <a:srgbClr val="000066"/>
                </a:solidFill>
              </a:rPr>
              <a:t>sự bảo mật là yếu tố quan trọng, người ta</a:t>
            </a:r>
            <a:r>
              <a:rPr lang="en-US" sz="2300">
                <a:solidFill>
                  <a:srgbClr val="000066"/>
                </a:solidFill>
              </a:rPr>
              <a:t> </a:t>
            </a:r>
            <a:r>
              <a:rPr lang="en-US" sz="2300" err="1">
                <a:solidFill>
                  <a:srgbClr val="000066"/>
                </a:solidFill>
              </a:rPr>
              <a:t>sử</a:t>
            </a:r>
            <a:r>
              <a:rPr lang="en-US" sz="2300">
                <a:solidFill>
                  <a:srgbClr val="000066"/>
                </a:solidFill>
              </a:rPr>
              <a:t> </a:t>
            </a:r>
            <a:r>
              <a:rPr lang="en-US" sz="2300" err="1">
                <a:solidFill>
                  <a:srgbClr val="000066"/>
                </a:solidFill>
              </a:rPr>
              <a:t>dụng</a:t>
            </a:r>
            <a:r>
              <a:rPr lang="en-US" sz="2300">
                <a:solidFill>
                  <a:srgbClr val="000066"/>
                </a:solidFill>
              </a:rPr>
              <a:t> </a:t>
            </a:r>
            <a:r>
              <a:rPr lang="en-US" sz="2300" err="1">
                <a:solidFill>
                  <a:srgbClr val="000066"/>
                </a:solidFill>
              </a:rPr>
              <a:t>kỹ</a:t>
            </a:r>
            <a:r>
              <a:rPr lang="en-US" sz="2300">
                <a:solidFill>
                  <a:srgbClr val="000066"/>
                </a:solidFill>
              </a:rPr>
              <a:t> </a:t>
            </a:r>
            <a:r>
              <a:rPr lang="en-US" sz="2300" err="1">
                <a:solidFill>
                  <a:srgbClr val="000066"/>
                </a:solidFill>
              </a:rPr>
              <a:t>thuật</a:t>
            </a:r>
            <a:r>
              <a:rPr lang="en-US" sz="2300">
                <a:solidFill>
                  <a:srgbClr val="000066"/>
                </a:solidFill>
              </a:rPr>
              <a:t> BOOTROM(hay </a:t>
            </a:r>
            <a:r>
              <a:rPr lang="en-US" sz="2300" err="1">
                <a:solidFill>
                  <a:srgbClr val="000066"/>
                </a:solidFill>
              </a:rPr>
              <a:t>còn</a:t>
            </a:r>
            <a:r>
              <a:rPr lang="en-US" sz="2300">
                <a:solidFill>
                  <a:srgbClr val="000066"/>
                </a:solidFill>
              </a:rPr>
              <a:t> </a:t>
            </a:r>
            <a:r>
              <a:rPr lang="en-US" sz="2300" err="1">
                <a:solidFill>
                  <a:srgbClr val="000066"/>
                </a:solidFill>
              </a:rPr>
              <a:t>gọi</a:t>
            </a:r>
            <a:r>
              <a:rPr lang="en-US" sz="2300">
                <a:solidFill>
                  <a:srgbClr val="000066"/>
                </a:solidFill>
              </a:rPr>
              <a:t> </a:t>
            </a:r>
            <a:r>
              <a:rPr lang="en-US" sz="2300" err="1">
                <a:solidFill>
                  <a:srgbClr val="000066"/>
                </a:solidFill>
              </a:rPr>
              <a:t>là</a:t>
            </a:r>
            <a:r>
              <a:rPr lang="en-US" sz="2300">
                <a:solidFill>
                  <a:srgbClr val="000066"/>
                </a:solidFill>
              </a:rPr>
              <a:t> </a:t>
            </a:r>
            <a:r>
              <a:rPr lang="en-US" sz="2300" err="1">
                <a:solidFill>
                  <a:srgbClr val="000066"/>
                </a:solidFill>
              </a:rPr>
              <a:t>khởi</a:t>
            </a:r>
            <a:r>
              <a:rPr lang="en-US" sz="2300">
                <a:solidFill>
                  <a:srgbClr val="000066"/>
                </a:solidFill>
              </a:rPr>
              <a:t> </a:t>
            </a:r>
            <a:r>
              <a:rPr lang="en-US" sz="2300" err="1">
                <a:solidFill>
                  <a:srgbClr val="000066"/>
                </a:solidFill>
              </a:rPr>
              <a:t>động</a:t>
            </a:r>
            <a:r>
              <a:rPr lang="en-US" sz="2300">
                <a:solidFill>
                  <a:srgbClr val="000066"/>
                </a:solidFill>
              </a:rPr>
              <a:t> </a:t>
            </a:r>
            <a:r>
              <a:rPr lang="en-US" sz="2300" err="1">
                <a:solidFill>
                  <a:srgbClr val="000066"/>
                </a:solidFill>
              </a:rPr>
              <a:t>máy</a:t>
            </a:r>
            <a:r>
              <a:rPr lang="en-US" sz="2300">
                <a:solidFill>
                  <a:srgbClr val="000066"/>
                </a:solidFill>
              </a:rPr>
              <a:t> </a:t>
            </a:r>
            <a:r>
              <a:rPr lang="en-US" sz="2300" err="1">
                <a:solidFill>
                  <a:srgbClr val="000066"/>
                </a:solidFill>
              </a:rPr>
              <a:t>từ</a:t>
            </a:r>
            <a:r>
              <a:rPr lang="en-US" sz="2300">
                <a:solidFill>
                  <a:srgbClr val="000066"/>
                </a:solidFill>
              </a:rPr>
              <a:t> </a:t>
            </a:r>
            <a:r>
              <a:rPr lang="en-US" sz="2300" err="1">
                <a:solidFill>
                  <a:srgbClr val="000066"/>
                </a:solidFill>
              </a:rPr>
              <a:t>xa</a:t>
            </a:r>
            <a:r>
              <a:rPr lang="en-US" sz="2300">
                <a:solidFill>
                  <a:srgbClr val="000066"/>
                </a:solidFill>
              </a:rPr>
              <a:t> – remote boot) </a:t>
            </a:r>
            <a:r>
              <a:rPr lang="en-US" sz="2300" err="1">
                <a:solidFill>
                  <a:srgbClr val="000066"/>
                </a:solidFill>
              </a:rPr>
              <a:t>cho</a:t>
            </a:r>
            <a:r>
              <a:rPr lang="en-US" sz="2300">
                <a:solidFill>
                  <a:srgbClr val="000066"/>
                </a:solidFill>
              </a:rPr>
              <a:t> </a:t>
            </a:r>
            <a:r>
              <a:rPr lang="en-US" sz="2300" err="1">
                <a:solidFill>
                  <a:srgbClr val="000066"/>
                </a:solidFill>
              </a:rPr>
              <a:t>phép</a:t>
            </a:r>
            <a:r>
              <a:rPr lang="en-US" sz="2300">
                <a:solidFill>
                  <a:srgbClr val="000066"/>
                </a:solidFill>
              </a:rPr>
              <a:t> </a:t>
            </a:r>
            <a:r>
              <a:rPr lang="en-US" sz="2300" err="1">
                <a:solidFill>
                  <a:srgbClr val="000066"/>
                </a:solidFill>
              </a:rPr>
              <a:t>các</a:t>
            </a:r>
            <a:r>
              <a:rPr lang="en-US" sz="2300">
                <a:solidFill>
                  <a:srgbClr val="000066"/>
                </a:solidFill>
              </a:rPr>
              <a:t> </a:t>
            </a:r>
            <a:r>
              <a:rPr lang="en-US" sz="2300" err="1">
                <a:solidFill>
                  <a:srgbClr val="000066"/>
                </a:solidFill>
              </a:rPr>
              <a:t>máy</a:t>
            </a:r>
            <a:r>
              <a:rPr lang="en-US" sz="2300">
                <a:solidFill>
                  <a:srgbClr val="000066"/>
                </a:solidFill>
              </a:rPr>
              <a:t> </a:t>
            </a:r>
            <a:r>
              <a:rPr lang="en-US" sz="2300" err="1">
                <a:solidFill>
                  <a:srgbClr val="000066"/>
                </a:solidFill>
              </a:rPr>
              <a:t>tính</a:t>
            </a:r>
            <a:r>
              <a:rPr lang="en-US" sz="2300">
                <a:solidFill>
                  <a:srgbClr val="000066"/>
                </a:solidFill>
              </a:rPr>
              <a:t>  </a:t>
            </a:r>
            <a:r>
              <a:rPr lang="en-US" sz="2300" err="1">
                <a:solidFill>
                  <a:srgbClr val="000066"/>
                </a:solidFill>
              </a:rPr>
              <a:t>trong</a:t>
            </a:r>
            <a:r>
              <a:rPr lang="en-US" sz="2300">
                <a:solidFill>
                  <a:srgbClr val="000066"/>
                </a:solidFill>
              </a:rPr>
              <a:t> </a:t>
            </a:r>
            <a:r>
              <a:rPr lang="en-US" sz="2300" err="1">
                <a:solidFill>
                  <a:srgbClr val="000066"/>
                </a:solidFill>
              </a:rPr>
              <a:t>mạng</a:t>
            </a:r>
            <a:r>
              <a:rPr lang="en-US" sz="2300">
                <a:solidFill>
                  <a:srgbClr val="000066"/>
                </a:solidFill>
              </a:rPr>
              <a:t> </a:t>
            </a:r>
            <a:r>
              <a:rPr lang="en-US" sz="2300" err="1">
                <a:solidFill>
                  <a:srgbClr val="000066"/>
                </a:solidFill>
              </a:rPr>
              <a:t>không</a:t>
            </a:r>
            <a:r>
              <a:rPr lang="en-US" sz="2300">
                <a:solidFill>
                  <a:srgbClr val="000066"/>
                </a:solidFill>
              </a:rPr>
              <a:t> </a:t>
            </a:r>
            <a:r>
              <a:rPr lang="en-US" sz="2300" err="1">
                <a:solidFill>
                  <a:srgbClr val="000066"/>
                </a:solidFill>
              </a:rPr>
              <a:t>gắn</a:t>
            </a:r>
            <a:r>
              <a:rPr lang="en-US" sz="2300">
                <a:solidFill>
                  <a:srgbClr val="000066"/>
                </a:solidFill>
              </a:rPr>
              <a:t> </a:t>
            </a:r>
            <a:r>
              <a:rPr lang="en-US" sz="2300" err="1">
                <a:solidFill>
                  <a:srgbClr val="000066"/>
                </a:solidFill>
              </a:rPr>
              <a:t>đĩa</a:t>
            </a:r>
            <a:r>
              <a:rPr lang="en-US" sz="2300">
                <a:solidFill>
                  <a:srgbClr val="000066"/>
                </a:solidFill>
              </a:rPr>
              <a:t> </a:t>
            </a:r>
            <a:r>
              <a:rPr lang="en-US" sz="2300" err="1">
                <a:solidFill>
                  <a:srgbClr val="000066"/>
                </a:solidFill>
              </a:rPr>
              <a:t>cứng</a:t>
            </a:r>
            <a:r>
              <a:rPr lang="en-US" sz="2300">
                <a:solidFill>
                  <a:srgbClr val="000066"/>
                </a:solidFill>
              </a:rPr>
              <a:t> </a:t>
            </a:r>
            <a:r>
              <a:rPr lang="en-US" sz="2300" err="1">
                <a:solidFill>
                  <a:srgbClr val="000066"/>
                </a:solidFill>
              </a:rPr>
              <a:t>riêng</a:t>
            </a:r>
            <a:r>
              <a:rPr lang="en-US" sz="2300">
                <a:solidFill>
                  <a:srgbClr val="000066"/>
                </a:solidFill>
              </a:rPr>
              <a:t> </a:t>
            </a:r>
            <a:r>
              <a:rPr lang="en-US" sz="2300" err="1">
                <a:solidFill>
                  <a:srgbClr val="000066"/>
                </a:solidFill>
              </a:rPr>
              <a:t>mà</a:t>
            </a:r>
            <a:r>
              <a:rPr lang="en-US" sz="2300">
                <a:solidFill>
                  <a:srgbClr val="000066"/>
                </a:solidFill>
              </a:rPr>
              <a:t> </a:t>
            </a:r>
            <a:r>
              <a:rPr lang="en-US" sz="2300" err="1">
                <a:solidFill>
                  <a:srgbClr val="000066"/>
                </a:solidFill>
              </a:rPr>
              <a:t>vẫn</a:t>
            </a:r>
            <a:r>
              <a:rPr lang="en-US" sz="2300">
                <a:solidFill>
                  <a:srgbClr val="000066"/>
                </a:solidFill>
              </a:rPr>
              <a:t> </a:t>
            </a:r>
            <a:r>
              <a:rPr lang="en-US" sz="2300" err="1">
                <a:solidFill>
                  <a:srgbClr val="000066"/>
                </a:solidFill>
              </a:rPr>
              <a:t>có</a:t>
            </a:r>
            <a:r>
              <a:rPr lang="en-US" sz="2300">
                <a:solidFill>
                  <a:srgbClr val="000066"/>
                </a:solidFill>
              </a:rPr>
              <a:t> </a:t>
            </a:r>
            <a:r>
              <a:rPr lang="en-US" sz="2300" err="1">
                <a:solidFill>
                  <a:srgbClr val="000066"/>
                </a:solidFill>
              </a:rPr>
              <a:t>thể</a:t>
            </a:r>
            <a:r>
              <a:rPr lang="en-US" sz="2300">
                <a:solidFill>
                  <a:srgbClr val="000066"/>
                </a:solidFill>
              </a:rPr>
              <a:t> </a:t>
            </a:r>
            <a:r>
              <a:rPr lang="en-US" sz="2300" err="1">
                <a:solidFill>
                  <a:srgbClr val="000066"/>
                </a:solidFill>
              </a:rPr>
              <a:t>hoạt</a:t>
            </a:r>
            <a:r>
              <a:rPr lang="en-US" sz="2300">
                <a:solidFill>
                  <a:srgbClr val="000066"/>
                </a:solidFill>
              </a:rPr>
              <a:t> </a:t>
            </a:r>
            <a:r>
              <a:rPr lang="en-US" sz="2300" err="1">
                <a:solidFill>
                  <a:srgbClr val="000066"/>
                </a:solidFill>
              </a:rPr>
              <a:t>động</a:t>
            </a:r>
            <a:r>
              <a:rPr lang="en-US" sz="2300">
                <a:solidFill>
                  <a:srgbClr val="000066"/>
                </a:solidFill>
              </a:rPr>
              <a:t> </a:t>
            </a:r>
            <a:r>
              <a:rPr lang="en-US" sz="2300" err="1">
                <a:solidFill>
                  <a:srgbClr val="000066"/>
                </a:solidFill>
              </a:rPr>
              <a:t>như</a:t>
            </a:r>
            <a:r>
              <a:rPr lang="en-US" sz="2300">
                <a:solidFill>
                  <a:srgbClr val="000066"/>
                </a:solidFill>
              </a:rPr>
              <a:t> </a:t>
            </a:r>
            <a:r>
              <a:rPr lang="en-US" sz="2300" err="1">
                <a:solidFill>
                  <a:srgbClr val="000066"/>
                </a:solidFill>
              </a:rPr>
              <a:t>một</a:t>
            </a:r>
            <a:r>
              <a:rPr lang="en-US" sz="2300">
                <a:solidFill>
                  <a:srgbClr val="000066"/>
                </a:solidFill>
              </a:rPr>
              <a:t> </a:t>
            </a:r>
            <a:r>
              <a:rPr lang="en-US" sz="2300" err="1">
                <a:solidFill>
                  <a:srgbClr val="000066"/>
                </a:solidFill>
              </a:rPr>
              <a:t>máy</a:t>
            </a:r>
            <a:r>
              <a:rPr lang="en-US" sz="2300">
                <a:solidFill>
                  <a:srgbClr val="000066"/>
                </a:solidFill>
              </a:rPr>
              <a:t> </a:t>
            </a:r>
            <a:r>
              <a:rPr lang="en-US" sz="2300" err="1">
                <a:solidFill>
                  <a:srgbClr val="000066"/>
                </a:solidFill>
              </a:rPr>
              <a:t>tính</a:t>
            </a:r>
            <a:r>
              <a:rPr lang="en-US" sz="2300">
                <a:solidFill>
                  <a:srgbClr val="000066"/>
                </a:solidFill>
              </a:rPr>
              <a:t> </a:t>
            </a:r>
            <a:r>
              <a:rPr lang="en-US" sz="2300" err="1">
                <a:solidFill>
                  <a:srgbClr val="000066"/>
                </a:solidFill>
              </a:rPr>
              <a:t>thông</a:t>
            </a:r>
            <a:r>
              <a:rPr lang="en-US" sz="2300">
                <a:solidFill>
                  <a:srgbClr val="000066"/>
                </a:solidFill>
              </a:rPr>
              <a:t> </a:t>
            </a:r>
            <a:r>
              <a:rPr lang="en-US" sz="2300" err="1">
                <a:solidFill>
                  <a:srgbClr val="000066"/>
                </a:solidFill>
              </a:rPr>
              <a:t>thường</a:t>
            </a:r>
            <a:r>
              <a:rPr lang="en-US" sz="2300">
                <a:solidFill>
                  <a:srgbClr val="000066"/>
                </a:solidFill>
              </a:rPr>
              <a:t>. </a:t>
            </a:r>
            <a:r>
              <a:rPr lang="af-ZA" sz="2300">
                <a:solidFill>
                  <a:srgbClr val="000066"/>
                </a:solidFill>
              </a:rPr>
              <a:t>Để khởi động và nối mạng trong trường hợp này, NIC được trang bị bộ chip đặc biệt đó là Remote boot PROM - Chip này có chứa mã khởi động máy tính và nối người dùng với mạng. </a:t>
            </a:r>
            <a:endParaRPr lang="en-US" sz="2300">
              <a:solidFill>
                <a:srgbClr val="000066"/>
              </a:solidFill>
            </a:endParaRPr>
          </a:p>
        </p:txBody>
      </p:sp>
      <p:sp>
        <p:nvSpPr>
          <p:cNvPr id="66563" name="Rectangle 8"/>
          <p:cNvSpPr>
            <a:spLocks noGrp="1" noChangeArrowheads="1"/>
          </p:cNvSpPr>
          <p:nvPr>
            <p:ph type="title"/>
          </p:nvPr>
        </p:nvSpPr>
        <p:spPr>
          <a:xfrm>
            <a:off x="1981200" y="274638"/>
            <a:ext cx="8229600" cy="792162"/>
          </a:xfrm>
          <a:noFill/>
        </p:spPr>
        <p:txBody>
          <a:bodyPr/>
          <a:lstStyle/>
          <a:p>
            <a:pPr eaLnBrk="1" hangingPunct="1"/>
            <a:r>
              <a:rPr lang="en-US" smtClean="0"/>
              <a:t>Một số NIC đặc biệt</a:t>
            </a:r>
          </a:p>
        </p:txBody>
      </p:sp>
      <p:sp>
        <p:nvSpPr>
          <p:cNvPr id="2" name="Date Placeholder 1"/>
          <p:cNvSpPr>
            <a:spLocks noGrp="1"/>
          </p:cNvSpPr>
          <p:nvPr>
            <p:ph type="dt" sz="half" idx="10"/>
          </p:nvPr>
        </p:nvSpPr>
        <p:spPr/>
        <p:txBody>
          <a:bodyPr/>
          <a:lstStyle/>
          <a:p>
            <a:fld id="{DEA3A1A3-F939-4E02-9064-EB4A7849F26D}"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39</a:t>
            </a:fld>
            <a:endParaRPr lang="en-US"/>
          </a:p>
        </p:txBody>
      </p:sp>
    </p:spTree>
    <p:extLst>
      <p:ext uri="{BB962C8B-B14F-4D97-AF65-F5344CB8AC3E}">
        <p14:creationId xmlns:p14="http://schemas.microsoft.com/office/powerpoint/2010/main" val="16993016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71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714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21507" name="Text Box 5"/>
          <p:cNvSpPr txBox="1">
            <a:spLocks noChangeArrowheads="1"/>
          </p:cNvSpPr>
          <p:nvPr/>
        </p:nvSpPr>
        <p:spPr bwMode="auto">
          <a:xfrm>
            <a:off x="1693863" y="165101"/>
            <a:ext cx="637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r>
              <a:rPr lang="en-US" altLang="en-US" sz="2400" b="1" i="1"/>
              <a:t>1.4. </a:t>
            </a:r>
            <a:r>
              <a:rPr lang="en-US" altLang="en-US" sz="2400" b="1" i="1" err="1"/>
              <a:t>Các</a:t>
            </a:r>
            <a:r>
              <a:rPr lang="en-US" altLang="en-US" sz="2400" b="1" i="1"/>
              <a:t> </a:t>
            </a:r>
            <a:r>
              <a:rPr lang="en-US" altLang="en-US" sz="2400" b="1" i="1" err="1"/>
              <a:t>kiểu</a:t>
            </a:r>
            <a:r>
              <a:rPr lang="en-US" altLang="en-US" sz="2400" b="1" i="1"/>
              <a:t> </a:t>
            </a:r>
            <a:r>
              <a:rPr lang="en-US" altLang="en-US" sz="2400" b="1" i="1" err="1"/>
              <a:t>truyền</a:t>
            </a:r>
            <a:r>
              <a:rPr lang="en-US" altLang="en-US" sz="2400" b="1" i="1"/>
              <a:t> </a:t>
            </a:r>
            <a:r>
              <a:rPr lang="en-US" altLang="en-US" sz="2400" b="1" i="1" err="1"/>
              <a:t>dẫn</a:t>
            </a:r>
            <a:endParaRPr lang="en-US" altLang="en-US" sz="2400" b="1" i="1"/>
          </a:p>
        </p:txBody>
      </p:sp>
      <p:sp>
        <p:nvSpPr>
          <p:cNvPr id="293894" name="Rectangle 6"/>
          <p:cNvSpPr>
            <a:spLocks noChangeArrowheads="1"/>
          </p:cNvSpPr>
          <p:nvPr/>
        </p:nvSpPr>
        <p:spPr bwMode="auto">
          <a:xfrm>
            <a:off x="1828800" y="1152526"/>
            <a:ext cx="7772400"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20000"/>
              </a:spcBef>
              <a:buFontTx/>
              <a:buChar char="•"/>
            </a:pPr>
            <a:r>
              <a:rPr lang="en-US" altLang="en-US" sz="2400" err="1">
                <a:solidFill>
                  <a:srgbClr val="FF0000"/>
                </a:solidFill>
              </a:rPr>
              <a:t>Đơn</a:t>
            </a:r>
            <a:r>
              <a:rPr lang="en-US" altLang="en-US" sz="2400">
                <a:solidFill>
                  <a:srgbClr val="FF0000"/>
                </a:solidFill>
              </a:rPr>
              <a:t> </a:t>
            </a:r>
            <a:r>
              <a:rPr lang="en-US" altLang="en-US" sz="2400" err="1">
                <a:solidFill>
                  <a:srgbClr val="FF0000"/>
                </a:solidFill>
              </a:rPr>
              <a:t>công</a:t>
            </a:r>
            <a:r>
              <a:rPr lang="en-US" altLang="en-US" sz="2400">
                <a:solidFill>
                  <a:srgbClr val="000066"/>
                </a:solidFill>
              </a:rPr>
              <a:t> (Simplex): </a:t>
            </a:r>
            <a:r>
              <a:rPr lang="en-US" altLang="en-US" sz="2400" err="1">
                <a:solidFill>
                  <a:srgbClr val="000066"/>
                </a:solidFill>
              </a:rPr>
              <a:t>truyền</a:t>
            </a:r>
            <a:r>
              <a:rPr lang="en-US" altLang="en-US" sz="2400">
                <a:solidFill>
                  <a:srgbClr val="000066"/>
                </a:solidFill>
              </a:rPr>
              <a:t> </a:t>
            </a:r>
            <a:r>
              <a:rPr lang="en-US" altLang="en-US" sz="2400" err="1">
                <a:solidFill>
                  <a:srgbClr val="000066"/>
                </a:solidFill>
              </a:rPr>
              <a:t>theo</a:t>
            </a:r>
            <a:r>
              <a:rPr lang="en-US" altLang="en-US" sz="2400">
                <a:solidFill>
                  <a:srgbClr val="000066"/>
                </a:solidFill>
              </a:rPr>
              <a:t> </a:t>
            </a:r>
            <a:r>
              <a:rPr lang="en-US" altLang="en-US" sz="2400" err="1">
                <a:solidFill>
                  <a:srgbClr val="000066"/>
                </a:solidFill>
              </a:rPr>
              <a:t>một</a:t>
            </a:r>
            <a:r>
              <a:rPr lang="en-US" altLang="en-US" sz="2400">
                <a:solidFill>
                  <a:srgbClr val="000066"/>
                </a:solidFill>
              </a:rPr>
              <a:t> </a:t>
            </a:r>
            <a:r>
              <a:rPr lang="en-US" altLang="en-US" sz="2400" err="1">
                <a:solidFill>
                  <a:srgbClr val="000066"/>
                </a:solidFill>
              </a:rPr>
              <a:t>chiều</a:t>
            </a:r>
            <a:r>
              <a:rPr lang="en-US" altLang="en-US" sz="2400">
                <a:solidFill>
                  <a:srgbClr val="000066"/>
                </a:solidFill>
              </a:rPr>
              <a:t> </a:t>
            </a:r>
            <a:r>
              <a:rPr lang="en-US" altLang="en-US" sz="2400" err="1">
                <a:solidFill>
                  <a:srgbClr val="000066"/>
                </a:solidFill>
              </a:rPr>
              <a:t>duy</a:t>
            </a:r>
            <a:r>
              <a:rPr lang="en-US" altLang="en-US" sz="2400">
                <a:solidFill>
                  <a:srgbClr val="000066"/>
                </a:solidFill>
              </a:rPr>
              <a:t> </a:t>
            </a:r>
            <a:r>
              <a:rPr lang="en-US" altLang="en-US" sz="2400" err="1">
                <a:solidFill>
                  <a:srgbClr val="000066"/>
                </a:solidFill>
              </a:rPr>
              <a:t>nhất</a:t>
            </a:r>
            <a:endParaRPr lang="en-US" altLang="en-US" sz="2400">
              <a:solidFill>
                <a:srgbClr val="000066"/>
              </a:solidFill>
            </a:endParaRPr>
          </a:p>
          <a:p>
            <a:pPr lvl="1" algn="just" eaLnBrk="1" hangingPunct="1">
              <a:spcBef>
                <a:spcPct val="20000"/>
              </a:spcBef>
              <a:buFontTx/>
              <a:buChar char="–"/>
            </a:pPr>
            <a:r>
              <a:rPr lang="en-US" altLang="en-US" sz="2400" err="1">
                <a:solidFill>
                  <a:srgbClr val="000066"/>
                </a:solidFill>
              </a:rPr>
              <a:t>Vd</a:t>
            </a:r>
            <a:r>
              <a:rPr lang="en-US" altLang="en-US" sz="2400">
                <a:solidFill>
                  <a:srgbClr val="000066"/>
                </a:solidFill>
              </a:rPr>
              <a:t>: </a:t>
            </a:r>
            <a:r>
              <a:rPr lang="en-US" altLang="en-US" sz="2400" err="1">
                <a:solidFill>
                  <a:srgbClr val="000066"/>
                </a:solidFill>
              </a:rPr>
              <a:t>cách</a:t>
            </a:r>
            <a:r>
              <a:rPr lang="en-US" altLang="en-US" sz="2400">
                <a:solidFill>
                  <a:srgbClr val="000066"/>
                </a:solidFill>
              </a:rPr>
              <a:t> </a:t>
            </a:r>
            <a:r>
              <a:rPr lang="en-US" altLang="en-US" sz="2400" err="1">
                <a:solidFill>
                  <a:srgbClr val="000066"/>
                </a:solidFill>
              </a:rPr>
              <a:t>hoạt</a:t>
            </a:r>
            <a:r>
              <a:rPr lang="en-US" altLang="en-US" sz="2400">
                <a:solidFill>
                  <a:srgbClr val="000066"/>
                </a:solidFill>
              </a:rPr>
              <a:t> </a:t>
            </a:r>
            <a:r>
              <a:rPr lang="en-US" altLang="en-US" sz="2400" err="1">
                <a:solidFill>
                  <a:srgbClr val="000066"/>
                </a:solidFill>
              </a:rPr>
              <a:t>động</a:t>
            </a:r>
            <a:r>
              <a:rPr lang="en-US" altLang="en-US" sz="2400">
                <a:solidFill>
                  <a:srgbClr val="000066"/>
                </a:solidFill>
              </a:rPr>
              <a:t> </a:t>
            </a:r>
            <a:r>
              <a:rPr lang="en-US" altLang="en-US" sz="2400" err="1">
                <a:solidFill>
                  <a:srgbClr val="000066"/>
                </a:solidFill>
              </a:rPr>
              <a:t>của</a:t>
            </a:r>
            <a:r>
              <a:rPr lang="en-US" altLang="en-US" sz="2400">
                <a:solidFill>
                  <a:srgbClr val="000066"/>
                </a:solidFill>
              </a:rPr>
              <a:t> </a:t>
            </a:r>
            <a:r>
              <a:rPr lang="en-US" altLang="en-US" sz="2400" err="1">
                <a:solidFill>
                  <a:srgbClr val="000066"/>
                </a:solidFill>
              </a:rPr>
              <a:t>đài</a:t>
            </a:r>
            <a:r>
              <a:rPr lang="en-US" altLang="en-US" sz="2400">
                <a:solidFill>
                  <a:srgbClr val="000066"/>
                </a:solidFill>
              </a:rPr>
              <a:t> </a:t>
            </a:r>
            <a:r>
              <a:rPr lang="en-US" altLang="en-US" sz="2400" err="1">
                <a:solidFill>
                  <a:srgbClr val="000066"/>
                </a:solidFill>
              </a:rPr>
              <a:t>truyền</a:t>
            </a:r>
            <a:r>
              <a:rPr lang="en-US" altLang="en-US" sz="2400">
                <a:solidFill>
                  <a:srgbClr val="000066"/>
                </a:solidFill>
              </a:rPr>
              <a:t> </a:t>
            </a:r>
            <a:r>
              <a:rPr lang="en-US" altLang="en-US" sz="2400" err="1">
                <a:solidFill>
                  <a:srgbClr val="000066"/>
                </a:solidFill>
              </a:rPr>
              <a:t>hình</a:t>
            </a:r>
            <a:r>
              <a:rPr lang="en-US" altLang="en-US" sz="2400">
                <a:solidFill>
                  <a:srgbClr val="000066"/>
                </a:solidFill>
              </a:rPr>
              <a:t> </a:t>
            </a:r>
            <a:r>
              <a:rPr lang="en-US" altLang="en-US" sz="2400" err="1">
                <a:solidFill>
                  <a:srgbClr val="000066"/>
                </a:solidFill>
              </a:rPr>
              <a:t>và</a:t>
            </a:r>
            <a:r>
              <a:rPr lang="en-US" altLang="en-US" sz="2400">
                <a:solidFill>
                  <a:srgbClr val="000066"/>
                </a:solidFill>
              </a:rPr>
              <a:t> </a:t>
            </a:r>
            <a:r>
              <a:rPr lang="en-US" altLang="en-US" sz="2400" err="1">
                <a:solidFill>
                  <a:srgbClr val="000066"/>
                </a:solidFill>
              </a:rPr>
              <a:t>tivi</a:t>
            </a:r>
            <a:endParaRPr lang="en-US" altLang="en-US" sz="2400">
              <a:solidFill>
                <a:srgbClr val="000066"/>
              </a:solidFill>
            </a:endParaRPr>
          </a:p>
          <a:p>
            <a:pPr algn="just" eaLnBrk="1" hangingPunct="1">
              <a:spcBef>
                <a:spcPct val="20000"/>
              </a:spcBef>
              <a:buFontTx/>
              <a:buChar char="•"/>
            </a:pPr>
            <a:r>
              <a:rPr lang="en-US" altLang="en-US" sz="2400" err="1">
                <a:solidFill>
                  <a:srgbClr val="FF0000"/>
                </a:solidFill>
              </a:rPr>
              <a:t>Bán</a:t>
            </a:r>
            <a:r>
              <a:rPr lang="en-US" altLang="en-US" sz="2400">
                <a:solidFill>
                  <a:srgbClr val="FF0000"/>
                </a:solidFill>
              </a:rPr>
              <a:t> song </a:t>
            </a:r>
            <a:r>
              <a:rPr lang="en-US" altLang="en-US" sz="2400" err="1">
                <a:solidFill>
                  <a:srgbClr val="FF0000"/>
                </a:solidFill>
              </a:rPr>
              <a:t>công</a:t>
            </a:r>
            <a:r>
              <a:rPr lang="en-US" altLang="en-US" sz="2400">
                <a:solidFill>
                  <a:srgbClr val="000066"/>
                </a:solidFill>
              </a:rPr>
              <a:t> (Half-Duplex): </a:t>
            </a:r>
            <a:r>
              <a:rPr lang="en-US" altLang="en-US" sz="2400" err="1">
                <a:solidFill>
                  <a:srgbClr val="000066"/>
                </a:solidFill>
              </a:rPr>
              <a:t>tại</a:t>
            </a:r>
            <a:r>
              <a:rPr lang="en-US" altLang="en-US" sz="2400">
                <a:solidFill>
                  <a:srgbClr val="000066"/>
                </a:solidFill>
              </a:rPr>
              <a:t> </a:t>
            </a:r>
            <a:r>
              <a:rPr lang="en-US" altLang="en-US" sz="2400" err="1">
                <a:solidFill>
                  <a:srgbClr val="000066"/>
                </a:solidFill>
              </a:rPr>
              <a:t>một</a:t>
            </a:r>
            <a:r>
              <a:rPr lang="en-US" altLang="en-US" sz="2400">
                <a:solidFill>
                  <a:srgbClr val="000066"/>
                </a:solidFill>
              </a:rPr>
              <a:t> </a:t>
            </a:r>
            <a:r>
              <a:rPr lang="en-US" altLang="en-US" sz="2400" err="1">
                <a:solidFill>
                  <a:srgbClr val="000066"/>
                </a:solidFill>
              </a:rPr>
              <a:t>thời</a:t>
            </a:r>
            <a:r>
              <a:rPr lang="en-US" altLang="en-US" sz="2400">
                <a:solidFill>
                  <a:srgbClr val="000066"/>
                </a:solidFill>
              </a:rPr>
              <a:t> </a:t>
            </a:r>
            <a:r>
              <a:rPr lang="en-US" altLang="en-US" sz="2400" err="1">
                <a:solidFill>
                  <a:srgbClr val="000066"/>
                </a:solidFill>
              </a:rPr>
              <a:t>điểm</a:t>
            </a:r>
            <a:r>
              <a:rPr lang="en-US" altLang="en-US" sz="2400">
                <a:solidFill>
                  <a:srgbClr val="000066"/>
                </a:solidFill>
              </a:rPr>
              <a:t> </a:t>
            </a:r>
            <a:r>
              <a:rPr lang="en-US" altLang="en-US" sz="2400" err="1">
                <a:solidFill>
                  <a:srgbClr val="000066"/>
                </a:solidFill>
              </a:rPr>
              <a:t>chỉ</a:t>
            </a:r>
            <a:r>
              <a:rPr lang="en-US" altLang="en-US" sz="2400">
                <a:solidFill>
                  <a:srgbClr val="000066"/>
                </a:solidFill>
              </a:rPr>
              <a:t> </a:t>
            </a:r>
            <a:r>
              <a:rPr lang="en-US" altLang="en-US" sz="2400" err="1">
                <a:solidFill>
                  <a:srgbClr val="000066"/>
                </a:solidFill>
              </a:rPr>
              <a:t>theo</a:t>
            </a:r>
            <a:r>
              <a:rPr lang="en-US" altLang="en-US" sz="2400">
                <a:solidFill>
                  <a:srgbClr val="000066"/>
                </a:solidFill>
              </a:rPr>
              <a:t> </a:t>
            </a:r>
            <a:r>
              <a:rPr lang="en-US" altLang="en-US" sz="2400" err="1">
                <a:solidFill>
                  <a:srgbClr val="000066"/>
                </a:solidFill>
              </a:rPr>
              <a:t>một</a:t>
            </a:r>
            <a:r>
              <a:rPr lang="en-US" altLang="en-US" sz="2400">
                <a:solidFill>
                  <a:srgbClr val="000066"/>
                </a:solidFill>
              </a:rPr>
              <a:t> </a:t>
            </a:r>
            <a:r>
              <a:rPr lang="en-US" altLang="en-US" sz="2400" err="1">
                <a:solidFill>
                  <a:srgbClr val="000066"/>
                </a:solidFill>
              </a:rPr>
              <a:t>chiều</a:t>
            </a:r>
            <a:endParaRPr lang="en-US" altLang="en-US" sz="2400">
              <a:solidFill>
                <a:srgbClr val="000066"/>
              </a:solidFill>
            </a:endParaRPr>
          </a:p>
          <a:p>
            <a:pPr lvl="1" algn="just" eaLnBrk="1" hangingPunct="1">
              <a:spcBef>
                <a:spcPct val="20000"/>
              </a:spcBef>
              <a:buFontTx/>
              <a:buChar char="–"/>
            </a:pPr>
            <a:r>
              <a:rPr lang="en-US" altLang="en-US" sz="2400" err="1">
                <a:solidFill>
                  <a:srgbClr val="000066"/>
                </a:solidFill>
              </a:rPr>
              <a:t>Vd</a:t>
            </a:r>
            <a:r>
              <a:rPr lang="en-US" altLang="en-US" sz="2400">
                <a:solidFill>
                  <a:srgbClr val="000066"/>
                </a:solidFill>
              </a:rPr>
              <a:t>: </a:t>
            </a:r>
            <a:r>
              <a:rPr lang="en-US" altLang="en-US" sz="2400" err="1">
                <a:solidFill>
                  <a:srgbClr val="000066"/>
                </a:solidFill>
              </a:rPr>
              <a:t>cách</a:t>
            </a:r>
            <a:r>
              <a:rPr lang="en-US" altLang="en-US" sz="2400">
                <a:solidFill>
                  <a:srgbClr val="000066"/>
                </a:solidFill>
              </a:rPr>
              <a:t> </a:t>
            </a:r>
            <a:r>
              <a:rPr lang="en-US" altLang="en-US" sz="2400" err="1">
                <a:solidFill>
                  <a:srgbClr val="000066"/>
                </a:solidFill>
              </a:rPr>
              <a:t>hoạt</a:t>
            </a:r>
            <a:r>
              <a:rPr lang="en-US" altLang="en-US" sz="2400">
                <a:solidFill>
                  <a:srgbClr val="000066"/>
                </a:solidFill>
              </a:rPr>
              <a:t> </a:t>
            </a:r>
            <a:r>
              <a:rPr lang="en-US" altLang="en-US" sz="2400" err="1">
                <a:solidFill>
                  <a:srgbClr val="000066"/>
                </a:solidFill>
              </a:rPr>
              <a:t>động</a:t>
            </a:r>
            <a:r>
              <a:rPr lang="en-US" altLang="en-US" sz="2400">
                <a:solidFill>
                  <a:srgbClr val="000066"/>
                </a:solidFill>
              </a:rPr>
              <a:t> </a:t>
            </a:r>
            <a:r>
              <a:rPr lang="en-US" altLang="en-US" sz="2400" err="1">
                <a:solidFill>
                  <a:srgbClr val="000066"/>
                </a:solidFill>
              </a:rPr>
              <a:t>của</a:t>
            </a:r>
            <a:r>
              <a:rPr lang="en-US" altLang="en-US" sz="2400">
                <a:solidFill>
                  <a:srgbClr val="000066"/>
                </a:solidFill>
              </a:rPr>
              <a:t> </a:t>
            </a:r>
            <a:r>
              <a:rPr lang="en-US" altLang="en-US" sz="2400" err="1">
                <a:solidFill>
                  <a:srgbClr val="000066"/>
                </a:solidFill>
              </a:rPr>
              <a:t>bộ</a:t>
            </a:r>
            <a:r>
              <a:rPr lang="en-US" altLang="en-US" sz="2400">
                <a:solidFill>
                  <a:srgbClr val="000066"/>
                </a:solidFill>
              </a:rPr>
              <a:t> </a:t>
            </a:r>
            <a:r>
              <a:rPr lang="en-US" altLang="en-US" sz="2400" err="1">
                <a:solidFill>
                  <a:srgbClr val="000066"/>
                </a:solidFill>
              </a:rPr>
              <a:t>đàm</a:t>
            </a:r>
            <a:endParaRPr lang="en-US" altLang="en-US" sz="2400">
              <a:solidFill>
                <a:srgbClr val="000066"/>
              </a:solidFill>
            </a:endParaRPr>
          </a:p>
          <a:p>
            <a:pPr algn="just" eaLnBrk="1" hangingPunct="1">
              <a:spcBef>
                <a:spcPct val="20000"/>
              </a:spcBef>
              <a:buFontTx/>
              <a:buChar char="•"/>
            </a:pPr>
            <a:r>
              <a:rPr lang="en-US" altLang="en-US" sz="2400">
                <a:solidFill>
                  <a:srgbClr val="FF0000"/>
                </a:solidFill>
              </a:rPr>
              <a:t>Song </a:t>
            </a:r>
            <a:r>
              <a:rPr lang="en-US" altLang="en-US" sz="2400" err="1">
                <a:solidFill>
                  <a:srgbClr val="FF0000"/>
                </a:solidFill>
              </a:rPr>
              <a:t>công</a:t>
            </a:r>
            <a:r>
              <a:rPr lang="en-US" altLang="en-US" sz="2400">
                <a:solidFill>
                  <a:srgbClr val="000066"/>
                </a:solidFill>
              </a:rPr>
              <a:t> (Full-Duplex): </a:t>
            </a:r>
            <a:r>
              <a:rPr lang="en-US" altLang="en-US" sz="2400" err="1">
                <a:solidFill>
                  <a:srgbClr val="000066"/>
                </a:solidFill>
              </a:rPr>
              <a:t>tại</a:t>
            </a:r>
            <a:r>
              <a:rPr lang="en-US" altLang="en-US" sz="2400">
                <a:solidFill>
                  <a:srgbClr val="000066"/>
                </a:solidFill>
              </a:rPr>
              <a:t> </a:t>
            </a:r>
            <a:r>
              <a:rPr lang="en-US" altLang="en-US" sz="2400" err="1">
                <a:solidFill>
                  <a:srgbClr val="000066"/>
                </a:solidFill>
              </a:rPr>
              <a:t>một</a:t>
            </a:r>
            <a:r>
              <a:rPr lang="en-US" altLang="en-US" sz="2400">
                <a:solidFill>
                  <a:srgbClr val="000066"/>
                </a:solidFill>
              </a:rPr>
              <a:t> </a:t>
            </a:r>
            <a:r>
              <a:rPr lang="en-US" altLang="en-US" sz="2400" err="1">
                <a:solidFill>
                  <a:srgbClr val="000066"/>
                </a:solidFill>
              </a:rPr>
              <a:t>thời</a:t>
            </a:r>
            <a:r>
              <a:rPr lang="en-US" altLang="en-US" sz="2400">
                <a:solidFill>
                  <a:srgbClr val="000066"/>
                </a:solidFill>
              </a:rPr>
              <a:t> </a:t>
            </a:r>
            <a:r>
              <a:rPr lang="en-US" altLang="en-US" sz="2400" err="1">
                <a:solidFill>
                  <a:srgbClr val="000066"/>
                </a:solidFill>
              </a:rPr>
              <a:t>điểm</a:t>
            </a:r>
            <a:r>
              <a:rPr lang="en-US" altLang="en-US" sz="2400">
                <a:solidFill>
                  <a:srgbClr val="000066"/>
                </a:solidFill>
              </a:rPr>
              <a:t> </a:t>
            </a:r>
            <a:r>
              <a:rPr lang="en-US" altLang="en-US" sz="2400" err="1">
                <a:solidFill>
                  <a:srgbClr val="000066"/>
                </a:solidFill>
              </a:rPr>
              <a:t>có</a:t>
            </a:r>
            <a:r>
              <a:rPr lang="en-US" altLang="en-US" sz="2400">
                <a:solidFill>
                  <a:srgbClr val="000066"/>
                </a:solidFill>
              </a:rPr>
              <a:t> </a:t>
            </a:r>
            <a:r>
              <a:rPr lang="en-US" altLang="en-US" sz="2400" err="1">
                <a:solidFill>
                  <a:srgbClr val="000066"/>
                </a:solidFill>
              </a:rPr>
              <a:t>thể</a:t>
            </a:r>
            <a:r>
              <a:rPr lang="en-US" altLang="en-US" sz="2400">
                <a:solidFill>
                  <a:srgbClr val="000066"/>
                </a:solidFill>
              </a:rPr>
              <a:t> </a:t>
            </a:r>
            <a:r>
              <a:rPr lang="en-US" altLang="en-US" sz="2400" err="1">
                <a:solidFill>
                  <a:srgbClr val="000066"/>
                </a:solidFill>
              </a:rPr>
              <a:t>có</a:t>
            </a:r>
            <a:r>
              <a:rPr lang="en-US" altLang="en-US" sz="2400">
                <a:solidFill>
                  <a:srgbClr val="000066"/>
                </a:solidFill>
              </a:rPr>
              <a:t> </a:t>
            </a:r>
            <a:r>
              <a:rPr lang="en-US" altLang="en-US" sz="2400" err="1">
                <a:solidFill>
                  <a:srgbClr val="000066"/>
                </a:solidFill>
              </a:rPr>
              <a:t>cả</a:t>
            </a:r>
            <a:r>
              <a:rPr lang="en-US" altLang="en-US" sz="2400">
                <a:solidFill>
                  <a:srgbClr val="000066"/>
                </a:solidFill>
              </a:rPr>
              <a:t> 2 </a:t>
            </a:r>
            <a:r>
              <a:rPr lang="en-US" altLang="en-US" sz="2400" err="1">
                <a:solidFill>
                  <a:srgbClr val="000066"/>
                </a:solidFill>
              </a:rPr>
              <a:t>chiều</a:t>
            </a:r>
            <a:endParaRPr lang="en-US" altLang="en-US" sz="2400">
              <a:solidFill>
                <a:srgbClr val="000066"/>
              </a:solidFill>
            </a:endParaRPr>
          </a:p>
          <a:p>
            <a:pPr lvl="1" algn="just" eaLnBrk="1" hangingPunct="1">
              <a:spcBef>
                <a:spcPct val="20000"/>
              </a:spcBef>
              <a:buFontTx/>
              <a:buChar char="–"/>
            </a:pPr>
            <a:r>
              <a:rPr lang="en-US" altLang="en-US" sz="2400" err="1">
                <a:solidFill>
                  <a:srgbClr val="000066"/>
                </a:solidFill>
              </a:rPr>
              <a:t>Vd</a:t>
            </a:r>
            <a:r>
              <a:rPr lang="en-US" altLang="en-US" sz="2400">
                <a:solidFill>
                  <a:srgbClr val="000066"/>
                </a:solidFill>
              </a:rPr>
              <a:t>: </a:t>
            </a:r>
            <a:r>
              <a:rPr lang="en-US" altLang="en-US" sz="2400" err="1">
                <a:solidFill>
                  <a:srgbClr val="000066"/>
                </a:solidFill>
              </a:rPr>
              <a:t>cách</a:t>
            </a:r>
            <a:r>
              <a:rPr lang="en-US" altLang="en-US" sz="2400">
                <a:solidFill>
                  <a:srgbClr val="000066"/>
                </a:solidFill>
              </a:rPr>
              <a:t> </a:t>
            </a:r>
            <a:r>
              <a:rPr lang="en-US" altLang="en-US" sz="2400" err="1">
                <a:solidFill>
                  <a:srgbClr val="000066"/>
                </a:solidFill>
              </a:rPr>
              <a:t>hoạt</a:t>
            </a:r>
            <a:r>
              <a:rPr lang="en-US" altLang="en-US" sz="2400">
                <a:solidFill>
                  <a:srgbClr val="000066"/>
                </a:solidFill>
              </a:rPr>
              <a:t> </a:t>
            </a:r>
            <a:r>
              <a:rPr lang="en-US" altLang="en-US" sz="2400" err="1">
                <a:solidFill>
                  <a:srgbClr val="000066"/>
                </a:solidFill>
              </a:rPr>
              <a:t>động</a:t>
            </a:r>
            <a:r>
              <a:rPr lang="en-US" altLang="en-US" sz="2400">
                <a:solidFill>
                  <a:srgbClr val="000066"/>
                </a:solidFill>
              </a:rPr>
              <a:t> </a:t>
            </a:r>
            <a:r>
              <a:rPr lang="en-US" altLang="en-US" sz="2400" err="1">
                <a:solidFill>
                  <a:srgbClr val="000066"/>
                </a:solidFill>
              </a:rPr>
              <a:t>của</a:t>
            </a:r>
            <a:r>
              <a:rPr lang="en-US" altLang="en-US" sz="2400">
                <a:solidFill>
                  <a:srgbClr val="000066"/>
                </a:solidFill>
              </a:rPr>
              <a:t> </a:t>
            </a:r>
            <a:r>
              <a:rPr lang="en-US" altLang="en-US" sz="2400" err="1">
                <a:solidFill>
                  <a:srgbClr val="000066"/>
                </a:solidFill>
              </a:rPr>
              <a:t>điện</a:t>
            </a:r>
            <a:r>
              <a:rPr lang="en-US" altLang="en-US" sz="2400">
                <a:solidFill>
                  <a:srgbClr val="000066"/>
                </a:solidFill>
              </a:rPr>
              <a:t> </a:t>
            </a:r>
            <a:r>
              <a:rPr lang="en-US" altLang="en-US" sz="2400" err="1">
                <a:solidFill>
                  <a:srgbClr val="000066"/>
                </a:solidFill>
              </a:rPr>
              <a:t>thoại</a:t>
            </a:r>
            <a:endParaRPr lang="en-US" altLang="en-US" sz="2400">
              <a:solidFill>
                <a:srgbClr val="000066"/>
              </a:solidFill>
            </a:endParaRPr>
          </a:p>
        </p:txBody>
      </p:sp>
    </p:spTree>
    <p:extLst>
      <p:ext uri="{BB962C8B-B14F-4D97-AF65-F5344CB8AC3E}">
        <p14:creationId xmlns:p14="http://schemas.microsoft.com/office/powerpoint/2010/main" val="28099912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animEffect transition="in" filter="barn(inVertical)">
                                      <p:cBhvr>
                                        <p:cTn id="7" dur="500"/>
                                        <p:tgtEl>
                                          <p:spTgt spid="2150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93894"/>
                                        </p:tgtEl>
                                        <p:attrNameLst>
                                          <p:attrName>style.visibility</p:attrName>
                                        </p:attrNameLst>
                                      </p:cBhvr>
                                      <p:to>
                                        <p:strVal val="visible"/>
                                      </p:to>
                                    </p:set>
                                    <p:animEffect transition="in" filter="barn(inVertical)">
                                      <p:cBhvr>
                                        <p:cTn id="12" dur="500"/>
                                        <p:tgtEl>
                                          <p:spTgt spid="293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29389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3309938" y="2143125"/>
            <a:ext cx="9144000" cy="369332"/>
          </a:xfrm>
          <a:prstGeom prst="rect">
            <a:avLst/>
          </a:prstGeom>
          <a:noFill/>
          <a:ln w="9525">
            <a:noFill/>
            <a:miter lim="800000"/>
            <a:headEnd/>
            <a:tailEnd/>
          </a:ln>
        </p:spPr>
        <p:txBody>
          <a:bodyPr>
            <a:spAutoFit/>
          </a:bodyPr>
          <a:lstStyle/>
          <a:p>
            <a:endParaRPr lang="en-US"/>
          </a:p>
        </p:txBody>
      </p:sp>
      <p:sp>
        <p:nvSpPr>
          <p:cNvPr id="67587" name="Rectangle 3"/>
          <p:cNvSpPr>
            <a:spLocks noChangeArrowheads="1"/>
          </p:cNvSpPr>
          <p:nvPr/>
        </p:nvSpPr>
        <p:spPr bwMode="auto">
          <a:xfrm>
            <a:off x="5334000" y="3086100"/>
            <a:ext cx="9144000" cy="369332"/>
          </a:xfrm>
          <a:prstGeom prst="rect">
            <a:avLst/>
          </a:prstGeom>
          <a:noFill/>
          <a:ln w="9525">
            <a:noFill/>
            <a:miter lim="800000"/>
            <a:headEnd/>
            <a:tailEnd/>
          </a:ln>
        </p:spPr>
        <p:txBody>
          <a:bodyPr>
            <a:spAutoFit/>
          </a:bodyPr>
          <a:lstStyle/>
          <a:p>
            <a:endParaRPr lang="en-US"/>
          </a:p>
        </p:txBody>
      </p:sp>
      <p:sp>
        <p:nvSpPr>
          <p:cNvPr id="67588" name="Rectangle 4"/>
          <p:cNvSpPr>
            <a:spLocks noChangeArrowheads="1"/>
          </p:cNvSpPr>
          <p:nvPr/>
        </p:nvSpPr>
        <p:spPr bwMode="auto">
          <a:xfrm>
            <a:off x="4257675" y="2709863"/>
            <a:ext cx="9144000" cy="369332"/>
          </a:xfrm>
          <a:prstGeom prst="rect">
            <a:avLst/>
          </a:prstGeom>
          <a:noFill/>
          <a:ln w="9525">
            <a:noFill/>
            <a:miter lim="800000"/>
            <a:headEnd/>
            <a:tailEnd/>
          </a:ln>
        </p:spPr>
        <p:txBody>
          <a:bodyPr>
            <a:spAutoFit/>
          </a:bodyPr>
          <a:lstStyle/>
          <a:p>
            <a:endParaRPr lang="en-US"/>
          </a:p>
        </p:txBody>
      </p:sp>
      <p:sp>
        <p:nvSpPr>
          <p:cNvPr id="67589" name="Rectangle 5"/>
          <p:cNvSpPr>
            <a:spLocks noChangeArrowheads="1"/>
          </p:cNvSpPr>
          <p:nvPr/>
        </p:nvSpPr>
        <p:spPr bwMode="auto">
          <a:xfrm>
            <a:off x="5138738" y="2947988"/>
            <a:ext cx="9144000" cy="369332"/>
          </a:xfrm>
          <a:prstGeom prst="rect">
            <a:avLst/>
          </a:prstGeom>
          <a:noFill/>
          <a:ln w="9525">
            <a:noFill/>
            <a:miter lim="800000"/>
            <a:headEnd/>
            <a:tailEnd/>
          </a:ln>
        </p:spPr>
        <p:txBody>
          <a:bodyPr>
            <a:spAutoFit/>
          </a:bodyPr>
          <a:lstStyle/>
          <a:p>
            <a:endParaRPr lang="en-US"/>
          </a:p>
        </p:txBody>
      </p:sp>
      <p:sp>
        <p:nvSpPr>
          <p:cNvPr id="67590" name="Rectangle 6"/>
          <p:cNvSpPr>
            <a:spLocks noChangeArrowheads="1"/>
          </p:cNvSpPr>
          <p:nvPr/>
        </p:nvSpPr>
        <p:spPr bwMode="auto">
          <a:xfrm>
            <a:off x="4276725" y="2343150"/>
            <a:ext cx="9144000" cy="369332"/>
          </a:xfrm>
          <a:prstGeom prst="rect">
            <a:avLst/>
          </a:prstGeom>
          <a:noFill/>
          <a:ln w="9525">
            <a:noFill/>
            <a:miter lim="800000"/>
            <a:headEnd/>
            <a:tailEnd/>
          </a:ln>
        </p:spPr>
        <p:txBody>
          <a:bodyPr>
            <a:spAutoFit/>
          </a:bodyPr>
          <a:lstStyle/>
          <a:p>
            <a:endParaRPr lang="en-US"/>
          </a:p>
        </p:txBody>
      </p:sp>
      <p:sp>
        <p:nvSpPr>
          <p:cNvPr id="67591" name="Text Box 7"/>
          <p:cNvSpPr txBox="1">
            <a:spLocks noChangeArrowheads="1"/>
          </p:cNvSpPr>
          <p:nvPr/>
        </p:nvSpPr>
        <p:spPr bwMode="auto">
          <a:xfrm>
            <a:off x="1524001" y="25401"/>
            <a:ext cx="6831013" cy="523875"/>
          </a:xfrm>
          <a:prstGeom prst="rect">
            <a:avLst/>
          </a:prstGeom>
          <a:noFill/>
          <a:ln w="9525">
            <a:noFill/>
            <a:miter lim="800000"/>
            <a:headEnd/>
            <a:tailEnd/>
          </a:ln>
        </p:spPr>
        <p:txBody>
          <a:bodyPr>
            <a:spAutoFit/>
          </a:bodyPr>
          <a:lstStyle/>
          <a:p>
            <a:pPr>
              <a:spcBef>
                <a:spcPct val="30000"/>
              </a:spcBef>
            </a:pPr>
            <a:r>
              <a:rPr lang="en-US" sz="2800" b="1">
                <a:latin typeface="Times New Roman" pitchFamily="18" charset="0"/>
              </a:rPr>
              <a:t>2. Modem(Modulacation- DeModulacation</a:t>
            </a:r>
            <a:r>
              <a:rPr lang="en-US" sz="2800" b="1">
                <a:solidFill>
                  <a:schemeClr val="bg1"/>
                </a:solidFill>
                <a:latin typeface="Times New Roman" pitchFamily="18" charset="0"/>
              </a:rPr>
              <a:t>)</a:t>
            </a:r>
          </a:p>
        </p:txBody>
      </p:sp>
      <p:sp>
        <p:nvSpPr>
          <p:cNvPr id="67592" name="Rectangle 9"/>
          <p:cNvSpPr>
            <a:spLocks noChangeArrowheads="1"/>
          </p:cNvSpPr>
          <p:nvPr/>
        </p:nvSpPr>
        <p:spPr bwMode="auto">
          <a:xfrm>
            <a:off x="4657725" y="3167063"/>
            <a:ext cx="9144000" cy="369332"/>
          </a:xfrm>
          <a:prstGeom prst="rect">
            <a:avLst/>
          </a:prstGeom>
          <a:noFill/>
          <a:ln w="9525">
            <a:noFill/>
            <a:miter lim="800000"/>
            <a:headEnd/>
            <a:tailEnd/>
          </a:ln>
        </p:spPr>
        <p:txBody>
          <a:bodyPr>
            <a:spAutoFit/>
          </a:bodyPr>
          <a:lstStyle/>
          <a:p>
            <a:endParaRPr lang="en-US"/>
          </a:p>
        </p:txBody>
      </p:sp>
      <p:sp>
        <p:nvSpPr>
          <p:cNvPr id="67593" name="Rectangle 17"/>
          <p:cNvSpPr>
            <a:spLocks noChangeArrowheads="1"/>
          </p:cNvSpPr>
          <p:nvPr/>
        </p:nvSpPr>
        <p:spPr bwMode="auto">
          <a:xfrm>
            <a:off x="806450" y="1503085"/>
            <a:ext cx="8423275" cy="2098203"/>
          </a:xfrm>
          <a:prstGeom prst="rect">
            <a:avLst/>
          </a:prstGeom>
          <a:noFill/>
          <a:ln w="9525">
            <a:noFill/>
            <a:miter lim="800000"/>
            <a:headEnd/>
            <a:tailEnd/>
          </a:ln>
        </p:spPr>
        <p:txBody>
          <a:bodyPr>
            <a:spAutoFit/>
          </a:bodyPr>
          <a:lstStyle/>
          <a:p>
            <a:pPr marL="396875" indent="-396875" algn="just">
              <a:lnSpc>
                <a:spcPct val="120000"/>
              </a:lnSpc>
              <a:spcBef>
                <a:spcPct val="50000"/>
              </a:spcBef>
              <a:buFont typeface="Wingdings" pitchFamily="2" charset="2"/>
              <a:buChar char="§"/>
            </a:pPr>
            <a:r>
              <a:rPr lang="en-US" sz="2500">
                <a:solidFill>
                  <a:srgbClr val="000066"/>
                </a:solidFill>
              </a:rPr>
              <a:t>Modem còn gọi là bộ điều chế và giải điều chế: Là thiết bị dùng để kết nối các thiết bị ở xa  thông qua mạng điện thoại(PSTN). </a:t>
            </a:r>
          </a:p>
          <a:p>
            <a:pPr marL="396875" indent="-396875">
              <a:lnSpc>
                <a:spcPct val="120000"/>
              </a:lnSpc>
              <a:spcBef>
                <a:spcPct val="50000"/>
              </a:spcBef>
              <a:buFont typeface="Wingdings" pitchFamily="2" charset="2"/>
              <a:buChar char="§"/>
            </a:pPr>
            <a:r>
              <a:rPr lang="en-US" sz="2500">
                <a:solidFill>
                  <a:srgbClr val="000066"/>
                </a:solidFill>
              </a:rPr>
              <a:t>Hiện nay có hai loại : Modem quay số và modem ADSL</a:t>
            </a:r>
          </a:p>
        </p:txBody>
      </p:sp>
    </p:spTree>
    <p:extLst>
      <p:ext uri="{BB962C8B-B14F-4D97-AF65-F5344CB8AC3E}">
        <p14:creationId xmlns:p14="http://schemas.microsoft.com/office/powerpoint/2010/main" val="29633882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591"/>
                                        </p:tgtEl>
                                        <p:attrNameLst>
                                          <p:attrName>style.visibility</p:attrName>
                                        </p:attrNameLst>
                                      </p:cBhvr>
                                      <p:to>
                                        <p:strVal val="visible"/>
                                      </p:to>
                                    </p:set>
                                    <p:animEffect transition="in" filter="blinds(horizontal)">
                                      <p:cBhvr>
                                        <p:cTn id="7" dur="500"/>
                                        <p:tgtEl>
                                          <p:spTgt spid="6759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7593"/>
                                        </p:tgtEl>
                                        <p:attrNameLst>
                                          <p:attrName>style.visibility</p:attrName>
                                        </p:attrNameLst>
                                      </p:cBhvr>
                                      <p:to>
                                        <p:strVal val="visible"/>
                                      </p:to>
                                    </p:set>
                                    <p:animEffect transition="in" filter="box(in)">
                                      <p:cBhvr>
                                        <p:cTn id="12" dur="500"/>
                                        <p:tgtEl>
                                          <p:spTgt spid="67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1" grpId="0"/>
      <p:bldP spid="6759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6"/>
          <p:cNvSpPr>
            <a:spLocks noChangeArrowheads="1"/>
          </p:cNvSpPr>
          <p:nvPr/>
        </p:nvSpPr>
        <p:spPr bwMode="auto">
          <a:xfrm>
            <a:off x="3309938" y="2143125"/>
            <a:ext cx="9144000" cy="369332"/>
          </a:xfrm>
          <a:prstGeom prst="rect">
            <a:avLst/>
          </a:prstGeom>
          <a:noFill/>
          <a:ln w="9525">
            <a:noFill/>
            <a:miter lim="800000"/>
            <a:headEnd/>
            <a:tailEnd/>
          </a:ln>
        </p:spPr>
        <p:txBody>
          <a:bodyPr>
            <a:spAutoFit/>
          </a:bodyPr>
          <a:lstStyle/>
          <a:p>
            <a:endParaRPr lang="en-US"/>
          </a:p>
        </p:txBody>
      </p:sp>
      <p:sp>
        <p:nvSpPr>
          <p:cNvPr id="68611" name="Rectangle 7"/>
          <p:cNvSpPr>
            <a:spLocks noChangeArrowheads="1"/>
          </p:cNvSpPr>
          <p:nvPr/>
        </p:nvSpPr>
        <p:spPr bwMode="auto">
          <a:xfrm>
            <a:off x="5334000" y="3086100"/>
            <a:ext cx="9144000" cy="369332"/>
          </a:xfrm>
          <a:prstGeom prst="rect">
            <a:avLst/>
          </a:prstGeom>
          <a:noFill/>
          <a:ln w="9525">
            <a:noFill/>
            <a:miter lim="800000"/>
            <a:headEnd/>
            <a:tailEnd/>
          </a:ln>
        </p:spPr>
        <p:txBody>
          <a:bodyPr>
            <a:spAutoFit/>
          </a:bodyPr>
          <a:lstStyle/>
          <a:p>
            <a:endParaRPr lang="en-US"/>
          </a:p>
        </p:txBody>
      </p:sp>
      <p:sp>
        <p:nvSpPr>
          <p:cNvPr id="68612" name="Rectangle 8"/>
          <p:cNvSpPr>
            <a:spLocks noChangeArrowheads="1"/>
          </p:cNvSpPr>
          <p:nvPr/>
        </p:nvSpPr>
        <p:spPr bwMode="auto">
          <a:xfrm>
            <a:off x="4257675" y="2709863"/>
            <a:ext cx="9144000" cy="369332"/>
          </a:xfrm>
          <a:prstGeom prst="rect">
            <a:avLst/>
          </a:prstGeom>
          <a:noFill/>
          <a:ln w="9525">
            <a:noFill/>
            <a:miter lim="800000"/>
            <a:headEnd/>
            <a:tailEnd/>
          </a:ln>
        </p:spPr>
        <p:txBody>
          <a:bodyPr>
            <a:spAutoFit/>
          </a:bodyPr>
          <a:lstStyle/>
          <a:p>
            <a:endParaRPr lang="en-US"/>
          </a:p>
        </p:txBody>
      </p:sp>
      <p:sp>
        <p:nvSpPr>
          <p:cNvPr id="68613" name="Rectangle 9"/>
          <p:cNvSpPr>
            <a:spLocks noChangeArrowheads="1"/>
          </p:cNvSpPr>
          <p:nvPr/>
        </p:nvSpPr>
        <p:spPr bwMode="auto">
          <a:xfrm>
            <a:off x="5138738" y="2947988"/>
            <a:ext cx="9144000" cy="369332"/>
          </a:xfrm>
          <a:prstGeom prst="rect">
            <a:avLst/>
          </a:prstGeom>
          <a:noFill/>
          <a:ln w="9525">
            <a:noFill/>
            <a:miter lim="800000"/>
            <a:headEnd/>
            <a:tailEnd/>
          </a:ln>
        </p:spPr>
        <p:txBody>
          <a:bodyPr>
            <a:spAutoFit/>
          </a:bodyPr>
          <a:lstStyle/>
          <a:p>
            <a:endParaRPr lang="en-US"/>
          </a:p>
        </p:txBody>
      </p:sp>
      <p:sp>
        <p:nvSpPr>
          <p:cNvPr id="68614" name="Rectangle 10"/>
          <p:cNvSpPr>
            <a:spLocks noChangeArrowheads="1"/>
          </p:cNvSpPr>
          <p:nvPr/>
        </p:nvSpPr>
        <p:spPr bwMode="auto">
          <a:xfrm>
            <a:off x="4276725" y="2343150"/>
            <a:ext cx="9144000" cy="369332"/>
          </a:xfrm>
          <a:prstGeom prst="rect">
            <a:avLst/>
          </a:prstGeom>
          <a:noFill/>
          <a:ln w="9525">
            <a:noFill/>
            <a:miter lim="800000"/>
            <a:headEnd/>
            <a:tailEnd/>
          </a:ln>
        </p:spPr>
        <p:txBody>
          <a:bodyPr>
            <a:spAutoFit/>
          </a:bodyPr>
          <a:lstStyle/>
          <a:p>
            <a:endParaRPr lang="en-US"/>
          </a:p>
        </p:txBody>
      </p:sp>
      <p:sp>
        <p:nvSpPr>
          <p:cNvPr id="68615" name="Text Box 11"/>
          <p:cNvSpPr txBox="1">
            <a:spLocks noChangeArrowheads="1"/>
          </p:cNvSpPr>
          <p:nvPr/>
        </p:nvSpPr>
        <p:spPr bwMode="auto">
          <a:xfrm>
            <a:off x="1524001" y="25401"/>
            <a:ext cx="6831013" cy="523875"/>
          </a:xfrm>
          <a:prstGeom prst="rect">
            <a:avLst/>
          </a:prstGeom>
          <a:noFill/>
          <a:ln w="9525">
            <a:noFill/>
            <a:miter lim="800000"/>
            <a:headEnd/>
            <a:tailEnd/>
          </a:ln>
        </p:spPr>
        <p:txBody>
          <a:bodyPr>
            <a:spAutoFit/>
          </a:bodyPr>
          <a:lstStyle/>
          <a:p>
            <a:pPr>
              <a:spcBef>
                <a:spcPct val="30000"/>
              </a:spcBef>
            </a:pPr>
            <a:r>
              <a:rPr lang="en-US" sz="2800" b="1">
                <a:latin typeface="Times New Roman" pitchFamily="18" charset="0"/>
              </a:rPr>
              <a:t>2.1  Modem quay số</a:t>
            </a:r>
          </a:p>
        </p:txBody>
      </p:sp>
      <p:pic>
        <p:nvPicPr>
          <p:cNvPr id="341004" name="Picture 12"/>
          <p:cNvPicPr>
            <a:picLocks noChangeAspect="1" noChangeArrowheads="1"/>
          </p:cNvPicPr>
          <p:nvPr/>
        </p:nvPicPr>
        <p:blipFill>
          <a:blip r:embed="rId2"/>
          <a:srcRect/>
          <a:stretch>
            <a:fillRect/>
          </a:stretch>
        </p:blipFill>
        <p:spPr bwMode="auto">
          <a:xfrm>
            <a:off x="5291138" y="3121024"/>
            <a:ext cx="4419600" cy="3362325"/>
          </a:xfrm>
          <a:prstGeom prst="rect">
            <a:avLst/>
          </a:prstGeom>
          <a:noFill/>
          <a:ln w="9525">
            <a:noFill/>
            <a:miter lim="800000"/>
            <a:headEnd/>
            <a:tailEnd/>
          </a:ln>
        </p:spPr>
      </p:pic>
      <p:sp>
        <p:nvSpPr>
          <p:cNvPr id="68617" name="Rectangle 13"/>
          <p:cNvSpPr>
            <a:spLocks noChangeArrowheads="1"/>
          </p:cNvSpPr>
          <p:nvPr/>
        </p:nvSpPr>
        <p:spPr bwMode="auto">
          <a:xfrm>
            <a:off x="4657725" y="3167063"/>
            <a:ext cx="9144000" cy="369332"/>
          </a:xfrm>
          <a:prstGeom prst="rect">
            <a:avLst/>
          </a:prstGeom>
          <a:noFill/>
          <a:ln w="9525">
            <a:noFill/>
            <a:miter lim="800000"/>
            <a:headEnd/>
            <a:tailEnd/>
          </a:ln>
        </p:spPr>
        <p:txBody>
          <a:bodyPr>
            <a:spAutoFit/>
          </a:bodyPr>
          <a:lstStyle/>
          <a:p>
            <a:endParaRPr lang="en-US"/>
          </a:p>
        </p:txBody>
      </p:sp>
      <p:pic>
        <p:nvPicPr>
          <p:cNvPr id="341008" name="Picture 16"/>
          <p:cNvPicPr>
            <a:picLocks noChangeAspect="1" noChangeArrowheads="1"/>
          </p:cNvPicPr>
          <p:nvPr/>
        </p:nvPicPr>
        <p:blipFill>
          <a:blip r:embed="rId3"/>
          <a:srcRect/>
          <a:stretch>
            <a:fillRect/>
          </a:stretch>
        </p:blipFill>
        <p:spPr bwMode="auto">
          <a:xfrm>
            <a:off x="1997075" y="923925"/>
            <a:ext cx="2952750" cy="1906588"/>
          </a:xfrm>
          <a:prstGeom prst="rect">
            <a:avLst/>
          </a:prstGeom>
          <a:noFill/>
          <a:ln w="9525">
            <a:noFill/>
            <a:miter lim="800000"/>
            <a:headEnd/>
            <a:tailEnd/>
          </a:ln>
        </p:spPr>
      </p:pic>
      <p:pic>
        <p:nvPicPr>
          <p:cNvPr id="341009" name="Picture 17" descr="connect-to-modem"/>
          <p:cNvPicPr>
            <a:picLocks noChangeAspect="1" noChangeArrowheads="1"/>
          </p:cNvPicPr>
          <p:nvPr/>
        </p:nvPicPr>
        <p:blipFill>
          <a:blip r:embed="rId4"/>
          <a:srcRect/>
          <a:stretch>
            <a:fillRect/>
          </a:stretch>
        </p:blipFill>
        <p:spPr bwMode="auto">
          <a:xfrm>
            <a:off x="838200" y="3056665"/>
            <a:ext cx="4495800" cy="3054350"/>
          </a:xfrm>
          <a:prstGeom prst="rect">
            <a:avLst/>
          </a:prstGeom>
          <a:noFill/>
          <a:ln w="9525">
            <a:noFill/>
            <a:miter lim="800000"/>
            <a:headEnd/>
            <a:tailEnd/>
          </a:ln>
        </p:spPr>
      </p:pic>
      <p:pic>
        <p:nvPicPr>
          <p:cNvPr id="341011" name="Picture 19"/>
          <p:cNvPicPr>
            <a:picLocks noChangeAspect="1" noChangeArrowheads="1"/>
          </p:cNvPicPr>
          <p:nvPr/>
        </p:nvPicPr>
        <p:blipFill>
          <a:blip r:embed="rId5"/>
          <a:srcRect/>
          <a:stretch>
            <a:fillRect/>
          </a:stretch>
        </p:blipFill>
        <p:spPr bwMode="auto">
          <a:xfrm>
            <a:off x="5142706" y="658258"/>
            <a:ext cx="4705350" cy="2659062"/>
          </a:xfrm>
          <a:prstGeom prst="rect">
            <a:avLst/>
          </a:prstGeom>
          <a:noFill/>
          <a:ln w="9525">
            <a:noFill/>
            <a:miter lim="800000"/>
            <a:headEnd/>
            <a:tailEnd/>
          </a:ln>
        </p:spPr>
      </p:pic>
      <p:sp>
        <p:nvSpPr>
          <p:cNvPr id="341012" name="Rectangle 20"/>
          <p:cNvSpPr>
            <a:spLocks noChangeArrowheads="1"/>
          </p:cNvSpPr>
          <p:nvPr/>
        </p:nvSpPr>
        <p:spPr bwMode="auto">
          <a:xfrm>
            <a:off x="6399214" y="2897188"/>
            <a:ext cx="1963737" cy="400050"/>
          </a:xfrm>
          <a:prstGeom prst="rect">
            <a:avLst/>
          </a:prstGeom>
          <a:noFill/>
          <a:ln w="9525">
            <a:noFill/>
            <a:miter lim="800000"/>
            <a:headEnd/>
            <a:tailEnd/>
          </a:ln>
        </p:spPr>
        <p:txBody>
          <a:bodyPr wrap="none">
            <a:spAutoFit/>
          </a:bodyPr>
          <a:lstStyle/>
          <a:p>
            <a:r>
              <a:rPr lang="en-US" sz="2000">
                <a:solidFill>
                  <a:srgbClr val="FF0000"/>
                </a:solidFill>
              </a:rPr>
              <a:t>Modem Internal</a:t>
            </a:r>
          </a:p>
        </p:txBody>
      </p:sp>
      <p:sp>
        <p:nvSpPr>
          <p:cNvPr id="341013" name="Rectangle 21"/>
          <p:cNvSpPr>
            <a:spLocks noChangeArrowheads="1"/>
          </p:cNvSpPr>
          <p:nvPr/>
        </p:nvSpPr>
        <p:spPr bwMode="auto">
          <a:xfrm>
            <a:off x="2376488" y="2822575"/>
            <a:ext cx="2051050" cy="400050"/>
          </a:xfrm>
          <a:prstGeom prst="rect">
            <a:avLst/>
          </a:prstGeom>
          <a:noFill/>
          <a:ln w="9525">
            <a:noFill/>
            <a:miter lim="800000"/>
            <a:headEnd/>
            <a:tailEnd/>
          </a:ln>
        </p:spPr>
        <p:txBody>
          <a:bodyPr wrap="none">
            <a:spAutoFit/>
          </a:bodyPr>
          <a:lstStyle/>
          <a:p>
            <a:r>
              <a:rPr lang="en-US" sz="2000">
                <a:solidFill>
                  <a:srgbClr val="FF0000"/>
                </a:solidFill>
              </a:rPr>
              <a:t>Modem External</a:t>
            </a:r>
          </a:p>
        </p:txBody>
      </p:sp>
    </p:spTree>
    <p:extLst>
      <p:ext uri="{BB962C8B-B14F-4D97-AF65-F5344CB8AC3E}">
        <p14:creationId xmlns:p14="http://schemas.microsoft.com/office/powerpoint/2010/main" val="33109415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10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10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10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10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10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1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12" grpId="0"/>
      <p:bldP spid="3410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3309938" y="2143125"/>
            <a:ext cx="9144000" cy="369332"/>
          </a:xfrm>
          <a:prstGeom prst="rect">
            <a:avLst/>
          </a:prstGeom>
          <a:noFill/>
          <a:ln w="9525">
            <a:noFill/>
            <a:miter lim="800000"/>
            <a:headEnd/>
            <a:tailEnd/>
          </a:ln>
        </p:spPr>
        <p:txBody>
          <a:bodyPr>
            <a:spAutoFit/>
          </a:bodyPr>
          <a:lstStyle/>
          <a:p>
            <a:endParaRPr lang="en-US"/>
          </a:p>
        </p:txBody>
      </p:sp>
      <p:sp>
        <p:nvSpPr>
          <p:cNvPr id="69635" name="Rectangle 3"/>
          <p:cNvSpPr>
            <a:spLocks noChangeArrowheads="1"/>
          </p:cNvSpPr>
          <p:nvPr/>
        </p:nvSpPr>
        <p:spPr bwMode="auto">
          <a:xfrm>
            <a:off x="5334000" y="3086100"/>
            <a:ext cx="9144000" cy="369332"/>
          </a:xfrm>
          <a:prstGeom prst="rect">
            <a:avLst/>
          </a:prstGeom>
          <a:noFill/>
          <a:ln w="9525">
            <a:noFill/>
            <a:miter lim="800000"/>
            <a:headEnd/>
            <a:tailEnd/>
          </a:ln>
        </p:spPr>
        <p:txBody>
          <a:bodyPr>
            <a:spAutoFit/>
          </a:bodyPr>
          <a:lstStyle/>
          <a:p>
            <a:endParaRPr lang="en-US"/>
          </a:p>
        </p:txBody>
      </p:sp>
      <p:sp>
        <p:nvSpPr>
          <p:cNvPr id="69636" name="Rectangle 4"/>
          <p:cNvSpPr>
            <a:spLocks noChangeArrowheads="1"/>
          </p:cNvSpPr>
          <p:nvPr/>
        </p:nvSpPr>
        <p:spPr bwMode="auto">
          <a:xfrm>
            <a:off x="4257675" y="2709863"/>
            <a:ext cx="9144000" cy="369332"/>
          </a:xfrm>
          <a:prstGeom prst="rect">
            <a:avLst/>
          </a:prstGeom>
          <a:noFill/>
          <a:ln w="9525">
            <a:noFill/>
            <a:miter lim="800000"/>
            <a:headEnd/>
            <a:tailEnd/>
          </a:ln>
        </p:spPr>
        <p:txBody>
          <a:bodyPr>
            <a:spAutoFit/>
          </a:bodyPr>
          <a:lstStyle/>
          <a:p>
            <a:endParaRPr lang="en-US"/>
          </a:p>
        </p:txBody>
      </p:sp>
      <p:sp>
        <p:nvSpPr>
          <p:cNvPr id="69637" name="Rectangle 6"/>
          <p:cNvSpPr>
            <a:spLocks noChangeArrowheads="1"/>
          </p:cNvSpPr>
          <p:nvPr/>
        </p:nvSpPr>
        <p:spPr bwMode="auto">
          <a:xfrm>
            <a:off x="4276725" y="2343150"/>
            <a:ext cx="9144000" cy="369332"/>
          </a:xfrm>
          <a:prstGeom prst="rect">
            <a:avLst/>
          </a:prstGeom>
          <a:noFill/>
          <a:ln w="9525">
            <a:noFill/>
            <a:miter lim="800000"/>
            <a:headEnd/>
            <a:tailEnd/>
          </a:ln>
        </p:spPr>
        <p:txBody>
          <a:bodyPr>
            <a:spAutoFit/>
          </a:bodyPr>
          <a:lstStyle/>
          <a:p>
            <a:endParaRPr lang="en-US"/>
          </a:p>
        </p:txBody>
      </p:sp>
      <p:sp>
        <p:nvSpPr>
          <p:cNvPr id="69638" name="Rectangle 9"/>
          <p:cNvSpPr>
            <a:spLocks noChangeArrowheads="1"/>
          </p:cNvSpPr>
          <p:nvPr/>
        </p:nvSpPr>
        <p:spPr bwMode="auto">
          <a:xfrm>
            <a:off x="4657725" y="3167063"/>
            <a:ext cx="9144000" cy="369332"/>
          </a:xfrm>
          <a:prstGeom prst="rect">
            <a:avLst/>
          </a:prstGeom>
          <a:noFill/>
          <a:ln w="9525">
            <a:noFill/>
            <a:miter lim="800000"/>
            <a:headEnd/>
            <a:tailEnd/>
          </a:ln>
        </p:spPr>
        <p:txBody>
          <a:bodyPr>
            <a:spAutoFit/>
          </a:bodyPr>
          <a:lstStyle/>
          <a:p>
            <a:endParaRPr lang="en-US"/>
          </a:p>
        </p:txBody>
      </p:sp>
      <p:sp>
        <p:nvSpPr>
          <p:cNvPr id="69639" name="Text Box 14"/>
          <p:cNvSpPr txBox="1">
            <a:spLocks noChangeArrowheads="1"/>
          </p:cNvSpPr>
          <p:nvPr/>
        </p:nvSpPr>
        <p:spPr bwMode="auto">
          <a:xfrm>
            <a:off x="1021557" y="2984207"/>
            <a:ext cx="8745537" cy="3292475"/>
          </a:xfrm>
          <a:prstGeom prst="rect">
            <a:avLst/>
          </a:prstGeom>
          <a:noFill/>
          <a:ln w="9525">
            <a:noFill/>
            <a:miter lim="800000"/>
            <a:headEnd/>
            <a:tailEnd/>
          </a:ln>
        </p:spPr>
        <p:txBody>
          <a:bodyPr>
            <a:spAutoFit/>
          </a:bodyPr>
          <a:lstStyle/>
          <a:p>
            <a:pPr marL="396875" indent="-396875" algn="just">
              <a:spcBef>
                <a:spcPct val="50000"/>
              </a:spcBef>
              <a:buFont typeface="Wingdings" pitchFamily="2" charset="2"/>
              <a:buChar char="§"/>
            </a:pPr>
            <a:r>
              <a:rPr lang="en-US" sz="2600">
                <a:solidFill>
                  <a:srgbClr val="000066"/>
                </a:solidFill>
                <a:latin typeface="Times New Roman" pitchFamily="18" charset="0"/>
              </a:rPr>
              <a:t>Chức năng của modem là chuyển đổi tín hiệu số tại đầu gửi  thành tín hiệu tương tự để truyền trên đường điện thoại. Tại đầu nhận, modem chuyển ngược lại từ tín hiệu tương tự sang tín hiệu số để máy tính xử lý.</a:t>
            </a:r>
          </a:p>
          <a:p>
            <a:pPr marL="396875" indent="-396875" algn="just">
              <a:spcBef>
                <a:spcPct val="50000"/>
              </a:spcBef>
              <a:buFont typeface="Wingdings" pitchFamily="2" charset="2"/>
              <a:buChar char="§"/>
            </a:pPr>
            <a:r>
              <a:rPr lang="en-US" sz="2600">
                <a:solidFill>
                  <a:srgbClr val="000066"/>
                </a:solidFill>
                <a:latin typeface="Times New Roman" pitchFamily="18" charset="0"/>
                <a:cs typeface="Times New Roman" pitchFamily="18" charset="0"/>
              </a:rPr>
              <a:t>Có đầu nối RJ11 để nối với dây điện thoại.</a:t>
            </a:r>
          </a:p>
          <a:p>
            <a:pPr marL="396875" indent="-396875" algn="just">
              <a:spcBef>
                <a:spcPct val="50000"/>
              </a:spcBef>
              <a:buFont typeface="Wingdings" pitchFamily="2" charset="2"/>
              <a:buChar char="§"/>
            </a:pPr>
            <a:r>
              <a:rPr lang="en-US" sz="2600">
                <a:solidFill>
                  <a:srgbClr val="000066"/>
                </a:solidFill>
                <a:latin typeface="Times New Roman" pitchFamily="18" charset="0"/>
                <a:cs typeface="Times New Roman" pitchFamily="18" charset="0"/>
              </a:rPr>
              <a:t>Modem + Router có thể nối kết các mạng LAN  qua mạng PSTN</a:t>
            </a:r>
          </a:p>
        </p:txBody>
      </p:sp>
      <p:pic>
        <p:nvPicPr>
          <p:cNvPr id="69640" name="Picture 16"/>
          <p:cNvPicPr>
            <a:picLocks noChangeAspect="1" noChangeArrowheads="1"/>
          </p:cNvPicPr>
          <p:nvPr/>
        </p:nvPicPr>
        <p:blipFill>
          <a:blip r:embed="rId2"/>
          <a:srcRect/>
          <a:stretch>
            <a:fillRect/>
          </a:stretch>
        </p:blipFill>
        <p:spPr bwMode="auto">
          <a:xfrm>
            <a:off x="969962" y="1064658"/>
            <a:ext cx="8728075" cy="1897063"/>
          </a:xfrm>
          <a:prstGeom prst="rect">
            <a:avLst/>
          </a:prstGeom>
          <a:noFill/>
          <a:ln w="9525">
            <a:noFill/>
            <a:miter lim="800000"/>
            <a:headEnd/>
            <a:tailEnd/>
          </a:ln>
        </p:spPr>
      </p:pic>
      <p:sp>
        <p:nvSpPr>
          <p:cNvPr id="69641" name="Text Box 17"/>
          <p:cNvSpPr txBox="1">
            <a:spLocks noChangeArrowheads="1"/>
          </p:cNvSpPr>
          <p:nvPr/>
        </p:nvSpPr>
        <p:spPr bwMode="auto">
          <a:xfrm>
            <a:off x="1617663" y="101601"/>
            <a:ext cx="6831012" cy="523875"/>
          </a:xfrm>
          <a:prstGeom prst="rect">
            <a:avLst/>
          </a:prstGeom>
          <a:noFill/>
          <a:ln w="9525">
            <a:noFill/>
            <a:miter lim="800000"/>
            <a:headEnd/>
            <a:tailEnd/>
          </a:ln>
        </p:spPr>
        <p:txBody>
          <a:bodyPr>
            <a:spAutoFit/>
          </a:bodyPr>
          <a:lstStyle/>
          <a:p>
            <a:pPr>
              <a:spcBef>
                <a:spcPct val="30000"/>
              </a:spcBef>
            </a:pPr>
            <a:r>
              <a:rPr lang="en-US" sz="2800" b="1">
                <a:latin typeface="Times New Roman" pitchFamily="18" charset="0"/>
              </a:rPr>
              <a:t>2.1  Modem quay số</a:t>
            </a:r>
          </a:p>
        </p:txBody>
      </p:sp>
    </p:spTree>
    <p:extLst>
      <p:ext uri="{BB962C8B-B14F-4D97-AF65-F5344CB8AC3E}">
        <p14:creationId xmlns:p14="http://schemas.microsoft.com/office/powerpoint/2010/main" val="36538202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641"/>
                                        </p:tgtEl>
                                        <p:attrNameLst>
                                          <p:attrName>style.visibility</p:attrName>
                                        </p:attrNameLst>
                                      </p:cBhvr>
                                      <p:to>
                                        <p:strVal val="visible"/>
                                      </p:to>
                                    </p:set>
                                    <p:animEffect transition="in" filter="blinds(horizontal)">
                                      <p:cBhvr>
                                        <p:cTn id="7" dur="500"/>
                                        <p:tgtEl>
                                          <p:spTgt spid="696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9640"/>
                                        </p:tgtEl>
                                        <p:attrNameLst>
                                          <p:attrName>style.visibility</p:attrName>
                                        </p:attrNameLst>
                                      </p:cBhvr>
                                      <p:to>
                                        <p:strVal val="visible"/>
                                      </p:to>
                                    </p:set>
                                    <p:animEffect transition="in" filter="blinds(horizontal)">
                                      <p:cBhvr>
                                        <p:cTn id="12" dur="500"/>
                                        <p:tgtEl>
                                          <p:spTgt spid="6964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9639"/>
                                        </p:tgtEl>
                                        <p:attrNameLst>
                                          <p:attrName>style.visibility</p:attrName>
                                        </p:attrNameLst>
                                      </p:cBhvr>
                                      <p:to>
                                        <p:strVal val="visible"/>
                                      </p:to>
                                    </p:set>
                                    <p:animEffect transition="in" filter="blinds(horizontal)">
                                      <p:cBhvr>
                                        <p:cTn id="17" dur="500"/>
                                        <p:tgtEl>
                                          <p:spTgt spid="69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9" grpId="0"/>
      <p:bldP spid="6964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6"/>
          <p:cNvSpPr>
            <a:spLocks noChangeArrowheads="1"/>
          </p:cNvSpPr>
          <p:nvPr/>
        </p:nvSpPr>
        <p:spPr bwMode="auto">
          <a:xfrm>
            <a:off x="3309938" y="2143125"/>
            <a:ext cx="9144000" cy="369332"/>
          </a:xfrm>
          <a:prstGeom prst="rect">
            <a:avLst/>
          </a:prstGeom>
          <a:noFill/>
          <a:ln w="9525">
            <a:noFill/>
            <a:miter lim="800000"/>
            <a:headEnd/>
            <a:tailEnd/>
          </a:ln>
        </p:spPr>
        <p:txBody>
          <a:bodyPr>
            <a:spAutoFit/>
          </a:bodyPr>
          <a:lstStyle/>
          <a:p>
            <a:endParaRPr lang="en-US"/>
          </a:p>
        </p:txBody>
      </p:sp>
      <p:sp>
        <p:nvSpPr>
          <p:cNvPr id="70659" name="Rectangle 7"/>
          <p:cNvSpPr>
            <a:spLocks noChangeArrowheads="1"/>
          </p:cNvSpPr>
          <p:nvPr/>
        </p:nvSpPr>
        <p:spPr bwMode="auto">
          <a:xfrm>
            <a:off x="5334000" y="3086100"/>
            <a:ext cx="9144000" cy="369332"/>
          </a:xfrm>
          <a:prstGeom prst="rect">
            <a:avLst/>
          </a:prstGeom>
          <a:noFill/>
          <a:ln w="9525">
            <a:noFill/>
            <a:miter lim="800000"/>
            <a:headEnd/>
            <a:tailEnd/>
          </a:ln>
        </p:spPr>
        <p:txBody>
          <a:bodyPr>
            <a:spAutoFit/>
          </a:bodyPr>
          <a:lstStyle/>
          <a:p>
            <a:endParaRPr lang="en-US"/>
          </a:p>
        </p:txBody>
      </p:sp>
      <p:sp>
        <p:nvSpPr>
          <p:cNvPr id="70660" name="Rectangle 8"/>
          <p:cNvSpPr>
            <a:spLocks noChangeArrowheads="1"/>
          </p:cNvSpPr>
          <p:nvPr/>
        </p:nvSpPr>
        <p:spPr bwMode="auto">
          <a:xfrm>
            <a:off x="4257675" y="2709863"/>
            <a:ext cx="9144000" cy="369332"/>
          </a:xfrm>
          <a:prstGeom prst="rect">
            <a:avLst/>
          </a:prstGeom>
          <a:noFill/>
          <a:ln w="9525">
            <a:noFill/>
            <a:miter lim="800000"/>
            <a:headEnd/>
            <a:tailEnd/>
          </a:ln>
        </p:spPr>
        <p:txBody>
          <a:bodyPr>
            <a:spAutoFit/>
          </a:bodyPr>
          <a:lstStyle/>
          <a:p>
            <a:endParaRPr lang="en-US"/>
          </a:p>
        </p:txBody>
      </p:sp>
      <p:sp>
        <p:nvSpPr>
          <p:cNvPr id="70661" name="Rectangle 9"/>
          <p:cNvSpPr>
            <a:spLocks noChangeArrowheads="1"/>
          </p:cNvSpPr>
          <p:nvPr/>
        </p:nvSpPr>
        <p:spPr bwMode="auto">
          <a:xfrm>
            <a:off x="5138738" y="2947988"/>
            <a:ext cx="9144000" cy="369332"/>
          </a:xfrm>
          <a:prstGeom prst="rect">
            <a:avLst/>
          </a:prstGeom>
          <a:noFill/>
          <a:ln w="9525">
            <a:noFill/>
            <a:miter lim="800000"/>
            <a:headEnd/>
            <a:tailEnd/>
          </a:ln>
        </p:spPr>
        <p:txBody>
          <a:bodyPr>
            <a:spAutoFit/>
          </a:bodyPr>
          <a:lstStyle/>
          <a:p>
            <a:endParaRPr lang="en-US"/>
          </a:p>
        </p:txBody>
      </p:sp>
      <p:sp>
        <p:nvSpPr>
          <p:cNvPr id="70662" name="Rectangle 10"/>
          <p:cNvSpPr>
            <a:spLocks noChangeArrowheads="1"/>
          </p:cNvSpPr>
          <p:nvPr/>
        </p:nvSpPr>
        <p:spPr bwMode="auto">
          <a:xfrm>
            <a:off x="4276725" y="2343150"/>
            <a:ext cx="9144000" cy="369332"/>
          </a:xfrm>
          <a:prstGeom prst="rect">
            <a:avLst/>
          </a:prstGeom>
          <a:noFill/>
          <a:ln w="9525">
            <a:noFill/>
            <a:miter lim="800000"/>
            <a:headEnd/>
            <a:tailEnd/>
          </a:ln>
        </p:spPr>
        <p:txBody>
          <a:bodyPr>
            <a:spAutoFit/>
          </a:bodyPr>
          <a:lstStyle/>
          <a:p>
            <a:endParaRPr lang="en-US"/>
          </a:p>
        </p:txBody>
      </p:sp>
      <p:sp>
        <p:nvSpPr>
          <p:cNvPr id="70663" name="Rectangle 12"/>
          <p:cNvSpPr>
            <a:spLocks noChangeArrowheads="1"/>
          </p:cNvSpPr>
          <p:nvPr/>
        </p:nvSpPr>
        <p:spPr bwMode="auto">
          <a:xfrm>
            <a:off x="4657725" y="3167063"/>
            <a:ext cx="9144000" cy="369332"/>
          </a:xfrm>
          <a:prstGeom prst="rect">
            <a:avLst/>
          </a:prstGeom>
          <a:noFill/>
          <a:ln w="9525">
            <a:noFill/>
            <a:miter lim="800000"/>
            <a:headEnd/>
            <a:tailEnd/>
          </a:ln>
        </p:spPr>
        <p:txBody>
          <a:bodyPr>
            <a:spAutoFit/>
          </a:bodyPr>
          <a:lstStyle/>
          <a:p>
            <a:endParaRPr lang="en-US"/>
          </a:p>
        </p:txBody>
      </p:sp>
      <p:sp>
        <p:nvSpPr>
          <p:cNvPr id="70664" name="Rectangle 17"/>
          <p:cNvSpPr>
            <a:spLocks noChangeArrowheads="1"/>
          </p:cNvSpPr>
          <p:nvPr/>
        </p:nvSpPr>
        <p:spPr bwMode="auto">
          <a:xfrm>
            <a:off x="3886200" y="1562100"/>
            <a:ext cx="9144000" cy="369332"/>
          </a:xfrm>
          <a:prstGeom prst="rect">
            <a:avLst/>
          </a:prstGeom>
          <a:noFill/>
          <a:ln w="9525">
            <a:noFill/>
            <a:miter lim="800000"/>
            <a:headEnd/>
            <a:tailEnd/>
          </a:ln>
        </p:spPr>
        <p:txBody>
          <a:bodyPr>
            <a:spAutoFit/>
          </a:bodyPr>
          <a:lstStyle/>
          <a:p>
            <a:endParaRPr lang="en-US"/>
          </a:p>
        </p:txBody>
      </p:sp>
      <p:pic>
        <p:nvPicPr>
          <p:cNvPr id="70665" name="Picture 18"/>
          <p:cNvPicPr>
            <a:picLocks noChangeAspect="1" noChangeArrowheads="1"/>
          </p:cNvPicPr>
          <p:nvPr/>
        </p:nvPicPr>
        <p:blipFill>
          <a:blip r:embed="rId2"/>
          <a:srcRect/>
          <a:stretch>
            <a:fillRect/>
          </a:stretch>
        </p:blipFill>
        <p:spPr bwMode="auto">
          <a:xfrm>
            <a:off x="371476" y="804307"/>
            <a:ext cx="9144000" cy="5464175"/>
          </a:xfrm>
          <a:prstGeom prst="rect">
            <a:avLst/>
          </a:prstGeom>
          <a:noFill/>
          <a:ln w="9525">
            <a:noFill/>
            <a:miter lim="800000"/>
            <a:headEnd/>
            <a:tailEnd/>
          </a:ln>
        </p:spPr>
      </p:pic>
      <p:sp>
        <p:nvSpPr>
          <p:cNvPr id="70666" name="Text Box 20"/>
          <p:cNvSpPr txBox="1">
            <a:spLocks noChangeArrowheads="1"/>
          </p:cNvSpPr>
          <p:nvPr/>
        </p:nvSpPr>
        <p:spPr bwMode="auto">
          <a:xfrm>
            <a:off x="5037138" y="3086100"/>
            <a:ext cx="4478338" cy="3624262"/>
          </a:xfrm>
          <a:prstGeom prst="rect">
            <a:avLst/>
          </a:prstGeom>
          <a:noFill/>
          <a:ln w="9525">
            <a:noFill/>
            <a:miter lim="800000"/>
            <a:headEnd/>
            <a:tailEnd/>
          </a:ln>
        </p:spPr>
        <p:txBody>
          <a:bodyPr>
            <a:spAutoFit/>
          </a:bodyPr>
          <a:lstStyle/>
          <a:p>
            <a:pPr algn="just">
              <a:spcBef>
                <a:spcPct val="50000"/>
              </a:spcBef>
            </a:pPr>
            <a:r>
              <a:rPr lang="en-US" sz="2800">
                <a:solidFill>
                  <a:srgbClr val="000099"/>
                </a:solidFill>
                <a:latin typeface="Times New Roman" pitchFamily="18" charset="0"/>
                <a:cs typeface="Times New Roman" pitchFamily="18" charset="0"/>
              </a:rPr>
              <a:t>Remote Access Services (RAS): là một dịch vụ trên máy tính hoặc là một dịch vụ trên thiết bị phần cứng, nó cho phép dùng Modem để nối kết hai mạng LAN với nhau hoặc một máy tính vào mạng nội bộ </a:t>
            </a:r>
          </a:p>
        </p:txBody>
      </p:sp>
      <p:sp>
        <p:nvSpPr>
          <p:cNvPr id="70667" name="Text Box 21"/>
          <p:cNvSpPr txBox="1">
            <a:spLocks noChangeArrowheads="1"/>
          </p:cNvSpPr>
          <p:nvPr/>
        </p:nvSpPr>
        <p:spPr bwMode="auto">
          <a:xfrm>
            <a:off x="1846263" y="101601"/>
            <a:ext cx="1676400" cy="523875"/>
          </a:xfrm>
          <a:prstGeom prst="rect">
            <a:avLst/>
          </a:prstGeom>
          <a:noFill/>
          <a:ln w="9525">
            <a:noFill/>
            <a:miter lim="800000"/>
            <a:headEnd/>
            <a:tailEnd/>
          </a:ln>
        </p:spPr>
        <p:txBody>
          <a:bodyPr>
            <a:spAutoFit/>
          </a:bodyPr>
          <a:lstStyle/>
          <a:p>
            <a:pPr>
              <a:spcBef>
                <a:spcPct val="30000"/>
              </a:spcBef>
            </a:pPr>
            <a:r>
              <a:rPr lang="en-US" sz="2800" b="1" i="1" u="sng">
                <a:latin typeface="Times New Roman" pitchFamily="18" charset="0"/>
              </a:rPr>
              <a:t>Lưu ý</a:t>
            </a:r>
          </a:p>
        </p:txBody>
      </p:sp>
    </p:spTree>
    <p:extLst>
      <p:ext uri="{BB962C8B-B14F-4D97-AF65-F5344CB8AC3E}">
        <p14:creationId xmlns:p14="http://schemas.microsoft.com/office/powerpoint/2010/main" val="6769867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667"/>
                                        </p:tgtEl>
                                        <p:attrNameLst>
                                          <p:attrName>style.visibility</p:attrName>
                                        </p:attrNameLst>
                                      </p:cBhvr>
                                      <p:to>
                                        <p:strVal val="visible"/>
                                      </p:to>
                                    </p:set>
                                    <p:animEffect transition="in" filter="blinds(horizontal)">
                                      <p:cBhvr>
                                        <p:cTn id="7" dur="500"/>
                                        <p:tgtEl>
                                          <p:spTgt spid="7066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0665"/>
                                        </p:tgtEl>
                                        <p:attrNameLst>
                                          <p:attrName>style.visibility</p:attrName>
                                        </p:attrNameLst>
                                      </p:cBhvr>
                                      <p:to>
                                        <p:strVal val="visible"/>
                                      </p:to>
                                    </p:set>
                                    <p:animEffect transition="in" filter="blinds(horizontal)">
                                      <p:cBhvr>
                                        <p:cTn id="12" dur="500"/>
                                        <p:tgtEl>
                                          <p:spTgt spid="7066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0666"/>
                                        </p:tgtEl>
                                        <p:attrNameLst>
                                          <p:attrName>style.visibility</p:attrName>
                                        </p:attrNameLst>
                                      </p:cBhvr>
                                      <p:to>
                                        <p:strVal val="visible"/>
                                      </p:to>
                                    </p:set>
                                    <p:animEffect transition="in" filter="blinds(horizontal)">
                                      <p:cBhvr>
                                        <p:cTn id="17" dur="500"/>
                                        <p:tgtEl>
                                          <p:spTgt spid="70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6" grpId="0"/>
      <p:bldP spid="7066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3309938" y="2143125"/>
            <a:ext cx="9144000" cy="369332"/>
          </a:xfrm>
          <a:prstGeom prst="rect">
            <a:avLst/>
          </a:prstGeom>
          <a:noFill/>
          <a:ln w="9525">
            <a:noFill/>
            <a:miter lim="800000"/>
            <a:headEnd/>
            <a:tailEnd/>
          </a:ln>
        </p:spPr>
        <p:txBody>
          <a:bodyPr>
            <a:spAutoFit/>
          </a:bodyPr>
          <a:lstStyle/>
          <a:p>
            <a:endParaRPr lang="en-US"/>
          </a:p>
        </p:txBody>
      </p:sp>
      <p:sp>
        <p:nvSpPr>
          <p:cNvPr id="71683" name="Rectangle 3"/>
          <p:cNvSpPr>
            <a:spLocks noChangeArrowheads="1"/>
          </p:cNvSpPr>
          <p:nvPr/>
        </p:nvSpPr>
        <p:spPr bwMode="auto">
          <a:xfrm>
            <a:off x="5334000" y="3086100"/>
            <a:ext cx="9144000" cy="369332"/>
          </a:xfrm>
          <a:prstGeom prst="rect">
            <a:avLst/>
          </a:prstGeom>
          <a:noFill/>
          <a:ln w="9525">
            <a:noFill/>
            <a:miter lim="800000"/>
            <a:headEnd/>
            <a:tailEnd/>
          </a:ln>
        </p:spPr>
        <p:txBody>
          <a:bodyPr>
            <a:spAutoFit/>
          </a:bodyPr>
          <a:lstStyle/>
          <a:p>
            <a:endParaRPr lang="en-US"/>
          </a:p>
        </p:txBody>
      </p:sp>
      <p:sp>
        <p:nvSpPr>
          <p:cNvPr id="71684" name="Rectangle 4"/>
          <p:cNvSpPr>
            <a:spLocks noChangeArrowheads="1"/>
          </p:cNvSpPr>
          <p:nvPr/>
        </p:nvSpPr>
        <p:spPr bwMode="auto">
          <a:xfrm>
            <a:off x="4257675" y="2709863"/>
            <a:ext cx="9144000" cy="369332"/>
          </a:xfrm>
          <a:prstGeom prst="rect">
            <a:avLst/>
          </a:prstGeom>
          <a:noFill/>
          <a:ln w="9525">
            <a:noFill/>
            <a:miter lim="800000"/>
            <a:headEnd/>
            <a:tailEnd/>
          </a:ln>
        </p:spPr>
        <p:txBody>
          <a:bodyPr>
            <a:spAutoFit/>
          </a:bodyPr>
          <a:lstStyle/>
          <a:p>
            <a:endParaRPr lang="en-US"/>
          </a:p>
        </p:txBody>
      </p:sp>
      <p:sp>
        <p:nvSpPr>
          <p:cNvPr id="71685" name="Rectangle 5"/>
          <p:cNvSpPr>
            <a:spLocks noChangeArrowheads="1"/>
          </p:cNvSpPr>
          <p:nvPr/>
        </p:nvSpPr>
        <p:spPr bwMode="auto">
          <a:xfrm>
            <a:off x="5138738" y="2947988"/>
            <a:ext cx="9144000" cy="369332"/>
          </a:xfrm>
          <a:prstGeom prst="rect">
            <a:avLst/>
          </a:prstGeom>
          <a:noFill/>
          <a:ln w="9525">
            <a:noFill/>
            <a:miter lim="800000"/>
            <a:headEnd/>
            <a:tailEnd/>
          </a:ln>
        </p:spPr>
        <p:txBody>
          <a:bodyPr>
            <a:spAutoFit/>
          </a:bodyPr>
          <a:lstStyle/>
          <a:p>
            <a:endParaRPr lang="en-US"/>
          </a:p>
        </p:txBody>
      </p:sp>
      <p:sp>
        <p:nvSpPr>
          <p:cNvPr id="71686" name="Rectangle 6"/>
          <p:cNvSpPr>
            <a:spLocks noChangeArrowheads="1"/>
          </p:cNvSpPr>
          <p:nvPr/>
        </p:nvSpPr>
        <p:spPr bwMode="auto">
          <a:xfrm>
            <a:off x="4276725" y="2343150"/>
            <a:ext cx="9144000" cy="369332"/>
          </a:xfrm>
          <a:prstGeom prst="rect">
            <a:avLst/>
          </a:prstGeom>
          <a:noFill/>
          <a:ln w="9525">
            <a:noFill/>
            <a:miter lim="800000"/>
            <a:headEnd/>
            <a:tailEnd/>
          </a:ln>
        </p:spPr>
        <p:txBody>
          <a:bodyPr>
            <a:spAutoFit/>
          </a:bodyPr>
          <a:lstStyle/>
          <a:p>
            <a:endParaRPr lang="en-US"/>
          </a:p>
        </p:txBody>
      </p:sp>
      <p:sp>
        <p:nvSpPr>
          <p:cNvPr id="71687" name="Rectangle 7"/>
          <p:cNvSpPr>
            <a:spLocks noChangeArrowheads="1"/>
          </p:cNvSpPr>
          <p:nvPr/>
        </p:nvSpPr>
        <p:spPr bwMode="auto">
          <a:xfrm>
            <a:off x="4657725" y="3167063"/>
            <a:ext cx="9144000" cy="369332"/>
          </a:xfrm>
          <a:prstGeom prst="rect">
            <a:avLst/>
          </a:prstGeom>
          <a:noFill/>
          <a:ln w="9525">
            <a:noFill/>
            <a:miter lim="800000"/>
            <a:headEnd/>
            <a:tailEnd/>
          </a:ln>
        </p:spPr>
        <p:txBody>
          <a:bodyPr>
            <a:spAutoFit/>
          </a:bodyPr>
          <a:lstStyle/>
          <a:p>
            <a:endParaRPr lang="en-US"/>
          </a:p>
        </p:txBody>
      </p:sp>
      <p:sp>
        <p:nvSpPr>
          <p:cNvPr id="71688" name="Text Box 11"/>
          <p:cNvSpPr txBox="1">
            <a:spLocks noChangeArrowheads="1"/>
          </p:cNvSpPr>
          <p:nvPr/>
        </p:nvSpPr>
        <p:spPr bwMode="auto">
          <a:xfrm>
            <a:off x="1524001" y="25401"/>
            <a:ext cx="6831013" cy="523875"/>
          </a:xfrm>
          <a:prstGeom prst="rect">
            <a:avLst/>
          </a:prstGeom>
          <a:noFill/>
          <a:ln w="9525">
            <a:noFill/>
            <a:miter lim="800000"/>
            <a:headEnd/>
            <a:tailEnd/>
          </a:ln>
        </p:spPr>
        <p:txBody>
          <a:bodyPr>
            <a:spAutoFit/>
          </a:bodyPr>
          <a:lstStyle/>
          <a:p>
            <a:pPr>
              <a:spcBef>
                <a:spcPct val="30000"/>
              </a:spcBef>
            </a:pPr>
            <a:r>
              <a:rPr lang="en-US" sz="2800" b="1">
                <a:latin typeface="Times New Roman" pitchFamily="18" charset="0"/>
              </a:rPr>
              <a:t>2.2. Modem ADSL</a:t>
            </a:r>
          </a:p>
        </p:txBody>
      </p:sp>
      <p:pic>
        <p:nvPicPr>
          <p:cNvPr id="71689" name="Picture 12"/>
          <p:cNvPicPr>
            <a:picLocks noChangeAspect="1" noChangeArrowheads="1"/>
          </p:cNvPicPr>
          <p:nvPr/>
        </p:nvPicPr>
        <p:blipFill>
          <a:blip r:embed="rId2"/>
          <a:srcRect/>
          <a:stretch>
            <a:fillRect/>
          </a:stretch>
        </p:blipFill>
        <p:spPr bwMode="auto">
          <a:xfrm>
            <a:off x="1524000" y="696914"/>
            <a:ext cx="7304088" cy="5773737"/>
          </a:xfrm>
          <a:prstGeom prst="rect">
            <a:avLst/>
          </a:prstGeom>
          <a:noFill/>
          <a:ln w="9525">
            <a:noFill/>
            <a:miter lim="800000"/>
            <a:headEnd/>
            <a:tailEnd/>
          </a:ln>
        </p:spPr>
      </p:pic>
    </p:spTree>
    <p:extLst>
      <p:ext uri="{BB962C8B-B14F-4D97-AF65-F5344CB8AC3E}">
        <p14:creationId xmlns:p14="http://schemas.microsoft.com/office/powerpoint/2010/main" val="18132917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688"/>
                                        </p:tgtEl>
                                        <p:attrNameLst>
                                          <p:attrName>style.visibility</p:attrName>
                                        </p:attrNameLst>
                                      </p:cBhvr>
                                      <p:to>
                                        <p:strVal val="visible"/>
                                      </p:to>
                                    </p:set>
                                    <p:animEffect transition="in" filter="blinds(horizontal)">
                                      <p:cBhvr>
                                        <p:cTn id="7" dur="500"/>
                                        <p:tgtEl>
                                          <p:spTgt spid="7168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689"/>
                                        </p:tgtEl>
                                        <p:attrNameLst>
                                          <p:attrName>style.visibility</p:attrName>
                                        </p:attrNameLst>
                                      </p:cBhvr>
                                      <p:to>
                                        <p:strVal val="visible"/>
                                      </p:to>
                                    </p:set>
                                    <p:animEffect transition="in" filter="blinds(horizontal)">
                                      <p:cBhvr>
                                        <p:cTn id="12" dur="500"/>
                                        <p:tgtEl>
                                          <p:spTgt spid="71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309938" y="2143125"/>
            <a:ext cx="9144000" cy="369332"/>
          </a:xfrm>
          <a:prstGeom prst="rect">
            <a:avLst/>
          </a:prstGeom>
          <a:noFill/>
          <a:ln w="9525">
            <a:noFill/>
            <a:miter lim="800000"/>
            <a:headEnd/>
            <a:tailEnd/>
          </a:ln>
        </p:spPr>
        <p:txBody>
          <a:bodyPr>
            <a:spAutoFit/>
          </a:bodyPr>
          <a:lstStyle/>
          <a:p>
            <a:endParaRPr lang="en-US"/>
          </a:p>
        </p:txBody>
      </p:sp>
      <p:sp>
        <p:nvSpPr>
          <p:cNvPr id="72707" name="Rectangle 3"/>
          <p:cNvSpPr>
            <a:spLocks noChangeArrowheads="1"/>
          </p:cNvSpPr>
          <p:nvPr/>
        </p:nvSpPr>
        <p:spPr bwMode="auto">
          <a:xfrm>
            <a:off x="5334000" y="3086100"/>
            <a:ext cx="9144000" cy="369332"/>
          </a:xfrm>
          <a:prstGeom prst="rect">
            <a:avLst/>
          </a:prstGeom>
          <a:noFill/>
          <a:ln w="9525">
            <a:noFill/>
            <a:miter lim="800000"/>
            <a:headEnd/>
            <a:tailEnd/>
          </a:ln>
        </p:spPr>
        <p:txBody>
          <a:bodyPr>
            <a:spAutoFit/>
          </a:bodyPr>
          <a:lstStyle/>
          <a:p>
            <a:endParaRPr lang="en-US"/>
          </a:p>
        </p:txBody>
      </p:sp>
      <p:sp>
        <p:nvSpPr>
          <p:cNvPr id="72708" name="Rectangle 4"/>
          <p:cNvSpPr>
            <a:spLocks noChangeArrowheads="1"/>
          </p:cNvSpPr>
          <p:nvPr/>
        </p:nvSpPr>
        <p:spPr bwMode="auto">
          <a:xfrm>
            <a:off x="4257675" y="2709863"/>
            <a:ext cx="9144000" cy="369332"/>
          </a:xfrm>
          <a:prstGeom prst="rect">
            <a:avLst/>
          </a:prstGeom>
          <a:noFill/>
          <a:ln w="9525">
            <a:noFill/>
            <a:miter lim="800000"/>
            <a:headEnd/>
            <a:tailEnd/>
          </a:ln>
        </p:spPr>
        <p:txBody>
          <a:bodyPr>
            <a:spAutoFit/>
          </a:bodyPr>
          <a:lstStyle/>
          <a:p>
            <a:endParaRPr lang="en-US"/>
          </a:p>
        </p:txBody>
      </p:sp>
      <p:sp>
        <p:nvSpPr>
          <p:cNvPr id="72709" name="Rectangle 5"/>
          <p:cNvSpPr>
            <a:spLocks noChangeArrowheads="1"/>
          </p:cNvSpPr>
          <p:nvPr/>
        </p:nvSpPr>
        <p:spPr bwMode="auto">
          <a:xfrm>
            <a:off x="5138738" y="2947988"/>
            <a:ext cx="9144000" cy="369332"/>
          </a:xfrm>
          <a:prstGeom prst="rect">
            <a:avLst/>
          </a:prstGeom>
          <a:noFill/>
          <a:ln w="9525">
            <a:noFill/>
            <a:miter lim="800000"/>
            <a:headEnd/>
            <a:tailEnd/>
          </a:ln>
        </p:spPr>
        <p:txBody>
          <a:bodyPr>
            <a:spAutoFit/>
          </a:bodyPr>
          <a:lstStyle/>
          <a:p>
            <a:endParaRPr lang="en-US"/>
          </a:p>
        </p:txBody>
      </p:sp>
      <p:sp>
        <p:nvSpPr>
          <p:cNvPr id="72710" name="Rectangle 6"/>
          <p:cNvSpPr>
            <a:spLocks noChangeArrowheads="1"/>
          </p:cNvSpPr>
          <p:nvPr/>
        </p:nvSpPr>
        <p:spPr bwMode="auto">
          <a:xfrm>
            <a:off x="4276725" y="2343150"/>
            <a:ext cx="9144000" cy="369332"/>
          </a:xfrm>
          <a:prstGeom prst="rect">
            <a:avLst/>
          </a:prstGeom>
          <a:noFill/>
          <a:ln w="9525">
            <a:noFill/>
            <a:miter lim="800000"/>
            <a:headEnd/>
            <a:tailEnd/>
          </a:ln>
        </p:spPr>
        <p:txBody>
          <a:bodyPr>
            <a:spAutoFit/>
          </a:bodyPr>
          <a:lstStyle/>
          <a:p>
            <a:endParaRPr lang="en-US"/>
          </a:p>
        </p:txBody>
      </p:sp>
      <p:sp>
        <p:nvSpPr>
          <p:cNvPr id="72711" name="Text Box 7"/>
          <p:cNvSpPr txBox="1">
            <a:spLocks noChangeArrowheads="1"/>
          </p:cNvSpPr>
          <p:nvPr/>
        </p:nvSpPr>
        <p:spPr bwMode="auto">
          <a:xfrm>
            <a:off x="1846263" y="165101"/>
            <a:ext cx="6858000" cy="461963"/>
          </a:xfrm>
          <a:prstGeom prst="rect">
            <a:avLst/>
          </a:prstGeom>
          <a:noFill/>
          <a:ln w="9525">
            <a:noFill/>
            <a:miter lim="800000"/>
            <a:headEnd/>
            <a:tailEnd/>
          </a:ln>
        </p:spPr>
        <p:txBody>
          <a:bodyPr>
            <a:spAutoFit/>
          </a:bodyPr>
          <a:lstStyle/>
          <a:p>
            <a:pPr>
              <a:spcBef>
                <a:spcPct val="30000"/>
              </a:spcBef>
            </a:pPr>
            <a:r>
              <a:rPr lang="en-US" sz="2400" b="1" i="1">
                <a:solidFill>
                  <a:schemeClr val="bg1"/>
                </a:solidFill>
                <a:latin typeface="Times New Roman" pitchFamily="18" charset="0"/>
              </a:rPr>
              <a:t>a. </a:t>
            </a:r>
            <a:r>
              <a:rPr lang="en-US" sz="2400" b="1" i="1">
                <a:solidFill>
                  <a:schemeClr val="tx2"/>
                </a:solidFill>
              </a:rPr>
              <a:t>Giới thiệu công nghệ ADSL</a:t>
            </a:r>
          </a:p>
        </p:txBody>
      </p:sp>
      <p:sp>
        <p:nvSpPr>
          <p:cNvPr id="72712" name="Rectangle 8"/>
          <p:cNvSpPr>
            <a:spLocks noChangeArrowheads="1"/>
          </p:cNvSpPr>
          <p:nvPr/>
        </p:nvSpPr>
        <p:spPr bwMode="auto">
          <a:xfrm>
            <a:off x="4657725" y="3167063"/>
            <a:ext cx="9144000" cy="369332"/>
          </a:xfrm>
          <a:prstGeom prst="rect">
            <a:avLst/>
          </a:prstGeom>
          <a:noFill/>
          <a:ln w="9525">
            <a:noFill/>
            <a:miter lim="800000"/>
            <a:headEnd/>
            <a:tailEnd/>
          </a:ln>
        </p:spPr>
        <p:txBody>
          <a:bodyPr>
            <a:spAutoFit/>
          </a:bodyPr>
          <a:lstStyle/>
          <a:p>
            <a:endParaRPr lang="en-US"/>
          </a:p>
        </p:txBody>
      </p:sp>
      <p:sp>
        <p:nvSpPr>
          <p:cNvPr id="371721" name="Text Box 9"/>
          <p:cNvSpPr txBox="1">
            <a:spLocks noChangeArrowheads="1"/>
          </p:cNvSpPr>
          <p:nvPr/>
        </p:nvSpPr>
        <p:spPr bwMode="auto">
          <a:xfrm>
            <a:off x="1600200" y="923925"/>
            <a:ext cx="8027894" cy="2973122"/>
          </a:xfrm>
          <a:prstGeom prst="rect">
            <a:avLst/>
          </a:prstGeom>
          <a:noFill/>
          <a:ln w="9525">
            <a:noFill/>
            <a:miter lim="800000"/>
            <a:headEnd/>
            <a:tailEnd/>
          </a:ln>
        </p:spPr>
        <p:txBody>
          <a:bodyPr wrap="square">
            <a:spAutoFit/>
          </a:bodyPr>
          <a:lstStyle/>
          <a:p>
            <a:pPr marL="288925" indent="-288925" algn="just">
              <a:spcBef>
                <a:spcPct val="20000"/>
              </a:spcBef>
              <a:buFont typeface="Wingdings" pitchFamily="2" charset="2"/>
              <a:buChar char="§"/>
            </a:pPr>
            <a:r>
              <a:rPr lang="en-US" sz="2600">
                <a:solidFill>
                  <a:srgbClr val="000066"/>
                </a:solidFill>
                <a:latin typeface="Times New Roman" pitchFamily="18" charset="0"/>
              </a:rPr>
              <a:t>ADSL(</a:t>
            </a:r>
            <a:r>
              <a:rPr lang="en-US" sz="2600" i="1">
                <a:solidFill>
                  <a:srgbClr val="000066"/>
                </a:solidFill>
                <a:latin typeface="Times New Roman" pitchFamily="18" charset="0"/>
              </a:rPr>
              <a:t>Asymmetric Digital Subscriber Line)</a:t>
            </a:r>
            <a:r>
              <a:rPr lang="en-US" sz="2600">
                <a:solidFill>
                  <a:srgbClr val="000066"/>
                </a:solidFill>
                <a:latin typeface="Times New Roman" pitchFamily="18" charset="0"/>
              </a:rPr>
              <a:t> là công nghệ thuê bao bất đối xứng. Gọi là bất đối xứng vì có sự không cân bằng giữa tốc độ </a:t>
            </a:r>
            <a:r>
              <a:rPr lang="en-US" sz="2600" i="1">
                <a:solidFill>
                  <a:srgbClr val="000066"/>
                </a:solidFill>
                <a:latin typeface="Times New Roman" pitchFamily="18" charset="0"/>
              </a:rPr>
              <a:t>Download</a:t>
            </a:r>
            <a:r>
              <a:rPr lang="en-US" sz="2600">
                <a:solidFill>
                  <a:srgbClr val="000066"/>
                </a:solidFill>
                <a:latin typeface="Times New Roman" pitchFamily="18" charset="0"/>
              </a:rPr>
              <a:t> và tốc độ </a:t>
            </a:r>
            <a:r>
              <a:rPr lang="en-US" sz="2600" i="1">
                <a:solidFill>
                  <a:srgbClr val="000066"/>
                </a:solidFill>
                <a:latin typeface="Times New Roman" pitchFamily="18" charset="0"/>
              </a:rPr>
              <a:t>Upload</a:t>
            </a:r>
            <a:r>
              <a:rPr lang="en-US" sz="2600">
                <a:solidFill>
                  <a:srgbClr val="000066"/>
                </a:solidFill>
                <a:latin typeface="Times New Roman" pitchFamily="18" charset="0"/>
              </a:rPr>
              <a:t>  cụ thể : </a:t>
            </a:r>
            <a:r>
              <a:rPr lang="en-US" sz="2600">
                <a:solidFill>
                  <a:srgbClr val="000066"/>
                </a:solidFill>
                <a:latin typeface="Times New Roman" pitchFamily="18" charset="0"/>
                <a:cs typeface="Times New Roman" pitchFamily="18" charset="0"/>
              </a:rPr>
              <a:t>Tốc độ tải xuống tối đa 9Mbps, tải lên là 640Kbps</a:t>
            </a:r>
          </a:p>
          <a:p>
            <a:pPr marL="288925" indent="-288925" algn="just">
              <a:spcBef>
                <a:spcPct val="20000"/>
              </a:spcBef>
              <a:buFont typeface="Wingdings" pitchFamily="2" charset="2"/>
              <a:buChar char="§"/>
            </a:pPr>
            <a:r>
              <a:rPr lang="en-US" sz="2600">
                <a:solidFill>
                  <a:srgbClr val="000066"/>
                </a:solidFill>
                <a:latin typeface="Times New Roman" pitchFamily="18" charset="0"/>
              </a:rPr>
              <a:t>ADSL là công nghệ tận dụng hạ tầng có sẵn đó là đ</a:t>
            </a:r>
            <a:r>
              <a:rPr lang="vi-VN" sz="2600">
                <a:solidFill>
                  <a:srgbClr val="000066"/>
                </a:solidFill>
                <a:latin typeface="Times New Roman" pitchFamily="18" charset="0"/>
              </a:rPr>
              <a:t>ườn</a:t>
            </a:r>
            <a:r>
              <a:rPr lang="en-US" sz="2600">
                <a:solidFill>
                  <a:srgbClr val="000066"/>
                </a:solidFill>
                <a:latin typeface="Times New Roman" pitchFamily="18" charset="0"/>
              </a:rPr>
              <a:t>g dây điện thoại.</a:t>
            </a:r>
          </a:p>
        </p:txBody>
      </p:sp>
      <p:pic>
        <p:nvPicPr>
          <p:cNvPr id="61444" name="Picture 4"/>
          <p:cNvPicPr>
            <a:picLocks noChangeAspect="1" noChangeArrowheads="1"/>
          </p:cNvPicPr>
          <p:nvPr/>
        </p:nvPicPr>
        <p:blipFill>
          <a:blip r:embed="rId2"/>
          <a:srcRect/>
          <a:stretch>
            <a:fillRect/>
          </a:stretch>
        </p:blipFill>
        <p:spPr bwMode="auto">
          <a:xfrm>
            <a:off x="2008190" y="3378308"/>
            <a:ext cx="6224587" cy="3024188"/>
          </a:xfrm>
          <a:prstGeom prst="rect">
            <a:avLst/>
          </a:prstGeom>
          <a:noFill/>
          <a:ln w="9525">
            <a:noFill/>
            <a:miter lim="800000"/>
            <a:headEnd/>
            <a:tailEnd/>
          </a:ln>
        </p:spPr>
      </p:pic>
      <p:sp>
        <p:nvSpPr>
          <p:cNvPr id="371725" name="Text Box 13"/>
          <p:cNvSpPr txBox="1">
            <a:spLocks noChangeArrowheads="1"/>
          </p:cNvSpPr>
          <p:nvPr/>
        </p:nvSpPr>
        <p:spPr bwMode="auto">
          <a:xfrm>
            <a:off x="1693864" y="3680115"/>
            <a:ext cx="5862638" cy="452438"/>
          </a:xfrm>
          <a:prstGeom prst="rect">
            <a:avLst/>
          </a:prstGeom>
          <a:noFill/>
          <a:ln w="9525">
            <a:noFill/>
            <a:miter lim="800000"/>
            <a:headEnd/>
            <a:tailEnd/>
          </a:ln>
        </p:spPr>
        <p:txBody>
          <a:bodyPr>
            <a:spAutoFit/>
          </a:bodyPr>
          <a:lstStyle/>
          <a:p>
            <a:pPr marL="288925" indent="-288925" algn="just">
              <a:lnSpc>
                <a:spcPct val="90000"/>
              </a:lnSpc>
              <a:spcBef>
                <a:spcPct val="15000"/>
              </a:spcBef>
              <a:buFont typeface="Wingdings" pitchFamily="2" charset="2"/>
              <a:buChar char="§"/>
            </a:pPr>
            <a:r>
              <a:rPr lang="en-US" sz="2600">
                <a:solidFill>
                  <a:srgbClr val="000066"/>
                </a:solidFill>
                <a:latin typeface="Times New Roman" pitchFamily="18" charset="0"/>
                <a:cs typeface="Times New Roman" pitchFamily="18" charset="0"/>
              </a:rPr>
              <a:t>Cấu trúc của mạng  ADSL gồm:   </a:t>
            </a:r>
            <a:endParaRPr lang="en-US" sz="2600">
              <a:solidFill>
                <a:srgbClr val="000066"/>
              </a:solidFill>
              <a:latin typeface="Times New Roman" pitchFamily="18" charset="0"/>
            </a:endParaRPr>
          </a:p>
        </p:txBody>
      </p:sp>
      <p:sp>
        <p:nvSpPr>
          <p:cNvPr id="371726" name="Text Box 14"/>
          <p:cNvSpPr txBox="1">
            <a:spLocks noChangeArrowheads="1"/>
          </p:cNvSpPr>
          <p:nvPr/>
        </p:nvSpPr>
        <p:spPr bwMode="auto">
          <a:xfrm>
            <a:off x="1846263" y="4054447"/>
            <a:ext cx="8594725" cy="1592262"/>
          </a:xfrm>
          <a:prstGeom prst="rect">
            <a:avLst/>
          </a:prstGeom>
          <a:noFill/>
          <a:ln w="9525">
            <a:noFill/>
            <a:miter lim="800000"/>
            <a:headEnd/>
            <a:tailEnd/>
          </a:ln>
        </p:spPr>
        <p:txBody>
          <a:bodyPr>
            <a:spAutoFit/>
          </a:bodyPr>
          <a:lstStyle/>
          <a:p>
            <a:pPr marL="396875" indent="-396875" algn="just">
              <a:lnSpc>
                <a:spcPct val="90000"/>
              </a:lnSpc>
              <a:spcBef>
                <a:spcPct val="15000"/>
              </a:spcBef>
              <a:buFontTx/>
              <a:buChar char="•"/>
            </a:pPr>
            <a:r>
              <a:rPr lang="en-US" sz="2600">
                <a:solidFill>
                  <a:srgbClr val="000099"/>
                </a:solidFill>
                <a:latin typeface="Times New Roman" pitchFamily="18" charset="0"/>
                <a:cs typeface="Times New Roman" pitchFamily="18" charset="0"/>
              </a:rPr>
              <a:t>DSLAM là thiết bị tập hợp nhiều kết nối thuê bao ADSL</a:t>
            </a:r>
          </a:p>
          <a:p>
            <a:pPr marL="396875" indent="-396875" algn="just">
              <a:lnSpc>
                <a:spcPct val="90000"/>
              </a:lnSpc>
              <a:spcBef>
                <a:spcPct val="15000"/>
              </a:spcBef>
              <a:buFontTx/>
              <a:buChar char="•"/>
            </a:pPr>
            <a:r>
              <a:rPr lang="en-US" sz="2600">
                <a:solidFill>
                  <a:srgbClr val="000099"/>
                </a:solidFill>
                <a:latin typeface="Times New Roman" pitchFamily="18" charset="0"/>
                <a:cs typeface="Times New Roman" pitchFamily="18" charset="0"/>
              </a:rPr>
              <a:t>BAS là thiết bị đảm bảo cho kết nối của bạn tới ISPđược chính xác giống như khi bạn sử dụng Modem quay số hoặc ISDN</a:t>
            </a:r>
            <a:endParaRPr lang="en-US" sz="2600">
              <a:solidFill>
                <a:srgbClr val="000099"/>
              </a:solidFill>
              <a:latin typeface="Times New Roman" pitchFamily="18" charset="0"/>
            </a:endParaRPr>
          </a:p>
        </p:txBody>
      </p:sp>
      <p:pic>
        <p:nvPicPr>
          <p:cNvPr id="371727" name="Picture 15"/>
          <p:cNvPicPr>
            <a:picLocks noChangeAspect="1" noChangeArrowheads="1"/>
          </p:cNvPicPr>
          <p:nvPr/>
        </p:nvPicPr>
        <p:blipFill>
          <a:blip r:embed="rId3"/>
          <a:srcRect/>
          <a:stretch>
            <a:fillRect/>
          </a:stretch>
        </p:blipFill>
        <p:spPr bwMode="auto">
          <a:xfrm>
            <a:off x="1846263" y="846092"/>
            <a:ext cx="8079446" cy="2284968"/>
          </a:xfrm>
          <a:prstGeom prst="rect">
            <a:avLst/>
          </a:prstGeom>
          <a:noFill/>
          <a:ln w="9525">
            <a:noFill/>
            <a:miter lim="800000"/>
            <a:headEnd/>
            <a:tailEnd/>
          </a:ln>
        </p:spPr>
      </p:pic>
      <p:sp>
        <p:nvSpPr>
          <p:cNvPr id="371728" name="Text Box 16"/>
          <p:cNvSpPr txBox="1">
            <a:spLocks noChangeArrowheads="1"/>
          </p:cNvSpPr>
          <p:nvPr/>
        </p:nvSpPr>
        <p:spPr bwMode="auto">
          <a:xfrm>
            <a:off x="1693864" y="5629275"/>
            <a:ext cx="8974137" cy="757238"/>
          </a:xfrm>
          <a:prstGeom prst="rect">
            <a:avLst/>
          </a:prstGeom>
          <a:noFill/>
          <a:ln w="9525">
            <a:noFill/>
            <a:miter lim="800000"/>
            <a:headEnd/>
            <a:tailEnd/>
          </a:ln>
        </p:spPr>
        <p:txBody>
          <a:bodyPr>
            <a:spAutoFit/>
          </a:bodyPr>
          <a:lstStyle/>
          <a:p>
            <a:pPr marL="288925" indent="-288925" algn="just">
              <a:lnSpc>
                <a:spcPct val="90000"/>
              </a:lnSpc>
              <a:spcBef>
                <a:spcPct val="15000"/>
              </a:spcBef>
              <a:buFont typeface="Wingdings" pitchFamily="2" charset="2"/>
              <a:buChar char="§"/>
            </a:pPr>
            <a:r>
              <a:rPr lang="en-US" sz="2400">
                <a:solidFill>
                  <a:srgbClr val="000066"/>
                </a:solidFill>
              </a:rPr>
              <a:t>Tốc độ kết nối Internet  phụ thuộc rất nhiều vào khoảng cách từ thuê bao đến DSLAM(&lt;5km). </a:t>
            </a:r>
          </a:p>
        </p:txBody>
      </p:sp>
    </p:spTree>
    <p:extLst>
      <p:ext uri="{BB962C8B-B14F-4D97-AF65-F5344CB8AC3E}">
        <p14:creationId xmlns:p14="http://schemas.microsoft.com/office/powerpoint/2010/main" val="31551005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71727"/>
                                        </p:tgtEl>
                                        <p:attrNameLst>
                                          <p:attrName>style.visibility</p:attrName>
                                        </p:attrNameLst>
                                      </p:cBhvr>
                                      <p:to>
                                        <p:strVal val="visible"/>
                                      </p:to>
                                    </p:set>
                                    <p:animEffect transition="in" filter="barn(inVertical)">
                                      <p:cBhvr>
                                        <p:cTn id="7" dur="500"/>
                                        <p:tgtEl>
                                          <p:spTgt spid="37172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71721"/>
                                        </p:tgtEl>
                                        <p:attrNameLst>
                                          <p:attrName>style.visibility</p:attrName>
                                        </p:attrNameLst>
                                      </p:cBhvr>
                                      <p:to>
                                        <p:strVal val="visible"/>
                                      </p:to>
                                    </p:set>
                                    <p:animEffect transition="in" filter="barn(inVertical)">
                                      <p:cBhvr>
                                        <p:cTn id="12" dur="500"/>
                                        <p:tgtEl>
                                          <p:spTgt spid="37172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71725"/>
                                        </p:tgtEl>
                                        <p:attrNameLst>
                                          <p:attrName>style.visibility</p:attrName>
                                        </p:attrNameLst>
                                      </p:cBhvr>
                                      <p:to>
                                        <p:strVal val="visible"/>
                                      </p:to>
                                    </p:set>
                                    <p:animEffect transition="in" filter="barn(inVertical)">
                                      <p:cBhvr>
                                        <p:cTn id="17" dur="500"/>
                                        <p:tgtEl>
                                          <p:spTgt spid="37172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71726"/>
                                        </p:tgtEl>
                                        <p:attrNameLst>
                                          <p:attrName>style.visibility</p:attrName>
                                        </p:attrNameLst>
                                      </p:cBhvr>
                                      <p:to>
                                        <p:strVal val="visible"/>
                                      </p:to>
                                    </p:set>
                                    <p:animEffect transition="in" filter="barn(inVertical)">
                                      <p:cBhvr>
                                        <p:cTn id="22" dur="500"/>
                                        <p:tgtEl>
                                          <p:spTgt spid="37172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71728"/>
                                        </p:tgtEl>
                                        <p:attrNameLst>
                                          <p:attrName>style.visibility</p:attrName>
                                        </p:attrNameLst>
                                      </p:cBhvr>
                                      <p:to>
                                        <p:strVal val="visible"/>
                                      </p:to>
                                    </p:set>
                                    <p:animEffect transition="in" filter="barn(inVertical)">
                                      <p:cBhvr>
                                        <p:cTn id="27" dur="500"/>
                                        <p:tgtEl>
                                          <p:spTgt spid="37172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61444"/>
                                        </p:tgtEl>
                                        <p:attrNameLst>
                                          <p:attrName>style.visibility</p:attrName>
                                        </p:attrNameLst>
                                      </p:cBhvr>
                                      <p:to>
                                        <p:strVal val="visible"/>
                                      </p:to>
                                    </p:set>
                                    <p:animEffect transition="in" filter="barn(inVertical)">
                                      <p:cBhvr>
                                        <p:cTn id="32" dur="500"/>
                                        <p:tgtEl>
                                          <p:spTgt spid="61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21" grpId="0"/>
      <p:bldP spid="371725" grpId="0"/>
      <p:bldP spid="371726" grpId="0"/>
      <p:bldP spid="37172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3" name="Picture 5"/>
          <p:cNvPicPr>
            <a:picLocks noChangeAspect="1" noChangeArrowheads="1"/>
          </p:cNvPicPr>
          <p:nvPr/>
        </p:nvPicPr>
        <p:blipFill>
          <a:blip r:embed="rId2"/>
          <a:srcRect/>
          <a:stretch>
            <a:fillRect/>
          </a:stretch>
        </p:blipFill>
        <p:spPr bwMode="auto">
          <a:xfrm>
            <a:off x="769167" y="1394778"/>
            <a:ext cx="8197850" cy="3852862"/>
          </a:xfrm>
          <a:prstGeom prst="rect">
            <a:avLst/>
          </a:prstGeom>
          <a:noFill/>
          <a:ln w="12700" cap="sq">
            <a:noFill/>
            <a:miter lim="800000"/>
            <a:headEnd type="none" w="sm" len="sm"/>
            <a:tailEnd type="none" w="sm" len="sm"/>
          </a:ln>
        </p:spPr>
      </p:pic>
      <p:sp>
        <p:nvSpPr>
          <p:cNvPr id="63491" name="Rectangle 3"/>
          <p:cNvSpPr>
            <a:spLocks noChangeArrowheads="1"/>
          </p:cNvSpPr>
          <p:nvPr/>
        </p:nvSpPr>
        <p:spPr bwMode="auto">
          <a:xfrm>
            <a:off x="1770064" y="152401"/>
            <a:ext cx="5786437" cy="544513"/>
          </a:xfrm>
          <a:prstGeom prst="rect">
            <a:avLst/>
          </a:prstGeom>
          <a:noFill/>
          <a:ln w="9525">
            <a:noFill/>
            <a:miter lim="800000"/>
            <a:headEnd/>
            <a:tailEnd/>
          </a:ln>
        </p:spPr>
        <p:txBody>
          <a:bodyPr/>
          <a:lstStyle/>
          <a:p>
            <a:pPr marL="342900" indent="-342900" algn="just">
              <a:spcBef>
                <a:spcPct val="20000"/>
              </a:spcBef>
            </a:pPr>
            <a:r>
              <a:rPr lang="en-US" sz="2800" b="1" i="1"/>
              <a:t>So sánh ADSL và Dial-up</a:t>
            </a:r>
            <a:r>
              <a:rPr lang="en-US" sz="2800" i="1"/>
              <a:t>.</a:t>
            </a:r>
            <a:endParaRPr lang="en-US" sz="2800" b="1" i="1">
              <a:cs typeface="Times New Roman" pitchFamily="18" charset="0"/>
            </a:endParaRPr>
          </a:p>
          <a:p>
            <a:pPr marL="342900" indent="-342900" algn="just">
              <a:spcBef>
                <a:spcPct val="20000"/>
              </a:spcBef>
            </a:pPr>
            <a:endParaRPr lang="en-US" sz="2800" b="1" i="1">
              <a:solidFill>
                <a:schemeClr val="bg1"/>
              </a:solidFill>
              <a:latin typeface="VNI-Times" pitchFamily="2" charset="0"/>
            </a:endParaRPr>
          </a:p>
        </p:txBody>
      </p:sp>
      <p:sp>
        <p:nvSpPr>
          <p:cNvPr id="5" name="Title 4"/>
          <p:cNvSpPr>
            <a:spLocks noGrp="1"/>
          </p:cNvSpPr>
          <p:nvPr>
            <p:ph type="title"/>
          </p:nvPr>
        </p:nvSpPr>
        <p:spPr>
          <a:xfrm>
            <a:off x="1981200" y="0"/>
            <a:ext cx="8229600" cy="914400"/>
          </a:xfrm>
        </p:spPr>
        <p:txBody>
          <a:bodyPr>
            <a:normAutofit/>
          </a:bodyPr>
          <a:lstStyle/>
          <a:p>
            <a:endParaRPr lang="en-US"/>
          </a:p>
        </p:txBody>
      </p:sp>
      <p:sp>
        <p:nvSpPr>
          <p:cNvPr id="2" name="Date Placeholder 1"/>
          <p:cNvSpPr>
            <a:spLocks noGrp="1"/>
          </p:cNvSpPr>
          <p:nvPr>
            <p:ph type="dt" sz="half" idx="10"/>
          </p:nvPr>
        </p:nvSpPr>
        <p:spPr/>
        <p:txBody>
          <a:bodyPr/>
          <a:lstStyle/>
          <a:p>
            <a:fld id="{23B74245-2848-485C-A6D8-0A38269A229D}"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46</a:t>
            </a:fld>
            <a:endParaRPr lang="en-US"/>
          </a:p>
        </p:txBody>
      </p:sp>
    </p:spTree>
    <p:extLst>
      <p:ext uri="{BB962C8B-B14F-4D97-AF65-F5344CB8AC3E}">
        <p14:creationId xmlns:p14="http://schemas.microsoft.com/office/powerpoint/2010/main" val="2631814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3493"/>
                                        </p:tgtEl>
                                        <p:attrNameLst>
                                          <p:attrName>style.visibility</p:attrName>
                                        </p:attrNameLst>
                                      </p:cBhvr>
                                      <p:to>
                                        <p:strVal val="visible"/>
                                      </p:to>
                                    </p:set>
                                    <p:anim calcmode="lin" valueType="num">
                                      <p:cBhvr>
                                        <p:cTn id="7" dur="1000" fill="hold"/>
                                        <p:tgtEl>
                                          <p:spTgt spid="63493"/>
                                        </p:tgtEl>
                                        <p:attrNameLst>
                                          <p:attrName>ppt_w</p:attrName>
                                        </p:attrNameLst>
                                      </p:cBhvr>
                                      <p:tavLst>
                                        <p:tav tm="0">
                                          <p:val>
                                            <p:fltVal val="0"/>
                                          </p:val>
                                        </p:tav>
                                        <p:tav tm="100000">
                                          <p:val>
                                            <p:strVal val="#ppt_w"/>
                                          </p:val>
                                        </p:tav>
                                      </p:tavLst>
                                    </p:anim>
                                    <p:anim calcmode="lin" valueType="num">
                                      <p:cBhvr>
                                        <p:cTn id="8" dur="1000" fill="hold"/>
                                        <p:tgtEl>
                                          <p:spTgt spid="63493"/>
                                        </p:tgtEl>
                                        <p:attrNameLst>
                                          <p:attrName>ppt_h</p:attrName>
                                        </p:attrNameLst>
                                      </p:cBhvr>
                                      <p:tavLst>
                                        <p:tav tm="0">
                                          <p:val>
                                            <p:fltVal val="0"/>
                                          </p:val>
                                        </p:tav>
                                        <p:tav tm="100000">
                                          <p:val>
                                            <p:strVal val="#ppt_h"/>
                                          </p:val>
                                        </p:tav>
                                      </p:tavLst>
                                    </p:anim>
                                    <p:animEffect transition="in" filter="fade">
                                      <p:cBhvr>
                                        <p:cTn id="9" dur="1000"/>
                                        <p:tgtEl>
                                          <p:spTgt spid="63493"/>
                                        </p:tgtEl>
                                      </p:cBhvr>
                                    </p:animEffect>
                                  </p:childTnLst>
                                </p:cTn>
                              </p:par>
                            </p:childTnLst>
                          </p:cTn>
                        </p:par>
                        <p:par>
                          <p:cTn id="10" fill="hold">
                            <p:stCondLst>
                              <p:cond delay="1000"/>
                            </p:stCondLst>
                            <p:childTnLst>
                              <p:par>
                                <p:cTn id="11" presetID="8" presetClass="entr" presetSubtype="16" fill="hold" grpId="0" nodeType="afterEffect">
                                  <p:stCondLst>
                                    <p:cond delay="0"/>
                                  </p:stCondLst>
                                  <p:childTnLst>
                                    <p:set>
                                      <p:cBhvr>
                                        <p:cTn id="12" dur="1" fill="hold">
                                          <p:stCondLst>
                                            <p:cond delay="0"/>
                                          </p:stCondLst>
                                        </p:cTn>
                                        <p:tgtEl>
                                          <p:spTgt spid="63491">
                                            <p:txEl>
                                              <p:pRg st="0" end="0"/>
                                            </p:txEl>
                                          </p:spTgt>
                                        </p:tgtEl>
                                        <p:attrNameLst>
                                          <p:attrName>style.visibility</p:attrName>
                                        </p:attrNameLst>
                                      </p:cBhvr>
                                      <p:to>
                                        <p:strVal val="visible"/>
                                      </p:to>
                                    </p:set>
                                    <p:animEffect transition="in" filter="diamond(in)">
                                      <p:cBhvr>
                                        <p:cTn id="13" dur="2000"/>
                                        <p:tgtEl>
                                          <p:spTgt spid="634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3309938" y="2143125"/>
            <a:ext cx="9144000" cy="369332"/>
          </a:xfrm>
          <a:prstGeom prst="rect">
            <a:avLst/>
          </a:prstGeom>
          <a:noFill/>
          <a:ln w="9525">
            <a:noFill/>
            <a:miter lim="800000"/>
            <a:headEnd/>
            <a:tailEnd/>
          </a:ln>
        </p:spPr>
        <p:txBody>
          <a:bodyPr>
            <a:spAutoFit/>
          </a:bodyPr>
          <a:lstStyle/>
          <a:p>
            <a:endParaRPr lang="en-US"/>
          </a:p>
        </p:txBody>
      </p:sp>
      <p:sp>
        <p:nvSpPr>
          <p:cNvPr id="74755" name="Rectangle 3"/>
          <p:cNvSpPr>
            <a:spLocks noChangeArrowheads="1"/>
          </p:cNvSpPr>
          <p:nvPr/>
        </p:nvSpPr>
        <p:spPr bwMode="auto">
          <a:xfrm>
            <a:off x="5334000" y="3086100"/>
            <a:ext cx="9144000" cy="369332"/>
          </a:xfrm>
          <a:prstGeom prst="rect">
            <a:avLst/>
          </a:prstGeom>
          <a:noFill/>
          <a:ln w="9525">
            <a:noFill/>
            <a:miter lim="800000"/>
            <a:headEnd/>
            <a:tailEnd/>
          </a:ln>
        </p:spPr>
        <p:txBody>
          <a:bodyPr>
            <a:spAutoFit/>
          </a:bodyPr>
          <a:lstStyle/>
          <a:p>
            <a:endParaRPr lang="en-US"/>
          </a:p>
        </p:txBody>
      </p:sp>
      <p:sp>
        <p:nvSpPr>
          <p:cNvPr id="74756" name="Rectangle 4"/>
          <p:cNvSpPr>
            <a:spLocks noChangeArrowheads="1"/>
          </p:cNvSpPr>
          <p:nvPr/>
        </p:nvSpPr>
        <p:spPr bwMode="auto">
          <a:xfrm>
            <a:off x="4257675" y="2709863"/>
            <a:ext cx="9144000" cy="369332"/>
          </a:xfrm>
          <a:prstGeom prst="rect">
            <a:avLst/>
          </a:prstGeom>
          <a:noFill/>
          <a:ln w="9525">
            <a:noFill/>
            <a:miter lim="800000"/>
            <a:headEnd/>
            <a:tailEnd/>
          </a:ln>
        </p:spPr>
        <p:txBody>
          <a:bodyPr>
            <a:spAutoFit/>
          </a:bodyPr>
          <a:lstStyle/>
          <a:p>
            <a:endParaRPr lang="en-US"/>
          </a:p>
        </p:txBody>
      </p:sp>
      <p:sp>
        <p:nvSpPr>
          <p:cNvPr id="74757" name="Rectangle 5"/>
          <p:cNvSpPr>
            <a:spLocks noChangeArrowheads="1"/>
          </p:cNvSpPr>
          <p:nvPr/>
        </p:nvSpPr>
        <p:spPr bwMode="auto">
          <a:xfrm>
            <a:off x="5138738" y="2947988"/>
            <a:ext cx="9144000" cy="369332"/>
          </a:xfrm>
          <a:prstGeom prst="rect">
            <a:avLst/>
          </a:prstGeom>
          <a:noFill/>
          <a:ln w="9525">
            <a:noFill/>
            <a:miter lim="800000"/>
            <a:headEnd/>
            <a:tailEnd/>
          </a:ln>
        </p:spPr>
        <p:txBody>
          <a:bodyPr>
            <a:spAutoFit/>
          </a:bodyPr>
          <a:lstStyle/>
          <a:p>
            <a:endParaRPr lang="en-US"/>
          </a:p>
        </p:txBody>
      </p:sp>
      <p:sp>
        <p:nvSpPr>
          <p:cNvPr id="74758" name="Rectangle 6"/>
          <p:cNvSpPr>
            <a:spLocks noChangeArrowheads="1"/>
          </p:cNvSpPr>
          <p:nvPr/>
        </p:nvSpPr>
        <p:spPr bwMode="auto">
          <a:xfrm>
            <a:off x="4276725" y="2343150"/>
            <a:ext cx="9144000" cy="369332"/>
          </a:xfrm>
          <a:prstGeom prst="rect">
            <a:avLst/>
          </a:prstGeom>
          <a:noFill/>
          <a:ln w="9525">
            <a:noFill/>
            <a:miter lim="800000"/>
            <a:headEnd/>
            <a:tailEnd/>
          </a:ln>
        </p:spPr>
        <p:txBody>
          <a:bodyPr>
            <a:spAutoFit/>
          </a:bodyPr>
          <a:lstStyle/>
          <a:p>
            <a:endParaRPr lang="en-US"/>
          </a:p>
        </p:txBody>
      </p:sp>
      <p:sp>
        <p:nvSpPr>
          <p:cNvPr id="74759" name="Rectangle 7"/>
          <p:cNvSpPr>
            <a:spLocks noChangeArrowheads="1"/>
          </p:cNvSpPr>
          <p:nvPr/>
        </p:nvSpPr>
        <p:spPr bwMode="auto">
          <a:xfrm>
            <a:off x="4657725" y="3167063"/>
            <a:ext cx="9144000" cy="369332"/>
          </a:xfrm>
          <a:prstGeom prst="rect">
            <a:avLst/>
          </a:prstGeom>
          <a:noFill/>
          <a:ln w="9525">
            <a:noFill/>
            <a:miter lim="800000"/>
            <a:headEnd/>
            <a:tailEnd/>
          </a:ln>
        </p:spPr>
        <p:txBody>
          <a:bodyPr>
            <a:spAutoFit/>
          </a:bodyPr>
          <a:lstStyle/>
          <a:p>
            <a:endParaRPr lang="en-US"/>
          </a:p>
        </p:txBody>
      </p:sp>
      <p:sp>
        <p:nvSpPr>
          <p:cNvPr id="74760" name="Rectangle 2"/>
          <p:cNvSpPr>
            <a:spLocks noChangeArrowheads="1"/>
          </p:cNvSpPr>
          <p:nvPr/>
        </p:nvSpPr>
        <p:spPr bwMode="white">
          <a:xfrm>
            <a:off x="1828800" y="1"/>
            <a:ext cx="6705600" cy="696913"/>
          </a:xfrm>
          <a:prstGeom prst="rect">
            <a:avLst/>
          </a:prstGeom>
          <a:noFill/>
          <a:ln w="9525">
            <a:noFill/>
            <a:miter lim="800000"/>
            <a:headEnd/>
            <a:tailEnd/>
          </a:ln>
        </p:spPr>
        <p:txBody>
          <a:bodyPr anchor="ctr"/>
          <a:lstStyle/>
          <a:p>
            <a:r>
              <a:rPr lang="en-US" sz="2400" b="1" i="1">
                <a:solidFill>
                  <a:schemeClr val="bg1"/>
                </a:solidFill>
              </a:rPr>
              <a:t>b. </a:t>
            </a:r>
            <a:r>
              <a:rPr lang="en-US" sz="2400" b="1" i="1"/>
              <a:t>Modem ADSL</a:t>
            </a:r>
          </a:p>
        </p:txBody>
      </p:sp>
      <p:pic>
        <p:nvPicPr>
          <p:cNvPr id="375820" name="Picture 12"/>
          <p:cNvPicPr>
            <a:picLocks noChangeAspect="1" noChangeArrowheads="1"/>
          </p:cNvPicPr>
          <p:nvPr/>
        </p:nvPicPr>
        <p:blipFill>
          <a:blip r:embed="rId2"/>
          <a:srcRect/>
          <a:stretch>
            <a:fillRect/>
          </a:stretch>
        </p:blipFill>
        <p:spPr bwMode="auto">
          <a:xfrm>
            <a:off x="5095625" y="1356373"/>
            <a:ext cx="3717925" cy="2603500"/>
          </a:xfrm>
          <a:prstGeom prst="rect">
            <a:avLst/>
          </a:prstGeom>
          <a:noFill/>
          <a:ln w="9525">
            <a:noFill/>
            <a:miter lim="800000"/>
            <a:headEnd/>
            <a:tailEnd/>
          </a:ln>
        </p:spPr>
      </p:pic>
      <p:pic>
        <p:nvPicPr>
          <p:cNvPr id="74762" name="Picture 16"/>
          <p:cNvPicPr>
            <a:picLocks noChangeAspect="1" noChangeArrowheads="1"/>
          </p:cNvPicPr>
          <p:nvPr/>
        </p:nvPicPr>
        <p:blipFill>
          <a:blip r:embed="rId3"/>
          <a:srcRect/>
          <a:stretch>
            <a:fillRect/>
          </a:stretch>
        </p:blipFill>
        <p:spPr bwMode="auto">
          <a:xfrm>
            <a:off x="352425" y="843507"/>
            <a:ext cx="4152900" cy="3924300"/>
          </a:xfrm>
          <a:prstGeom prst="rect">
            <a:avLst/>
          </a:prstGeom>
          <a:noFill/>
          <a:ln w="9525">
            <a:noFill/>
            <a:miter lim="800000"/>
            <a:headEnd/>
            <a:tailEnd/>
          </a:ln>
        </p:spPr>
      </p:pic>
      <p:pic>
        <p:nvPicPr>
          <p:cNvPr id="74763" name="Picture 17"/>
          <p:cNvPicPr>
            <a:picLocks noChangeAspect="1" noChangeArrowheads="1"/>
          </p:cNvPicPr>
          <p:nvPr/>
        </p:nvPicPr>
        <p:blipFill>
          <a:blip r:embed="rId4"/>
          <a:srcRect/>
          <a:stretch>
            <a:fillRect/>
          </a:stretch>
        </p:blipFill>
        <p:spPr bwMode="auto">
          <a:xfrm>
            <a:off x="3917270" y="4292997"/>
            <a:ext cx="3340100" cy="2268538"/>
          </a:xfrm>
          <a:prstGeom prst="rect">
            <a:avLst/>
          </a:prstGeom>
          <a:noFill/>
          <a:ln w="9525">
            <a:noFill/>
            <a:miter lim="800000"/>
            <a:headEnd/>
            <a:tailEnd/>
          </a:ln>
        </p:spPr>
      </p:pic>
    </p:spTree>
    <p:extLst>
      <p:ext uri="{BB962C8B-B14F-4D97-AF65-F5344CB8AC3E}">
        <p14:creationId xmlns:p14="http://schemas.microsoft.com/office/powerpoint/2010/main" val="12685888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4760"/>
                                        </p:tgtEl>
                                        <p:attrNameLst>
                                          <p:attrName>style.visibility</p:attrName>
                                        </p:attrNameLst>
                                      </p:cBhvr>
                                      <p:to>
                                        <p:strVal val="visible"/>
                                      </p:to>
                                    </p:set>
                                    <p:animEffect transition="in" filter="barn(inVertical)">
                                      <p:cBhvr>
                                        <p:cTn id="7" dur="500"/>
                                        <p:tgtEl>
                                          <p:spTgt spid="7476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4762"/>
                                        </p:tgtEl>
                                        <p:attrNameLst>
                                          <p:attrName>style.visibility</p:attrName>
                                        </p:attrNameLst>
                                      </p:cBhvr>
                                      <p:to>
                                        <p:strVal val="visible"/>
                                      </p:to>
                                    </p:set>
                                    <p:animEffect transition="in" filter="barn(inVertical)">
                                      <p:cBhvr>
                                        <p:cTn id="12" dur="500"/>
                                        <p:tgtEl>
                                          <p:spTgt spid="7476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75820"/>
                                        </p:tgtEl>
                                        <p:attrNameLst>
                                          <p:attrName>style.visibility</p:attrName>
                                        </p:attrNameLst>
                                      </p:cBhvr>
                                      <p:to>
                                        <p:strVal val="visible"/>
                                      </p:to>
                                    </p:set>
                                    <p:animEffect transition="in" filter="barn(inVertical)">
                                      <p:cBhvr>
                                        <p:cTn id="17" dur="500"/>
                                        <p:tgtEl>
                                          <p:spTgt spid="37582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4763"/>
                                        </p:tgtEl>
                                        <p:attrNameLst>
                                          <p:attrName>style.visibility</p:attrName>
                                        </p:attrNameLst>
                                      </p:cBhvr>
                                      <p:to>
                                        <p:strVal val="visible"/>
                                      </p:to>
                                    </p:set>
                                    <p:animEffect transition="in" filter="barn(inVertical)">
                                      <p:cBhvr>
                                        <p:cTn id="22" dur="500"/>
                                        <p:tgtEl>
                                          <p:spTgt spid="74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5"/>
          <p:cNvPicPr>
            <a:picLocks noChangeAspect="1" noChangeArrowheads="1"/>
          </p:cNvPicPr>
          <p:nvPr/>
        </p:nvPicPr>
        <p:blipFill>
          <a:blip r:embed="rId2"/>
          <a:srcRect/>
          <a:stretch>
            <a:fillRect/>
          </a:stretch>
        </p:blipFill>
        <p:spPr bwMode="auto">
          <a:xfrm>
            <a:off x="3875769" y="849313"/>
            <a:ext cx="5159375" cy="4724400"/>
          </a:xfrm>
          <a:prstGeom prst="rect">
            <a:avLst/>
          </a:prstGeom>
          <a:noFill/>
          <a:ln w="9525">
            <a:noFill/>
            <a:miter lim="800000"/>
            <a:headEnd/>
            <a:tailEnd/>
          </a:ln>
        </p:spPr>
      </p:pic>
      <p:pic>
        <p:nvPicPr>
          <p:cNvPr id="75779" name="Picture 7"/>
          <p:cNvPicPr>
            <a:picLocks noChangeAspect="1" noChangeArrowheads="1"/>
          </p:cNvPicPr>
          <p:nvPr/>
        </p:nvPicPr>
        <p:blipFill>
          <a:blip r:embed="rId3"/>
          <a:srcRect/>
          <a:stretch>
            <a:fillRect/>
          </a:stretch>
        </p:blipFill>
        <p:spPr bwMode="auto">
          <a:xfrm>
            <a:off x="398464" y="849313"/>
            <a:ext cx="4022725" cy="3738562"/>
          </a:xfrm>
          <a:prstGeom prst="rect">
            <a:avLst/>
          </a:prstGeom>
          <a:noFill/>
          <a:ln w="9525">
            <a:noFill/>
            <a:miter lim="800000"/>
            <a:headEnd/>
            <a:tailEnd/>
          </a:ln>
        </p:spPr>
      </p:pic>
      <p:sp>
        <p:nvSpPr>
          <p:cNvPr id="75780" name="Rectangle 2"/>
          <p:cNvSpPr>
            <a:spLocks noChangeArrowheads="1"/>
          </p:cNvSpPr>
          <p:nvPr/>
        </p:nvSpPr>
        <p:spPr bwMode="white">
          <a:xfrm>
            <a:off x="1846263" y="1"/>
            <a:ext cx="6324600" cy="696913"/>
          </a:xfrm>
          <a:prstGeom prst="rect">
            <a:avLst/>
          </a:prstGeom>
          <a:noFill/>
          <a:ln w="9525">
            <a:noFill/>
            <a:miter lim="800000"/>
            <a:headEnd/>
            <a:tailEnd/>
          </a:ln>
        </p:spPr>
        <p:txBody>
          <a:bodyPr anchor="ctr"/>
          <a:lstStyle/>
          <a:p>
            <a:r>
              <a:rPr lang="en-US" sz="2400" b="1" i="1">
                <a:solidFill>
                  <a:schemeClr val="bg1"/>
                </a:solidFill>
              </a:rPr>
              <a:t>b. </a:t>
            </a:r>
            <a:r>
              <a:rPr lang="en-US" sz="2400" b="1" i="1"/>
              <a:t>Modem ADSL</a:t>
            </a:r>
          </a:p>
        </p:txBody>
      </p:sp>
      <p:sp>
        <p:nvSpPr>
          <p:cNvPr id="2" name="Date Placeholder 1"/>
          <p:cNvSpPr>
            <a:spLocks noGrp="1"/>
          </p:cNvSpPr>
          <p:nvPr>
            <p:ph type="dt" sz="half" idx="10"/>
          </p:nvPr>
        </p:nvSpPr>
        <p:spPr/>
        <p:txBody>
          <a:bodyPr/>
          <a:lstStyle/>
          <a:p>
            <a:fld id="{F32B5127-AE23-408D-B167-612D28DE8A60}"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48</a:t>
            </a:fld>
            <a:endParaRPr lang="en-US"/>
          </a:p>
        </p:txBody>
      </p:sp>
    </p:spTree>
    <p:extLst>
      <p:ext uri="{BB962C8B-B14F-4D97-AF65-F5344CB8AC3E}">
        <p14:creationId xmlns:p14="http://schemas.microsoft.com/office/powerpoint/2010/main" val="17078498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80"/>
                                        </p:tgtEl>
                                        <p:attrNameLst>
                                          <p:attrName>style.visibility</p:attrName>
                                        </p:attrNameLst>
                                      </p:cBhvr>
                                      <p:to>
                                        <p:strVal val="visible"/>
                                      </p:to>
                                    </p:set>
                                    <p:animEffect transition="in" filter="blinds(horizontal)">
                                      <p:cBhvr>
                                        <p:cTn id="7" dur="500"/>
                                        <p:tgtEl>
                                          <p:spTgt spid="7578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5779"/>
                                        </p:tgtEl>
                                        <p:attrNameLst>
                                          <p:attrName>style.visibility</p:attrName>
                                        </p:attrNameLst>
                                      </p:cBhvr>
                                      <p:to>
                                        <p:strVal val="visible"/>
                                      </p:to>
                                    </p:set>
                                    <p:animEffect transition="in" filter="blinds(horizontal)">
                                      <p:cBhvr>
                                        <p:cTn id="12" dur="500"/>
                                        <p:tgtEl>
                                          <p:spTgt spid="7577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5778"/>
                                        </p:tgtEl>
                                        <p:attrNameLst>
                                          <p:attrName>style.visibility</p:attrName>
                                        </p:attrNameLst>
                                      </p:cBhvr>
                                      <p:to>
                                        <p:strVal val="visible"/>
                                      </p:to>
                                    </p:set>
                                    <p:animEffect transition="in" filter="blinds(horizontal)">
                                      <p:cBhvr>
                                        <p:cTn id="17" dur="500"/>
                                        <p:tgtEl>
                                          <p:spTgt spid="75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1484812" y="306978"/>
            <a:ext cx="6324600" cy="696913"/>
          </a:xfrm>
        </p:spPr>
        <p:txBody>
          <a:bodyPr/>
          <a:lstStyle/>
          <a:p>
            <a:pPr eaLnBrk="1" hangingPunct="1"/>
            <a:r>
              <a:rPr lang="en-US" sz="2400" b="1"/>
              <a:t>b. Modem ADSL</a:t>
            </a:r>
          </a:p>
        </p:txBody>
      </p:sp>
      <p:sp>
        <p:nvSpPr>
          <p:cNvPr id="372739" name="Rectangle 3"/>
          <p:cNvSpPr>
            <a:spLocks noGrp="1" noChangeArrowheads="1"/>
          </p:cNvSpPr>
          <p:nvPr>
            <p:ph type="body" sz="half" idx="4294967295"/>
          </p:nvPr>
        </p:nvSpPr>
        <p:spPr>
          <a:xfrm>
            <a:off x="570411" y="1003891"/>
            <a:ext cx="8974138" cy="5311775"/>
          </a:xfrm>
        </p:spPr>
        <p:txBody>
          <a:bodyPr>
            <a:normAutofit lnSpcReduction="10000"/>
          </a:bodyPr>
          <a:lstStyle/>
          <a:p>
            <a:pPr marL="320040" indent="-320040" algn="just">
              <a:spcBef>
                <a:spcPct val="25000"/>
              </a:spcBef>
              <a:buFont typeface="Wingdings" pitchFamily="2" charset="2"/>
              <a:buChar char="§"/>
              <a:defRPr/>
            </a:pPr>
            <a:r>
              <a:rPr lang="en-US" sz="2400">
                <a:solidFill>
                  <a:srgbClr val="000066"/>
                </a:solidFill>
              </a:rPr>
              <a:t>Modem ADSL kết nối vào đường dây điện thoại và đường dây này nối tới thiết bị tổng đài nội hạt. Modem ADSL kết hợp một loạt các kỹ thuật xử lý tín hiệu tiên tiến nhằm đạt được tốc độ băng thông cần thiết trên đường dây điện thoại thông thường</a:t>
            </a:r>
          </a:p>
          <a:p>
            <a:pPr marL="320040" indent="-320040" algn="just">
              <a:spcBef>
                <a:spcPct val="25000"/>
              </a:spcBef>
              <a:buFont typeface="Wingdings" pitchFamily="2" charset="2"/>
              <a:buChar char="§"/>
              <a:defRPr/>
            </a:pPr>
            <a:r>
              <a:rPr lang="en-US" sz="2400">
                <a:solidFill>
                  <a:srgbClr val="000066"/>
                </a:solidFill>
              </a:rPr>
              <a:t>Thiết bị chuyên dụng Splitters(bộ lọc) được sử dụng để tách riêng các tần số cao dùng cho ADSL và các tần số thấp dùng cho thoại. Như vậy, Splitters thường đặt tại mỗi đầu của phía thuê bao và phía DSLAM. Tại phía thuê bao, các tần số thấp được chuyển đến máy điện thoại còn các tần số cao đi đến modem ADSL. Tại các tổng đài, các tần số thấp được chuyển sang mạng thoại PSTN còn các tần số cao đi đến ISP.</a:t>
            </a:r>
          </a:p>
          <a:p>
            <a:pPr marL="320040" indent="-320040" algn="just">
              <a:spcBef>
                <a:spcPct val="25000"/>
              </a:spcBef>
              <a:buFont typeface="Wingdings" pitchFamily="2" charset="2"/>
              <a:buChar char="§"/>
              <a:defRPr/>
            </a:pPr>
            <a:r>
              <a:rPr lang="en-US" sz="2400">
                <a:solidFill>
                  <a:srgbClr val="000066"/>
                </a:solidFill>
              </a:rPr>
              <a:t>Modem ADSL hiện nay có 2 dạng kết nối với máy tính đó là dạng kết nối qua cổng USB và qua RJ45( yêu cầu máy phải có card mạng)</a:t>
            </a:r>
          </a:p>
        </p:txBody>
      </p:sp>
      <p:sp>
        <p:nvSpPr>
          <p:cNvPr id="2" name="Date Placeholder 1"/>
          <p:cNvSpPr>
            <a:spLocks noGrp="1"/>
          </p:cNvSpPr>
          <p:nvPr>
            <p:ph type="dt" sz="half" idx="10"/>
          </p:nvPr>
        </p:nvSpPr>
        <p:spPr/>
        <p:txBody>
          <a:bodyPr/>
          <a:lstStyle/>
          <a:p>
            <a:fld id="{935B3E6C-1B97-4010-8E93-613062831B91}"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49</a:t>
            </a:fld>
            <a:endParaRPr lang="en-US"/>
          </a:p>
        </p:txBody>
      </p:sp>
    </p:spTree>
    <p:extLst>
      <p:ext uri="{BB962C8B-B14F-4D97-AF65-F5344CB8AC3E}">
        <p14:creationId xmlns:p14="http://schemas.microsoft.com/office/powerpoint/2010/main" val="27283581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7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27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27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693863" y="165101"/>
            <a:ext cx="637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r>
              <a:rPr lang="en-US" altLang="en-US" sz="2400" b="1">
                <a:solidFill>
                  <a:schemeClr val="bg1"/>
                </a:solidFill>
              </a:rPr>
              <a:t>2. </a:t>
            </a:r>
            <a:r>
              <a:rPr lang="en-US" altLang="en-US" sz="2400" b="1" smtClean="0">
                <a:solidFill>
                  <a:srgbClr val="FF0000"/>
                </a:solidFill>
              </a:rPr>
              <a:t>2. </a:t>
            </a:r>
            <a:r>
              <a:rPr lang="en-US" altLang="en-US" sz="2400" b="1" err="1" smtClean="0">
                <a:solidFill>
                  <a:srgbClr val="FF0000"/>
                </a:solidFill>
              </a:rPr>
              <a:t>Các</a:t>
            </a:r>
            <a:r>
              <a:rPr lang="en-US" altLang="en-US" sz="2400" b="1" smtClean="0">
                <a:solidFill>
                  <a:srgbClr val="FF0000"/>
                </a:solidFill>
              </a:rPr>
              <a:t> </a:t>
            </a:r>
            <a:r>
              <a:rPr lang="en-US" altLang="en-US" sz="2400" b="1" err="1" smtClean="0">
                <a:solidFill>
                  <a:srgbClr val="FF0000"/>
                </a:solidFill>
              </a:rPr>
              <a:t>loại</a:t>
            </a:r>
            <a:r>
              <a:rPr lang="en-US" altLang="en-US" sz="2400" b="1" smtClean="0">
                <a:solidFill>
                  <a:srgbClr val="FF0000"/>
                </a:solidFill>
              </a:rPr>
              <a:t> </a:t>
            </a:r>
            <a:r>
              <a:rPr lang="en-US" altLang="en-US" sz="2400" b="1" err="1" smtClean="0">
                <a:solidFill>
                  <a:srgbClr val="FF0000"/>
                </a:solidFill>
              </a:rPr>
              <a:t>cáp</a:t>
            </a:r>
            <a:r>
              <a:rPr lang="en-US" altLang="en-US" sz="2400" b="1" smtClean="0">
                <a:solidFill>
                  <a:srgbClr val="FF0000"/>
                </a:solidFill>
              </a:rPr>
              <a:t> </a:t>
            </a:r>
            <a:r>
              <a:rPr lang="en-US" altLang="en-US" sz="2400" b="1" err="1" smtClean="0">
                <a:solidFill>
                  <a:srgbClr val="FF0000"/>
                </a:solidFill>
              </a:rPr>
              <a:t>mạng</a:t>
            </a:r>
            <a:r>
              <a:rPr lang="en-US" altLang="en-US" sz="2400" b="1" smtClean="0">
                <a:solidFill>
                  <a:srgbClr val="FF0000"/>
                </a:solidFill>
              </a:rPr>
              <a:t> </a:t>
            </a:r>
            <a:r>
              <a:rPr lang="en-US" altLang="en-US" sz="2400" b="1" err="1" smtClean="0">
                <a:solidFill>
                  <a:srgbClr val="FF0000"/>
                </a:solidFill>
              </a:rPr>
              <a:t>thông</a:t>
            </a:r>
            <a:r>
              <a:rPr lang="en-US" altLang="en-US" sz="2400" b="1" smtClean="0">
                <a:solidFill>
                  <a:srgbClr val="FF0000"/>
                </a:solidFill>
              </a:rPr>
              <a:t> </a:t>
            </a:r>
            <a:r>
              <a:rPr lang="en-US" altLang="en-US" sz="2400" b="1" err="1" smtClean="0">
                <a:solidFill>
                  <a:srgbClr val="FF0000"/>
                </a:solidFill>
              </a:rPr>
              <a:t>dụng</a:t>
            </a:r>
            <a:endParaRPr lang="en-US" altLang="en-US" sz="2400" b="1">
              <a:solidFill>
                <a:srgbClr val="FF0000"/>
              </a:solidFill>
            </a:endParaRPr>
          </a:p>
        </p:txBody>
      </p:sp>
      <p:grpSp>
        <p:nvGrpSpPr>
          <p:cNvPr id="23555" name="Group 3"/>
          <p:cNvGrpSpPr>
            <a:grpSpLocks/>
          </p:cNvGrpSpPr>
          <p:nvPr/>
        </p:nvGrpSpPr>
        <p:grpSpPr bwMode="auto">
          <a:xfrm>
            <a:off x="2225675" y="1608138"/>
            <a:ext cx="4724400" cy="685800"/>
            <a:chOff x="1296" y="1824"/>
            <a:chExt cx="2976" cy="432"/>
          </a:xfrm>
        </p:grpSpPr>
        <p:sp>
          <p:nvSpPr>
            <p:cNvPr id="23568" name="AutoShape 4"/>
            <p:cNvSpPr>
              <a:spLocks noChangeArrowheads="1"/>
            </p:cNvSpPr>
            <p:nvPr/>
          </p:nvSpPr>
          <p:spPr bwMode="gray">
            <a:xfrm>
              <a:off x="1536" y="1899"/>
              <a:ext cx="2736" cy="288"/>
            </a:xfrm>
            <a:prstGeom prst="roundRect">
              <a:avLst>
                <a:gd name="adj" fmla="val 16667"/>
              </a:avLst>
            </a:prstGeom>
            <a:solidFill>
              <a:schemeClr val="accent2"/>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en-US" altLang="en-US"/>
            </a:p>
          </p:txBody>
        </p:sp>
        <p:sp>
          <p:nvSpPr>
            <p:cNvPr id="23569" name="AutoShape 5"/>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en-US" altLang="en-US"/>
            </a:p>
          </p:txBody>
        </p:sp>
        <p:sp>
          <p:nvSpPr>
            <p:cNvPr id="23570" name="Text Box 6"/>
            <p:cNvSpPr txBox="1">
              <a:spLocks noChangeArrowheads="1"/>
            </p:cNvSpPr>
            <p:nvPr/>
          </p:nvSpPr>
          <p:spPr bwMode="gray">
            <a:xfrm>
              <a:off x="1680" y="1934"/>
              <a:ext cx="21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r>
                <a:rPr lang="en-US" altLang="en-US" sz="2000" b="1">
                  <a:solidFill>
                    <a:schemeClr val="bg1"/>
                  </a:solidFill>
                </a:rPr>
                <a:t>    </a:t>
              </a:r>
              <a:r>
                <a:rPr lang="en-US" altLang="en-US" sz="2000" b="1" err="1">
                  <a:solidFill>
                    <a:schemeClr val="bg1"/>
                  </a:solidFill>
                </a:rPr>
                <a:t>Cáp</a:t>
              </a:r>
              <a:r>
                <a:rPr lang="en-US" altLang="en-US" sz="2000" b="1">
                  <a:solidFill>
                    <a:schemeClr val="bg1"/>
                  </a:solidFill>
                </a:rPr>
                <a:t> </a:t>
              </a:r>
              <a:r>
                <a:rPr lang="en-US" altLang="en-US" sz="2000" b="1" err="1">
                  <a:solidFill>
                    <a:schemeClr val="bg1"/>
                  </a:solidFill>
                </a:rPr>
                <a:t>đồng</a:t>
              </a:r>
              <a:r>
                <a:rPr lang="en-US" altLang="en-US" sz="2000" b="1">
                  <a:solidFill>
                    <a:schemeClr val="bg1"/>
                  </a:solidFill>
                </a:rPr>
                <a:t> </a:t>
              </a:r>
              <a:r>
                <a:rPr lang="en-US" altLang="en-US" sz="2000" b="1" err="1">
                  <a:solidFill>
                    <a:schemeClr val="bg1"/>
                  </a:solidFill>
                </a:rPr>
                <a:t>trục</a:t>
              </a:r>
              <a:endParaRPr lang="en-US" altLang="en-US" sz="2000" b="1">
                <a:solidFill>
                  <a:schemeClr val="bg1"/>
                </a:solidFill>
              </a:endParaRPr>
            </a:p>
          </p:txBody>
        </p:sp>
        <p:sp>
          <p:nvSpPr>
            <p:cNvPr id="23571" name="Text Box 7"/>
            <p:cNvSpPr txBox="1">
              <a:spLocks noChangeArrowheads="1"/>
            </p:cNvSpPr>
            <p:nvPr/>
          </p:nvSpPr>
          <p:spPr bwMode="gray">
            <a:xfrm>
              <a:off x="1314" y="1886"/>
              <a:ext cx="38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r>
                <a:rPr lang="en-US" altLang="en-US" sz="2400">
                  <a:solidFill>
                    <a:schemeClr val="bg1"/>
                  </a:solidFill>
                </a:rPr>
                <a:t>2.1</a:t>
              </a:r>
            </a:p>
          </p:txBody>
        </p:sp>
      </p:grpSp>
      <p:grpSp>
        <p:nvGrpSpPr>
          <p:cNvPr id="23556" name="Group 8"/>
          <p:cNvGrpSpPr>
            <a:grpSpLocks/>
          </p:cNvGrpSpPr>
          <p:nvPr/>
        </p:nvGrpSpPr>
        <p:grpSpPr bwMode="auto">
          <a:xfrm>
            <a:off x="2225675" y="2973388"/>
            <a:ext cx="4724400" cy="685800"/>
            <a:chOff x="1296" y="1824"/>
            <a:chExt cx="2976" cy="432"/>
          </a:xfrm>
        </p:grpSpPr>
        <p:sp>
          <p:nvSpPr>
            <p:cNvPr id="23564" name="AutoShape 9"/>
            <p:cNvSpPr>
              <a:spLocks noChangeArrowheads="1"/>
            </p:cNvSpPr>
            <p:nvPr/>
          </p:nvSpPr>
          <p:spPr bwMode="gray">
            <a:xfrm>
              <a:off x="1536" y="1899"/>
              <a:ext cx="2736" cy="288"/>
            </a:xfrm>
            <a:prstGeom prst="roundRect">
              <a:avLst>
                <a:gd name="adj" fmla="val 16667"/>
              </a:avLst>
            </a:prstGeom>
            <a:solidFill>
              <a:schemeClr val="accent1"/>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en-US" altLang="en-US"/>
            </a:p>
          </p:txBody>
        </p:sp>
        <p:sp>
          <p:nvSpPr>
            <p:cNvPr id="23565" name="AutoShape 10"/>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en-US" altLang="en-US"/>
            </a:p>
          </p:txBody>
        </p:sp>
        <p:sp>
          <p:nvSpPr>
            <p:cNvPr id="23566" name="Text Box 11"/>
            <p:cNvSpPr txBox="1">
              <a:spLocks noChangeArrowheads="1"/>
            </p:cNvSpPr>
            <p:nvPr/>
          </p:nvSpPr>
          <p:spPr bwMode="gray">
            <a:xfrm>
              <a:off x="1680" y="1934"/>
              <a:ext cx="21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r>
                <a:rPr lang="en-US" altLang="en-US" sz="2000" b="1">
                  <a:solidFill>
                    <a:schemeClr val="bg1"/>
                  </a:solidFill>
                </a:rPr>
                <a:t>    </a:t>
              </a:r>
              <a:r>
                <a:rPr lang="en-US" altLang="en-US" sz="2000" b="1" err="1">
                  <a:solidFill>
                    <a:schemeClr val="bg1"/>
                  </a:solidFill>
                </a:rPr>
                <a:t>Cáp</a:t>
              </a:r>
              <a:r>
                <a:rPr lang="en-US" altLang="en-US" sz="2000" b="1">
                  <a:solidFill>
                    <a:schemeClr val="bg1"/>
                  </a:solidFill>
                </a:rPr>
                <a:t> </a:t>
              </a:r>
              <a:r>
                <a:rPr lang="en-US" altLang="en-US" sz="2000" b="1" err="1">
                  <a:solidFill>
                    <a:schemeClr val="bg1"/>
                  </a:solidFill>
                </a:rPr>
                <a:t>xoắn</a:t>
              </a:r>
              <a:r>
                <a:rPr lang="en-US" altLang="en-US" sz="2000" b="1">
                  <a:solidFill>
                    <a:schemeClr val="bg1"/>
                  </a:solidFill>
                </a:rPr>
                <a:t> </a:t>
              </a:r>
            </a:p>
          </p:txBody>
        </p:sp>
        <p:sp>
          <p:nvSpPr>
            <p:cNvPr id="23567" name="Text Box 12"/>
            <p:cNvSpPr txBox="1">
              <a:spLocks noChangeArrowheads="1"/>
            </p:cNvSpPr>
            <p:nvPr/>
          </p:nvSpPr>
          <p:spPr bwMode="gray">
            <a:xfrm>
              <a:off x="1314" y="1886"/>
              <a:ext cx="38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ctr"/>
              <a:r>
                <a:rPr lang="en-US" altLang="en-US" sz="2400">
                  <a:solidFill>
                    <a:schemeClr val="bg1"/>
                  </a:solidFill>
                </a:rPr>
                <a:t>2.2</a:t>
              </a:r>
            </a:p>
          </p:txBody>
        </p:sp>
      </p:grpSp>
      <p:sp>
        <p:nvSpPr>
          <p:cNvPr id="23557" name="AutoShape 13"/>
          <p:cNvSpPr>
            <a:spLocks noChangeArrowheads="1"/>
          </p:cNvSpPr>
          <p:nvPr/>
        </p:nvSpPr>
        <p:spPr bwMode="gray">
          <a:xfrm>
            <a:off x="2605088" y="4564063"/>
            <a:ext cx="4343400" cy="457200"/>
          </a:xfrm>
          <a:prstGeom prst="roundRect">
            <a:avLst>
              <a:gd name="adj" fmla="val 16667"/>
            </a:avLst>
          </a:prstGeom>
          <a:solidFill>
            <a:schemeClr val="hlink"/>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en-US" altLang="en-US"/>
          </a:p>
        </p:txBody>
      </p:sp>
      <p:sp>
        <p:nvSpPr>
          <p:cNvPr id="23558" name="AutoShape 14"/>
          <p:cNvSpPr>
            <a:spLocks noChangeArrowheads="1"/>
          </p:cNvSpPr>
          <p:nvPr/>
        </p:nvSpPr>
        <p:spPr bwMode="gray">
          <a:xfrm>
            <a:off x="2149475" y="4413250"/>
            <a:ext cx="685800" cy="685800"/>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en-US" altLang="en-US"/>
          </a:p>
        </p:txBody>
      </p:sp>
      <p:sp>
        <p:nvSpPr>
          <p:cNvPr id="23559" name="Text Box 15"/>
          <p:cNvSpPr txBox="1">
            <a:spLocks noChangeArrowheads="1"/>
          </p:cNvSpPr>
          <p:nvPr/>
        </p:nvSpPr>
        <p:spPr bwMode="gray">
          <a:xfrm>
            <a:off x="2901951" y="4564063"/>
            <a:ext cx="4029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r>
              <a:rPr lang="en-US" altLang="en-US" sz="2000" b="1">
                <a:solidFill>
                  <a:schemeClr val="bg1"/>
                </a:solidFill>
              </a:rPr>
              <a:t>  Cáp quang</a:t>
            </a:r>
          </a:p>
        </p:txBody>
      </p:sp>
      <p:sp>
        <p:nvSpPr>
          <p:cNvPr id="23560" name="Text Box 16"/>
          <p:cNvSpPr txBox="1">
            <a:spLocks noChangeArrowheads="1"/>
          </p:cNvSpPr>
          <p:nvPr/>
        </p:nvSpPr>
        <p:spPr bwMode="gray">
          <a:xfrm>
            <a:off x="2178051" y="4511676"/>
            <a:ext cx="612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ctr"/>
            <a:r>
              <a:rPr lang="en-US" altLang="en-US" sz="2400">
                <a:solidFill>
                  <a:schemeClr val="bg1"/>
                </a:solidFill>
              </a:rPr>
              <a:t>2.3</a:t>
            </a:r>
          </a:p>
        </p:txBody>
      </p:sp>
      <p:pic>
        <p:nvPicPr>
          <p:cNvPr id="23561"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2838" y="1379538"/>
            <a:ext cx="2286000" cy="135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450" y="2746375"/>
            <a:ext cx="228600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6638" y="4187825"/>
            <a:ext cx="26670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19066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barn(inVertical)">
                                      <p:cBhvr>
                                        <p:cTn id="7" dur="500"/>
                                        <p:tgtEl>
                                          <p:spTgt spid="2355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3555"/>
                                        </p:tgtEl>
                                        <p:attrNameLst>
                                          <p:attrName>style.visibility</p:attrName>
                                        </p:attrNameLst>
                                      </p:cBhvr>
                                      <p:to>
                                        <p:strVal val="visible"/>
                                      </p:to>
                                    </p:set>
                                    <p:animEffect transition="in" filter="barn(inVertical)">
                                      <p:cBhvr>
                                        <p:cTn id="12" dur="500"/>
                                        <p:tgtEl>
                                          <p:spTgt spid="2355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3561"/>
                                        </p:tgtEl>
                                        <p:attrNameLst>
                                          <p:attrName>style.visibility</p:attrName>
                                        </p:attrNameLst>
                                      </p:cBhvr>
                                      <p:to>
                                        <p:strVal val="visible"/>
                                      </p:to>
                                    </p:set>
                                    <p:animEffect transition="in" filter="barn(inVertical)">
                                      <p:cBhvr>
                                        <p:cTn id="17" dur="500"/>
                                        <p:tgtEl>
                                          <p:spTgt spid="2356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3556"/>
                                        </p:tgtEl>
                                        <p:attrNameLst>
                                          <p:attrName>style.visibility</p:attrName>
                                        </p:attrNameLst>
                                      </p:cBhvr>
                                      <p:to>
                                        <p:strVal val="visible"/>
                                      </p:to>
                                    </p:set>
                                    <p:animEffect transition="in" filter="barn(inVertical)">
                                      <p:cBhvr>
                                        <p:cTn id="22" dur="500"/>
                                        <p:tgtEl>
                                          <p:spTgt spid="2355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3562"/>
                                        </p:tgtEl>
                                        <p:attrNameLst>
                                          <p:attrName>style.visibility</p:attrName>
                                        </p:attrNameLst>
                                      </p:cBhvr>
                                      <p:to>
                                        <p:strVal val="visible"/>
                                      </p:to>
                                    </p:set>
                                    <p:animEffect transition="in" filter="barn(inVertical)">
                                      <p:cBhvr>
                                        <p:cTn id="27" dur="500"/>
                                        <p:tgtEl>
                                          <p:spTgt spid="2356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3559"/>
                                        </p:tgtEl>
                                        <p:attrNameLst>
                                          <p:attrName>style.visibility</p:attrName>
                                        </p:attrNameLst>
                                      </p:cBhvr>
                                      <p:to>
                                        <p:strVal val="visible"/>
                                      </p:to>
                                    </p:set>
                                    <p:animEffect transition="in" filter="barn(inVertical)">
                                      <p:cBhvr>
                                        <p:cTn id="32" dur="500"/>
                                        <p:tgtEl>
                                          <p:spTgt spid="2355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3563"/>
                                        </p:tgtEl>
                                        <p:attrNameLst>
                                          <p:attrName>style.visibility</p:attrName>
                                        </p:attrNameLst>
                                      </p:cBhvr>
                                      <p:to>
                                        <p:strVal val="visible"/>
                                      </p:to>
                                    </p:set>
                                    <p:animEffect transition="in" filter="barn(inVertical)">
                                      <p:cBhvr>
                                        <p:cTn id="37" dur="500"/>
                                        <p:tgtEl>
                                          <p:spTgt spid="23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p:bldP spid="2355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821026" y="339726"/>
            <a:ext cx="8596668" cy="1320800"/>
          </a:xfrm>
        </p:spPr>
        <p:txBody>
          <a:bodyPr>
            <a:normAutofit/>
          </a:bodyPr>
          <a:lstStyle/>
          <a:p>
            <a:pPr>
              <a:defRPr/>
            </a:pPr>
            <a:r>
              <a:rPr lang="en-US" smtClean="0"/>
              <a:t>3. WAP (Wireless Access Point)</a:t>
            </a:r>
          </a:p>
        </p:txBody>
      </p:sp>
      <p:pic>
        <p:nvPicPr>
          <p:cNvPr id="77827" name="Picture 6"/>
          <p:cNvPicPr>
            <a:picLocks noChangeAspect="1" noChangeArrowheads="1"/>
          </p:cNvPicPr>
          <p:nvPr/>
        </p:nvPicPr>
        <p:blipFill>
          <a:blip r:embed="rId2"/>
          <a:srcRect/>
          <a:stretch>
            <a:fillRect/>
          </a:stretch>
        </p:blipFill>
        <p:spPr bwMode="auto">
          <a:xfrm>
            <a:off x="1262789" y="979487"/>
            <a:ext cx="7541125" cy="4195763"/>
          </a:xfrm>
          <a:prstGeom prst="rect">
            <a:avLst/>
          </a:prstGeom>
          <a:noFill/>
          <a:ln w="9525">
            <a:noFill/>
            <a:miter lim="800000"/>
            <a:headEnd/>
            <a:tailEnd/>
          </a:ln>
        </p:spPr>
      </p:pic>
      <p:pic>
        <p:nvPicPr>
          <p:cNvPr id="436231" name="Picture 7"/>
          <p:cNvPicPr>
            <a:picLocks noChangeAspect="1" noChangeArrowheads="1"/>
          </p:cNvPicPr>
          <p:nvPr/>
        </p:nvPicPr>
        <p:blipFill>
          <a:blip r:embed="rId3"/>
          <a:srcRect/>
          <a:stretch>
            <a:fillRect/>
          </a:stretch>
        </p:blipFill>
        <p:spPr bwMode="auto">
          <a:xfrm>
            <a:off x="4805363" y="5127075"/>
            <a:ext cx="1935071" cy="1426126"/>
          </a:xfrm>
          <a:prstGeom prst="rect">
            <a:avLst/>
          </a:prstGeom>
          <a:noFill/>
          <a:ln w="9525">
            <a:noFill/>
            <a:miter lim="800000"/>
            <a:headEnd/>
            <a:tailEnd/>
          </a:ln>
        </p:spPr>
      </p:pic>
      <p:sp>
        <p:nvSpPr>
          <p:cNvPr id="436232" name="Line 8"/>
          <p:cNvSpPr>
            <a:spLocks noChangeShapeType="1"/>
          </p:cNvSpPr>
          <p:nvPr/>
        </p:nvSpPr>
        <p:spPr bwMode="auto">
          <a:xfrm flipH="1">
            <a:off x="5640388" y="3581400"/>
            <a:ext cx="608012" cy="1593850"/>
          </a:xfrm>
          <a:prstGeom prst="line">
            <a:avLst/>
          </a:prstGeom>
          <a:noFill/>
          <a:ln w="28575">
            <a:solidFill>
              <a:srgbClr val="FF0000"/>
            </a:solidFill>
            <a:round/>
            <a:headEnd/>
            <a:tailEnd type="triangle" w="med" len="med"/>
          </a:ln>
        </p:spPr>
        <p:txBody>
          <a:bodyPr/>
          <a:lstStyle/>
          <a:p>
            <a:endParaRPr lang="en-US"/>
          </a:p>
        </p:txBody>
      </p:sp>
      <p:sp>
        <p:nvSpPr>
          <p:cNvPr id="2" name="Date Placeholder 1"/>
          <p:cNvSpPr>
            <a:spLocks noGrp="1"/>
          </p:cNvSpPr>
          <p:nvPr>
            <p:ph type="dt" sz="half" idx="10"/>
          </p:nvPr>
        </p:nvSpPr>
        <p:spPr/>
        <p:txBody>
          <a:bodyPr/>
          <a:lstStyle/>
          <a:p>
            <a:fld id="{BC439769-6FFF-44C3-A4EF-F535606A2112}"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50</a:t>
            </a:fld>
            <a:endParaRPr lang="en-US"/>
          </a:p>
        </p:txBody>
      </p:sp>
    </p:spTree>
    <p:extLst>
      <p:ext uri="{BB962C8B-B14F-4D97-AF65-F5344CB8AC3E}">
        <p14:creationId xmlns:p14="http://schemas.microsoft.com/office/powerpoint/2010/main" val="13487439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barn(inVertical)">
                                      <p:cBhvr>
                                        <p:cTn id="7" dur="500"/>
                                        <p:tgtEl>
                                          <p:spTgt spid="6349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7827"/>
                                        </p:tgtEl>
                                        <p:attrNameLst>
                                          <p:attrName>style.visibility</p:attrName>
                                        </p:attrNameLst>
                                      </p:cBhvr>
                                      <p:to>
                                        <p:strVal val="visible"/>
                                      </p:to>
                                    </p:set>
                                    <p:animEffect transition="in" filter="barn(inVertical)">
                                      <p:cBhvr>
                                        <p:cTn id="12" dur="500"/>
                                        <p:tgtEl>
                                          <p:spTgt spid="7782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36232"/>
                                        </p:tgtEl>
                                        <p:attrNameLst>
                                          <p:attrName>style.visibility</p:attrName>
                                        </p:attrNameLst>
                                      </p:cBhvr>
                                      <p:to>
                                        <p:strVal val="visible"/>
                                      </p:to>
                                    </p:set>
                                    <p:animEffect transition="in" filter="barn(inVertical)">
                                      <p:cBhvr>
                                        <p:cTn id="17" dur="500"/>
                                        <p:tgtEl>
                                          <p:spTgt spid="43623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36231"/>
                                        </p:tgtEl>
                                        <p:attrNameLst>
                                          <p:attrName>style.visibility</p:attrName>
                                        </p:attrNameLst>
                                      </p:cBhvr>
                                      <p:to>
                                        <p:strVal val="visible"/>
                                      </p:to>
                                    </p:set>
                                    <p:animEffect transition="in" filter="barn(inVertical)">
                                      <p:cBhvr>
                                        <p:cTn id="22" dur="500"/>
                                        <p:tgtEl>
                                          <p:spTgt spid="436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p:bldP spid="43623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normAutofit/>
          </a:bodyPr>
          <a:lstStyle/>
          <a:p>
            <a:pPr>
              <a:defRPr/>
            </a:pPr>
            <a:r>
              <a:rPr lang="en-US" smtClean="0"/>
              <a:t>3. WAP (Wireless Access Point)</a:t>
            </a:r>
          </a:p>
        </p:txBody>
      </p:sp>
      <p:sp>
        <p:nvSpPr>
          <p:cNvPr id="376837" name="Rectangle 5"/>
          <p:cNvSpPr>
            <a:spLocks noChangeArrowheads="1"/>
          </p:cNvSpPr>
          <p:nvPr/>
        </p:nvSpPr>
        <p:spPr bwMode="auto">
          <a:xfrm>
            <a:off x="1100667" y="1429679"/>
            <a:ext cx="7750002" cy="4993418"/>
          </a:xfrm>
          <a:prstGeom prst="rect">
            <a:avLst/>
          </a:prstGeom>
          <a:noFill/>
          <a:ln w="9525">
            <a:noFill/>
            <a:miter lim="800000"/>
            <a:headEnd/>
            <a:tailEnd/>
          </a:ln>
        </p:spPr>
        <p:txBody>
          <a:bodyPr wrap="square" anchor="ctr">
            <a:spAutoFit/>
          </a:bodyPr>
          <a:lstStyle/>
          <a:p>
            <a:pPr marL="339725" indent="-339725" algn="just">
              <a:lnSpc>
                <a:spcPct val="115000"/>
              </a:lnSpc>
              <a:spcBef>
                <a:spcPct val="25000"/>
              </a:spcBef>
              <a:buFont typeface="Wingdings" pitchFamily="2" charset="2"/>
              <a:buChar char="§"/>
            </a:pPr>
            <a:r>
              <a:rPr lang="en-US" sz="2200">
                <a:solidFill>
                  <a:srgbClr val="000066"/>
                </a:solidFill>
              </a:rPr>
              <a:t>WAP(điểm truy cập không dây) hoạt động như một trạm truyền thông WLAN trung tâm. WAP  là những hộp mỏng, nhẹ với một loạt bóng đèn LED trên bề mặt. Ngoài ra WAP có ăng-ten để hỗ trợ thu tín hiệu trên WLAN. </a:t>
            </a:r>
          </a:p>
          <a:p>
            <a:pPr marL="339725" indent="-339725" algn="just">
              <a:lnSpc>
                <a:spcPct val="115000"/>
              </a:lnSpc>
              <a:spcBef>
                <a:spcPct val="25000"/>
              </a:spcBef>
              <a:buFont typeface="Wingdings" pitchFamily="2" charset="2"/>
              <a:buChar char="§"/>
            </a:pPr>
            <a:r>
              <a:rPr lang="en-US" sz="2200">
                <a:solidFill>
                  <a:srgbClr val="000066"/>
                </a:solidFill>
              </a:rPr>
              <a:t>Dùng cơ chế CSMA/CA để giải quyết tranh chấp đường truyền</a:t>
            </a:r>
          </a:p>
          <a:p>
            <a:pPr marL="339725" indent="-339725" algn="just">
              <a:lnSpc>
                <a:spcPct val="115000"/>
              </a:lnSpc>
              <a:spcBef>
                <a:spcPct val="25000"/>
              </a:spcBef>
              <a:buFont typeface="Wingdings" pitchFamily="2" charset="2"/>
              <a:buChar char="§"/>
            </a:pPr>
            <a:r>
              <a:rPr lang="en-US" sz="2200">
                <a:solidFill>
                  <a:srgbClr val="000066"/>
                </a:solidFill>
              </a:rPr>
              <a:t>WAP  liên kết một mạng LAN không dây với mạng LAN có dây tồn tại trước đó. Người dùng mạng gia đình chủ yếu cài WAP sau khi họ đã sở hữu một router và muốn thêm máy tính không dây vào thiết lập hiện thời của mình. </a:t>
            </a:r>
          </a:p>
          <a:p>
            <a:pPr marL="339725" indent="-339725" algn="just">
              <a:lnSpc>
                <a:spcPct val="115000"/>
              </a:lnSpc>
              <a:spcBef>
                <a:spcPct val="25000"/>
              </a:spcBef>
              <a:buFont typeface="Wingdings" pitchFamily="2" charset="2"/>
              <a:buChar char="§"/>
            </a:pPr>
            <a:r>
              <a:rPr lang="en-US" sz="2200">
                <a:solidFill>
                  <a:srgbClr val="000066"/>
                </a:solidFill>
              </a:rPr>
              <a:t>Nếu có  một router không dây thì không cần WAP để triển khai mạng “lai” giữa có dây và không dây.</a:t>
            </a:r>
          </a:p>
        </p:txBody>
      </p:sp>
      <p:sp>
        <p:nvSpPr>
          <p:cNvPr id="2" name="Date Placeholder 1"/>
          <p:cNvSpPr>
            <a:spLocks noGrp="1"/>
          </p:cNvSpPr>
          <p:nvPr>
            <p:ph type="dt" sz="half" idx="10"/>
          </p:nvPr>
        </p:nvSpPr>
        <p:spPr/>
        <p:txBody>
          <a:bodyPr/>
          <a:lstStyle/>
          <a:p>
            <a:fld id="{477A0F67-F217-470D-A192-BC26E865EC15}"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51</a:t>
            </a:fld>
            <a:endParaRPr lang="en-US"/>
          </a:p>
        </p:txBody>
      </p:sp>
    </p:spTree>
    <p:extLst>
      <p:ext uri="{BB962C8B-B14F-4D97-AF65-F5344CB8AC3E}">
        <p14:creationId xmlns:p14="http://schemas.microsoft.com/office/powerpoint/2010/main" val="28297079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68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68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68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68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9875" name="Picture 27"/>
          <p:cNvPicPr>
            <a:picLocks noGrp="1" noChangeAspect="1" noChangeArrowheads="1"/>
          </p:cNvPicPr>
          <p:nvPr>
            <p:ph idx="1"/>
          </p:nvPr>
        </p:nvPicPr>
        <p:blipFill>
          <a:blip r:embed="rId3"/>
          <a:srcRect/>
          <a:stretch>
            <a:fillRect/>
          </a:stretch>
        </p:blipFill>
        <p:spPr>
          <a:xfrm>
            <a:off x="2452689" y="4111626"/>
            <a:ext cx="4370387" cy="2214563"/>
          </a:xfrm>
          <a:noFill/>
        </p:spPr>
      </p:pic>
      <p:sp>
        <p:nvSpPr>
          <p:cNvPr id="65538" name="Rectangle 2"/>
          <p:cNvSpPr>
            <a:spLocks noGrp="1" noChangeArrowheads="1"/>
          </p:cNvSpPr>
          <p:nvPr>
            <p:ph type="title"/>
          </p:nvPr>
        </p:nvSpPr>
        <p:spPr>
          <a:xfrm>
            <a:off x="1752601" y="0"/>
            <a:ext cx="8537575" cy="914400"/>
          </a:xfrm>
        </p:spPr>
        <p:txBody>
          <a:bodyPr>
            <a:normAutofit/>
          </a:bodyPr>
          <a:lstStyle/>
          <a:p>
            <a:pPr>
              <a:defRPr/>
            </a:pPr>
            <a:r>
              <a:rPr lang="en-US" smtClean="0"/>
              <a:t>4. Repeater( Bộ khuếch đại- bộ lặp )</a:t>
            </a:r>
          </a:p>
        </p:txBody>
      </p:sp>
      <p:pic>
        <p:nvPicPr>
          <p:cNvPr id="79876" name="Picture 15"/>
          <p:cNvPicPr>
            <a:picLocks noChangeAspect="1" noChangeArrowheads="1"/>
          </p:cNvPicPr>
          <p:nvPr/>
        </p:nvPicPr>
        <p:blipFill>
          <a:blip r:embed="rId4"/>
          <a:srcRect/>
          <a:stretch>
            <a:fillRect/>
          </a:stretch>
        </p:blipFill>
        <p:spPr bwMode="auto">
          <a:xfrm>
            <a:off x="1922463" y="1152525"/>
            <a:ext cx="4267200" cy="990600"/>
          </a:xfrm>
          <a:prstGeom prst="rect">
            <a:avLst/>
          </a:prstGeom>
          <a:noFill/>
          <a:ln w="9525">
            <a:noFill/>
            <a:miter lim="800000"/>
            <a:headEnd/>
            <a:tailEnd/>
          </a:ln>
        </p:spPr>
      </p:pic>
      <p:pic>
        <p:nvPicPr>
          <p:cNvPr id="79877" name="Picture 16"/>
          <p:cNvPicPr>
            <a:picLocks noChangeAspect="1" noChangeArrowheads="1"/>
          </p:cNvPicPr>
          <p:nvPr/>
        </p:nvPicPr>
        <p:blipFill>
          <a:blip r:embed="rId5"/>
          <a:srcRect/>
          <a:stretch>
            <a:fillRect/>
          </a:stretch>
        </p:blipFill>
        <p:spPr bwMode="auto">
          <a:xfrm>
            <a:off x="1846263" y="2593976"/>
            <a:ext cx="4724400" cy="1103313"/>
          </a:xfrm>
          <a:prstGeom prst="rect">
            <a:avLst/>
          </a:prstGeom>
          <a:noFill/>
          <a:ln w="9525">
            <a:noFill/>
            <a:miter lim="800000"/>
            <a:headEnd/>
            <a:tailEnd/>
          </a:ln>
        </p:spPr>
      </p:pic>
      <p:pic>
        <p:nvPicPr>
          <p:cNvPr id="79878" name="Picture 18"/>
          <p:cNvPicPr>
            <a:picLocks noChangeAspect="1" noChangeArrowheads="1"/>
          </p:cNvPicPr>
          <p:nvPr/>
        </p:nvPicPr>
        <p:blipFill>
          <a:blip r:embed="rId6"/>
          <a:srcRect/>
          <a:stretch>
            <a:fillRect/>
          </a:stretch>
        </p:blipFill>
        <p:spPr bwMode="auto">
          <a:xfrm>
            <a:off x="6570663" y="785156"/>
            <a:ext cx="3054350" cy="2287587"/>
          </a:xfrm>
          <a:prstGeom prst="rect">
            <a:avLst/>
          </a:prstGeom>
          <a:noFill/>
          <a:ln w="9525">
            <a:noFill/>
            <a:miter lim="800000"/>
            <a:headEnd/>
            <a:tailEnd/>
          </a:ln>
        </p:spPr>
      </p:pic>
      <p:grpSp>
        <p:nvGrpSpPr>
          <p:cNvPr id="2" name="Group 19"/>
          <p:cNvGrpSpPr>
            <a:grpSpLocks/>
          </p:cNvGrpSpPr>
          <p:nvPr/>
        </p:nvGrpSpPr>
        <p:grpSpPr bwMode="auto">
          <a:xfrm>
            <a:off x="7680325" y="3273426"/>
            <a:ext cx="1082675" cy="838200"/>
            <a:chOff x="1929" y="1844"/>
            <a:chExt cx="835" cy="590"/>
          </a:xfrm>
        </p:grpSpPr>
        <p:sp>
          <p:nvSpPr>
            <p:cNvPr id="79881" name="AutoShape 20"/>
            <p:cNvSpPr>
              <a:spLocks noChangeArrowheads="1"/>
            </p:cNvSpPr>
            <p:nvPr/>
          </p:nvSpPr>
          <p:spPr bwMode="auto">
            <a:xfrm>
              <a:off x="1929" y="1844"/>
              <a:ext cx="835" cy="590"/>
            </a:xfrm>
            <a:prstGeom prst="cube">
              <a:avLst>
                <a:gd name="adj" fmla="val 12880"/>
              </a:avLst>
            </a:prstGeom>
            <a:solidFill>
              <a:srgbClr val="0066FF"/>
            </a:solidFill>
            <a:ln w="9525">
              <a:solidFill>
                <a:srgbClr val="3366FF"/>
              </a:solidFill>
              <a:miter lim="800000"/>
              <a:headEnd/>
              <a:tailEnd/>
            </a:ln>
          </p:spPr>
          <p:txBody>
            <a:bodyPr wrap="none" anchor="ctr"/>
            <a:lstStyle/>
            <a:p>
              <a:endParaRPr lang="en-US"/>
            </a:p>
          </p:txBody>
        </p:sp>
        <p:grpSp>
          <p:nvGrpSpPr>
            <p:cNvPr id="3" name="Group 21"/>
            <p:cNvGrpSpPr>
              <a:grpSpLocks/>
            </p:cNvGrpSpPr>
            <p:nvPr/>
          </p:nvGrpSpPr>
          <p:grpSpPr bwMode="auto">
            <a:xfrm>
              <a:off x="2056" y="1994"/>
              <a:ext cx="525" cy="365"/>
              <a:chOff x="2028" y="2066"/>
              <a:chExt cx="467" cy="293"/>
            </a:xfrm>
          </p:grpSpPr>
          <p:sp>
            <p:nvSpPr>
              <p:cNvPr id="79883" name="Rectangle 22"/>
              <p:cNvSpPr>
                <a:spLocks noChangeArrowheads="1"/>
              </p:cNvSpPr>
              <p:nvPr/>
            </p:nvSpPr>
            <p:spPr bwMode="auto">
              <a:xfrm>
                <a:off x="2028" y="2066"/>
                <a:ext cx="467" cy="293"/>
              </a:xfrm>
              <a:prstGeom prst="rect">
                <a:avLst/>
              </a:prstGeom>
              <a:noFill/>
              <a:ln w="28575">
                <a:solidFill>
                  <a:schemeClr val="bg1"/>
                </a:solidFill>
                <a:miter lim="800000"/>
                <a:headEnd/>
                <a:tailEnd/>
              </a:ln>
            </p:spPr>
            <p:txBody>
              <a:bodyPr wrap="none" anchor="ctr"/>
              <a:lstStyle/>
              <a:p>
                <a:endParaRPr lang="en-US"/>
              </a:p>
            </p:txBody>
          </p:sp>
          <p:sp>
            <p:nvSpPr>
              <p:cNvPr id="79884" name="Line 23"/>
              <p:cNvSpPr>
                <a:spLocks noChangeShapeType="1"/>
              </p:cNvSpPr>
              <p:nvPr/>
            </p:nvSpPr>
            <p:spPr bwMode="auto">
              <a:xfrm>
                <a:off x="2088" y="2130"/>
                <a:ext cx="342" cy="0"/>
              </a:xfrm>
              <a:prstGeom prst="line">
                <a:avLst/>
              </a:prstGeom>
              <a:noFill/>
              <a:ln w="28575">
                <a:solidFill>
                  <a:schemeClr val="bg1"/>
                </a:solidFill>
                <a:round/>
                <a:headEnd/>
                <a:tailEnd/>
              </a:ln>
            </p:spPr>
            <p:txBody>
              <a:bodyPr wrap="none"/>
              <a:lstStyle/>
              <a:p>
                <a:endParaRPr lang="en-US"/>
              </a:p>
            </p:txBody>
          </p:sp>
          <p:sp>
            <p:nvSpPr>
              <p:cNvPr id="79885" name="Line 24"/>
              <p:cNvSpPr>
                <a:spLocks noChangeShapeType="1"/>
              </p:cNvSpPr>
              <p:nvPr/>
            </p:nvSpPr>
            <p:spPr bwMode="auto">
              <a:xfrm>
                <a:off x="2088" y="2214"/>
                <a:ext cx="342" cy="0"/>
              </a:xfrm>
              <a:prstGeom prst="line">
                <a:avLst/>
              </a:prstGeom>
              <a:noFill/>
              <a:ln w="28575">
                <a:solidFill>
                  <a:schemeClr val="bg1"/>
                </a:solidFill>
                <a:round/>
                <a:headEnd/>
                <a:tailEnd/>
              </a:ln>
            </p:spPr>
            <p:txBody>
              <a:bodyPr wrap="none"/>
              <a:lstStyle/>
              <a:p>
                <a:endParaRPr lang="en-US"/>
              </a:p>
            </p:txBody>
          </p:sp>
          <p:sp>
            <p:nvSpPr>
              <p:cNvPr id="79886" name="Line 25"/>
              <p:cNvSpPr>
                <a:spLocks noChangeShapeType="1"/>
              </p:cNvSpPr>
              <p:nvPr/>
            </p:nvSpPr>
            <p:spPr bwMode="auto">
              <a:xfrm>
                <a:off x="2088" y="2292"/>
                <a:ext cx="342" cy="0"/>
              </a:xfrm>
              <a:prstGeom prst="line">
                <a:avLst/>
              </a:prstGeom>
              <a:noFill/>
              <a:ln w="28575">
                <a:solidFill>
                  <a:schemeClr val="bg1"/>
                </a:solidFill>
                <a:round/>
                <a:headEnd/>
                <a:tailEnd/>
              </a:ln>
            </p:spPr>
            <p:txBody>
              <a:bodyPr wrap="none"/>
              <a:lstStyle/>
              <a:p>
                <a:endParaRPr lang="en-US"/>
              </a:p>
            </p:txBody>
          </p:sp>
        </p:grpSp>
      </p:grpSp>
      <p:sp>
        <p:nvSpPr>
          <p:cNvPr id="79880" name="Text Box 28"/>
          <p:cNvSpPr txBox="1">
            <a:spLocks noChangeArrowheads="1"/>
          </p:cNvSpPr>
          <p:nvPr/>
        </p:nvSpPr>
        <p:spPr bwMode="auto">
          <a:xfrm>
            <a:off x="7623955" y="4324728"/>
            <a:ext cx="1744662" cy="461962"/>
          </a:xfrm>
          <a:prstGeom prst="rect">
            <a:avLst/>
          </a:prstGeom>
          <a:noFill/>
          <a:ln w="9525">
            <a:noFill/>
            <a:miter lim="800000"/>
            <a:headEnd/>
            <a:tailEnd/>
          </a:ln>
        </p:spPr>
        <p:txBody>
          <a:bodyPr>
            <a:spAutoFit/>
          </a:bodyPr>
          <a:lstStyle/>
          <a:p>
            <a:pPr>
              <a:spcBef>
                <a:spcPct val="50000"/>
              </a:spcBef>
            </a:pPr>
            <a:r>
              <a:rPr lang="en-US" sz="2400">
                <a:solidFill>
                  <a:srgbClr val="FF0000"/>
                </a:solidFill>
              </a:rPr>
              <a:t>Ký hiệu</a:t>
            </a:r>
          </a:p>
        </p:txBody>
      </p:sp>
      <p:sp>
        <p:nvSpPr>
          <p:cNvPr id="4" name="Date Placeholder 3"/>
          <p:cNvSpPr>
            <a:spLocks noGrp="1"/>
          </p:cNvSpPr>
          <p:nvPr>
            <p:ph type="dt" sz="half" idx="10"/>
          </p:nvPr>
        </p:nvSpPr>
        <p:spPr/>
        <p:txBody>
          <a:bodyPr/>
          <a:lstStyle/>
          <a:p>
            <a:fld id="{BB0ECC87-A2B0-453F-A386-206C6FE47327}" type="datetime1">
              <a:rPr lang="en-US" smtClean="0"/>
              <a:t>10/23/2020</a:t>
            </a:fld>
            <a:endParaRPr lang="en-US"/>
          </a:p>
        </p:txBody>
      </p:sp>
      <p:sp>
        <p:nvSpPr>
          <p:cNvPr id="5" name="Footer Placeholder 4"/>
          <p:cNvSpPr>
            <a:spLocks noGrp="1"/>
          </p:cNvSpPr>
          <p:nvPr>
            <p:ph type="ftr" sz="quarter" idx="11"/>
          </p:nvPr>
        </p:nvSpPr>
        <p:spPr/>
        <p:txBody>
          <a:bodyPr/>
          <a:lstStyle/>
          <a:p>
            <a:r>
              <a:rPr lang="en-US" smtClean="0"/>
              <a:t>GV: Trịnh Thị Kim Liên</a:t>
            </a:r>
            <a:endParaRPr lang="en-US"/>
          </a:p>
        </p:txBody>
      </p:sp>
      <p:sp>
        <p:nvSpPr>
          <p:cNvPr id="6" name="Slide Number Placeholder 5"/>
          <p:cNvSpPr>
            <a:spLocks noGrp="1"/>
          </p:cNvSpPr>
          <p:nvPr>
            <p:ph type="sldNum" sz="quarter" idx="12"/>
          </p:nvPr>
        </p:nvSpPr>
        <p:spPr/>
        <p:txBody>
          <a:bodyPr/>
          <a:lstStyle/>
          <a:p>
            <a:fld id="{58384711-5E57-4642-9948-1CB74343E256}" type="slidenum">
              <a:rPr lang="en-US" smtClean="0"/>
              <a:t>52</a:t>
            </a:fld>
            <a:endParaRPr lang="en-US"/>
          </a:p>
        </p:txBody>
      </p:sp>
    </p:spTree>
    <p:extLst>
      <p:ext uri="{BB962C8B-B14F-4D97-AF65-F5344CB8AC3E}">
        <p14:creationId xmlns:p14="http://schemas.microsoft.com/office/powerpoint/2010/main" val="16432935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Effect transition="in" filter="barn(inVertical)">
                                      <p:cBhvr>
                                        <p:cTn id="7" dur="500"/>
                                        <p:tgtEl>
                                          <p:spTgt spid="6553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9876"/>
                                        </p:tgtEl>
                                        <p:attrNameLst>
                                          <p:attrName>style.visibility</p:attrName>
                                        </p:attrNameLst>
                                      </p:cBhvr>
                                      <p:to>
                                        <p:strVal val="visible"/>
                                      </p:to>
                                    </p:set>
                                    <p:animEffect transition="in" filter="barn(inVertical)">
                                      <p:cBhvr>
                                        <p:cTn id="12" dur="500"/>
                                        <p:tgtEl>
                                          <p:spTgt spid="7987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9878"/>
                                        </p:tgtEl>
                                        <p:attrNameLst>
                                          <p:attrName>style.visibility</p:attrName>
                                        </p:attrNameLst>
                                      </p:cBhvr>
                                      <p:to>
                                        <p:strVal val="visible"/>
                                      </p:to>
                                    </p:set>
                                    <p:animEffect transition="in" filter="barn(inVertical)">
                                      <p:cBhvr>
                                        <p:cTn id="17" dur="500"/>
                                        <p:tgtEl>
                                          <p:spTgt spid="7987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9880"/>
                                        </p:tgtEl>
                                        <p:attrNameLst>
                                          <p:attrName>style.visibility</p:attrName>
                                        </p:attrNameLst>
                                      </p:cBhvr>
                                      <p:to>
                                        <p:strVal val="visible"/>
                                      </p:to>
                                    </p:set>
                                    <p:animEffect transition="in" filter="barn(inVertical)">
                                      <p:cBhvr>
                                        <p:cTn id="27" dur="500"/>
                                        <p:tgtEl>
                                          <p:spTgt spid="7988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9877"/>
                                        </p:tgtEl>
                                        <p:attrNameLst>
                                          <p:attrName>style.visibility</p:attrName>
                                        </p:attrNameLst>
                                      </p:cBhvr>
                                      <p:to>
                                        <p:strVal val="visible"/>
                                      </p:to>
                                    </p:set>
                                    <p:animEffect transition="in" filter="barn(inVertical)">
                                      <p:cBhvr>
                                        <p:cTn id="32" dur="500"/>
                                        <p:tgtEl>
                                          <p:spTgt spid="79877"/>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9875"/>
                                        </p:tgtEl>
                                        <p:attrNameLst>
                                          <p:attrName>style.visibility</p:attrName>
                                        </p:attrNameLst>
                                      </p:cBhvr>
                                      <p:to>
                                        <p:strVal val="visible"/>
                                      </p:to>
                                    </p:set>
                                    <p:animEffect transition="in" filter="barn(inVertical)">
                                      <p:cBhvr>
                                        <p:cTn id="37" dur="500"/>
                                        <p:tgtEl>
                                          <p:spTgt spid="79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P spid="7988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828800" y="304800"/>
            <a:ext cx="8229600" cy="1066800"/>
          </a:xfrm>
        </p:spPr>
        <p:txBody>
          <a:bodyPr>
            <a:normAutofit fontScale="90000"/>
          </a:bodyPr>
          <a:lstStyle/>
          <a:p>
            <a:pPr algn="ctr">
              <a:defRPr/>
            </a:pPr>
            <a:r>
              <a:rPr lang="en-US" smtClean="0"/>
              <a:t/>
            </a:r>
            <a:br>
              <a:rPr lang="en-US" smtClean="0"/>
            </a:br>
            <a:r>
              <a:rPr lang="en-US" smtClean="0"/>
              <a:t> </a:t>
            </a:r>
            <a:r>
              <a:rPr lang="en-US" b="1" smtClean="0">
                <a:latin typeface="VNI-Times" pitchFamily="2" charset="0"/>
              </a:rPr>
              <a:t>THIẾT BỊ NỐI MẠNG</a:t>
            </a:r>
          </a:p>
        </p:txBody>
      </p:sp>
      <p:sp>
        <p:nvSpPr>
          <p:cNvPr id="66563" name="Rectangle 3"/>
          <p:cNvSpPr>
            <a:spLocks noGrp="1" noChangeArrowheads="1"/>
          </p:cNvSpPr>
          <p:nvPr>
            <p:ph type="body" sz="half" idx="1"/>
          </p:nvPr>
        </p:nvSpPr>
        <p:spPr>
          <a:xfrm>
            <a:off x="1828800" y="1476103"/>
            <a:ext cx="7863840" cy="5058047"/>
          </a:xfrm>
        </p:spPr>
        <p:txBody>
          <a:bodyPr>
            <a:normAutofit lnSpcReduction="10000"/>
          </a:bodyPr>
          <a:lstStyle/>
          <a:p>
            <a:pPr marL="320040" indent="-320040" algn="just">
              <a:lnSpc>
                <a:spcPct val="120000"/>
              </a:lnSpc>
              <a:spcBef>
                <a:spcPct val="35000"/>
              </a:spcBef>
              <a:buFont typeface="Wingdings"/>
              <a:buChar char=""/>
              <a:defRPr/>
            </a:pPr>
            <a:r>
              <a:rPr lang="en-US" sz="2400">
                <a:solidFill>
                  <a:srgbClr val="000066"/>
                </a:solidFill>
              </a:rPr>
              <a:t>Là thiết bị dùng để phục hồi tín hiệu, khuếch đại tín hiệu bị yếu trên các đoạn cáp dài </a:t>
            </a:r>
          </a:p>
          <a:p>
            <a:pPr marL="320040" indent="-320040" algn="just">
              <a:lnSpc>
                <a:spcPct val="120000"/>
              </a:lnSpc>
              <a:spcBef>
                <a:spcPct val="35000"/>
              </a:spcBef>
              <a:buFont typeface="Wingdings"/>
              <a:buChar char=""/>
              <a:defRPr/>
            </a:pPr>
            <a:r>
              <a:rPr lang="en-US" sz="2400">
                <a:solidFill>
                  <a:srgbClr val="000066"/>
                </a:solidFill>
              </a:rPr>
              <a:t>Cho phép mạng vượt xa chiều dài giới hạn của một đường truyền, sử dụng tối đa 4 bộ khuếch đại trên một mạng.</a:t>
            </a:r>
          </a:p>
          <a:p>
            <a:pPr marL="320040" indent="-320040" algn="just">
              <a:lnSpc>
                <a:spcPct val="120000"/>
              </a:lnSpc>
              <a:spcBef>
                <a:spcPct val="35000"/>
              </a:spcBef>
              <a:buFont typeface="Wingdings"/>
              <a:buChar char=""/>
              <a:defRPr/>
            </a:pPr>
            <a:r>
              <a:rPr lang="en-US" sz="2400">
                <a:solidFill>
                  <a:srgbClr val="000066"/>
                </a:solidFill>
              </a:rPr>
              <a:t>Thiết bị này hoạt động ở tầng Physical trong mô hình OSI nên nó chỉ chuyển tín hiệu điện chứ không </a:t>
            </a:r>
            <a:r>
              <a:rPr lang="en-GB" sz="2400">
                <a:solidFill>
                  <a:srgbClr val="000066"/>
                </a:solidFill>
              </a:rPr>
              <a:t>cách ly hoặc </a:t>
            </a:r>
            <a:r>
              <a:rPr lang="en-US" sz="2400">
                <a:solidFill>
                  <a:srgbClr val="000066"/>
                </a:solidFill>
              </a:rPr>
              <a:t>lọc dữ liệu vì vậy nó có thể </a:t>
            </a:r>
            <a:r>
              <a:rPr lang="en-GB" sz="2400">
                <a:solidFill>
                  <a:srgbClr val="000066"/>
                </a:solidFill>
              </a:rPr>
              <a:t>lan truyền lỗi trong mạng</a:t>
            </a:r>
          </a:p>
          <a:p>
            <a:pPr marL="320040" indent="-320040" algn="just">
              <a:lnSpc>
                <a:spcPct val="120000"/>
              </a:lnSpc>
              <a:spcBef>
                <a:spcPct val="35000"/>
              </a:spcBef>
              <a:buFont typeface="Wingdings"/>
              <a:buChar char=""/>
              <a:defRPr/>
            </a:pPr>
            <a:r>
              <a:rPr lang="en-GB" sz="2400">
                <a:solidFill>
                  <a:srgbClr val="000066"/>
                </a:solidFill>
              </a:rPr>
              <a:t>Không thể quản trị hoặc điều khiển thông qua truy nhập từ xa</a:t>
            </a:r>
            <a:endParaRPr lang="en-US" sz="2400">
              <a:solidFill>
                <a:srgbClr val="000066"/>
              </a:solidFill>
            </a:endParaRPr>
          </a:p>
        </p:txBody>
      </p:sp>
      <p:sp>
        <p:nvSpPr>
          <p:cNvPr id="80900" name="Rectangle 7"/>
          <p:cNvSpPr>
            <a:spLocks noChangeArrowheads="1"/>
          </p:cNvSpPr>
          <p:nvPr/>
        </p:nvSpPr>
        <p:spPr bwMode="white">
          <a:xfrm>
            <a:off x="1846263" y="1"/>
            <a:ext cx="6324600" cy="696913"/>
          </a:xfrm>
          <a:prstGeom prst="rect">
            <a:avLst/>
          </a:prstGeom>
          <a:noFill/>
          <a:ln w="9525">
            <a:noFill/>
            <a:miter lim="800000"/>
            <a:headEnd/>
            <a:tailEnd/>
          </a:ln>
        </p:spPr>
        <p:txBody>
          <a:bodyPr anchor="ctr"/>
          <a:lstStyle/>
          <a:p>
            <a:r>
              <a:rPr lang="en-US" sz="2800" i="1">
                <a:solidFill>
                  <a:schemeClr val="bg1"/>
                </a:solidFill>
              </a:rPr>
              <a:t>4. Repeater( Bộ khuếch đại- bộ lặp )</a:t>
            </a:r>
          </a:p>
        </p:txBody>
      </p:sp>
    </p:spTree>
    <p:extLst>
      <p:ext uri="{BB962C8B-B14F-4D97-AF65-F5344CB8AC3E}">
        <p14:creationId xmlns:p14="http://schemas.microsoft.com/office/powerpoint/2010/main" val="8494209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barn(inVertical)">
                                      <p:cBhvr>
                                        <p:cTn id="7" dur="500"/>
                                        <p:tgtEl>
                                          <p:spTgt spid="6656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6563">
                                            <p:txEl>
                                              <p:pRg st="0" end="0"/>
                                            </p:txEl>
                                          </p:spTgt>
                                        </p:tgtEl>
                                        <p:attrNameLst>
                                          <p:attrName>style.visibility</p:attrName>
                                        </p:attrNameLst>
                                      </p:cBhvr>
                                      <p:to>
                                        <p:strVal val="visible"/>
                                      </p:to>
                                    </p:set>
                                    <p:animEffect transition="in" filter="barn(inVertical)">
                                      <p:cBhvr>
                                        <p:cTn id="12" dur="500"/>
                                        <p:tgtEl>
                                          <p:spTgt spid="665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6563">
                                            <p:txEl>
                                              <p:pRg st="1" end="1"/>
                                            </p:txEl>
                                          </p:spTgt>
                                        </p:tgtEl>
                                        <p:attrNameLst>
                                          <p:attrName>style.visibility</p:attrName>
                                        </p:attrNameLst>
                                      </p:cBhvr>
                                      <p:to>
                                        <p:strVal val="visible"/>
                                      </p:to>
                                    </p:set>
                                    <p:animEffect transition="in" filter="barn(inVertical)">
                                      <p:cBhvr>
                                        <p:cTn id="17" dur="500"/>
                                        <p:tgtEl>
                                          <p:spTgt spid="6656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6563">
                                            <p:txEl>
                                              <p:pRg st="2" end="2"/>
                                            </p:txEl>
                                          </p:spTgt>
                                        </p:tgtEl>
                                        <p:attrNameLst>
                                          <p:attrName>style.visibility</p:attrName>
                                        </p:attrNameLst>
                                      </p:cBhvr>
                                      <p:to>
                                        <p:strVal val="visible"/>
                                      </p:to>
                                    </p:set>
                                    <p:animEffect transition="in" filter="barn(inVertical)">
                                      <p:cBhvr>
                                        <p:cTn id="22" dur="500"/>
                                        <p:tgtEl>
                                          <p:spTgt spid="6656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66563">
                                            <p:txEl>
                                              <p:pRg st="3" end="3"/>
                                            </p:txEl>
                                          </p:spTgt>
                                        </p:tgtEl>
                                        <p:attrNameLst>
                                          <p:attrName>style.visibility</p:attrName>
                                        </p:attrNameLst>
                                      </p:cBhvr>
                                      <p:to>
                                        <p:strVal val="visible"/>
                                      </p:to>
                                    </p:set>
                                    <p:animEffect transition="in" filter="barn(inVertical)">
                                      <p:cBhvr>
                                        <p:cTn id="27" dur="500"/>
                                        <p:tgtEl>
                                          <p:spTgt spid="665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p:bldP spid="66563" grpId="0" build="p"/>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21188" name="Picture 4"/>
          <p:cNvPicPr>
            <a:picLocks noChangeAspect="1" noChangeArrowheads="1"/>
          </p:cNvPicPr>
          <p:nvPr/>
        </p:nvPicPr>
        <p:blipFill>
          <a:blip r:embed="rId3"/>
          <a:srcRect/>
          <a:stretch>
            <a:fillRect/>
          </a:stretch>
        </p:blipFill>
        <p:spPr bwMode="auto">
          <a:xfrm>
            <a:off x="2073275" y="3732214"/>
            <a:ext cx="4097338" cy="2422525"/>
          </a:xfrm>
          <a:prstGeom prst="rect">
            <a:avLst/>
          </a:prstGeom>
          <a:noFill/>
          <a:ln w="9525">
            <a:noFill/>
            <a:miter lim="800000"/>
            <a:headEnd/>
            <a:tailEnd/>
          </a:ln>
        </p:spPr>
      </p:pic>
      <p:pic>
        <p:nvPicPr>
          <p:cNvPr id="221189" name="Picture 5"/>
          <p:cNvPicPr>
            <a:picLocks noChangeAspect="1" noChangeArrowheads="1"/>
          </p:cNvPicPr>
          <p:nvPr/>
        </p:nvPicPr>
        <p:blipFill>
          <a:blip r:embed="rId4"/>
          <a:srcRect/>
          <a:stretch>
            <a:fillRect/>
          </a:stretch>
        </p:blipFill>
        <p:spPr bwMode="auto">
          <a:xfrm>
            <a:off x="1770063" y="3884614"/>
            <a:ext cx="1725612" cy="738187"/>
          </a:xfrm>
          <a:prstGeom prst="rect">
            <a:avLst/>
          </a:prstGeom>
          <a:noFill/>
          <a:ln w="9525">
            <a:noFill/>
            <a:miter lim="800000"/>
            <a:headEnd/>
            <a:tailEnd/>
          </a:ln>
        </p:spPr>
      </p:pic>
      <p:sp>
        <p:nvSpPr>
          <p:cNvPr id="81924" name="Rectangle 7"/>
          <p:cNvSpPr>
            <a:spLocks noChangeArrowheads="1"/>
          </p:cNvSpPr>
          <p:nvPr/>
        </p:nvSpPr>
        <p:spPr bwMode="white">
          <a:xfrm>
            <a:off x="1752600" y="1"/>
            <a:ext cx="6324600" cy="696913"/>
          </a:xfrm>
          <a:prstGeom prst="rect">
            <a:avLst/>
          </a:prstGeom>
          <a:noFill/>
          <a:ln w="9525">
            <a:noFill/>
            <a:miter lim="800000"/>
            <a:headEnd/>
            <a:tailEnd/>
          </a:ln>
        </p:spPr>
        <p:txBody>
          <a:bodyPr anchor="ctr"/>
          <a:lstStyle/>
          <a:p>
            <a:r>
              <a:rPr lang="en-US" sz="2800"/>
              <a:t>5. HUB( Bộ tập trung dây)</a:t>
            </a:r>
          </a:p>
        </p:txBody>
      </p:sp>
      <p:pic>
        <p:nvPicPr>
          <p:cNvPr id="221193" name="Picture 9" descr="Hub"/>
          <p:cNvPicPr>
            <a:picLocks noChangeAspect="1" noChangeArrowheads="1"/>
          </p:cNvPicPr>
          <p:nvPr/>
        </p:nvPicPr>
        <p:blipFill>
          <a:blip r:embed="rId5"/>
          <a:srcRect/>
          <a:stretch>
            <a:fillRect/>
          </a:stretch>
        </p:blipFill>
        <p:spPr bwMode="auto">
          <a:xfrm>
            <a:off x="1770063" y="1000125"/>
            <a:ext cx="3035300" cy="1843088"/>
          </a:xfrm>
          <a:prstGeom prst="rect">
            <a:avLst/>
          </a:prstGeom>
          <a:noFill/>
          <a:ln w="9525">
            <a:noFill/>
            <a:miter lim="800000"/>
            <a:headEnd/>
            <a:tailEnd/>
          </a:ln>
        </p:spPr>
      </p:pic>
      <p:pic>
        <p:nvPicPr>
          <p:cNvPr id="221194" name="Picture 10" descr="hub2">
            <a:hlinkClick r:id="rId6"/>
          </p:cNvPr>
          <p:cNvPicPr>
            <a:picLocks noChangeAspect="1" noChangeArrowheads="1"/>
          </p:cNvPicPr>
          <p:nvPr/>
        </p:nvPicPr>
        <p:blipFill>
          <a:blip r:embed="rId7"/>
          <a:srcRect/>
          <a:stretch>
            <a:fillRect/>
          </a:stretch>
        </p:blipFill>
        <p:spPr bwMode="auto">
          <a:xfrm>
            <a:off x="7007225" y="3884614"/>
            <a:ext cx="2590800" cy="2097087"/>
          </a:xfrm>
          <a:prstGeom prst="rect">
            <a:avLst/>
          </a:prstGeom>
          <a:noFill/>
          <a:ln w="9525">
            <a:noFill/>
            <a:miter lim="800000"/>
            <a:headEnd/>
            <a:tailEnd/>
          </a:ln>
        </p:spPr>
      </p:pic>
      <p:pic>
        <p:nvPicPr>
          <p:cNvPr id="221195" name="Picture 11" descr="mangsao"/>
          <p:cNvPicPr>
            <a:picLocks noChangeAspect="1" noChangeArrowheads="1"/>
          </p:cNvPicPr>
          <p:nvPr/>
        </p:nvPicPr>
        <p:blipFill>
          <a:blip r:embed="rId8"/>
          <a:srcRect/>
          <a:stretch>
            <a:fillRect/>
          </a:stretch>
        </p:blipFill>
        <p:spPr bwMode="auto">
          <a:xfrm>
            <a:off x="6096000" y="1000125"/>
            <a:ext cx="2959100" cy="2547938"/>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0EBDAB90-BC4C-4CD7-9274-A16CA4D418DA}"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54</a:t>
            </a:fld>
            <a:endParaRPr lang="en-US"/>
          </a:p>
        </p:txBody>
      </p:sp>
    </p:spTree>
    <p:extLst>
      <p:ext uri="{BB962C8B-B14F-4D97-AF65-F5344CB8AC3E}">
        <p14:creationId xmlns:p14="http://schemas.microsoft.com/office/powerpoint/2010/main" val="3974878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1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118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11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11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1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idx="1"/>
          </p:nvPr>
        </p:nvSpPr>
        <p:spPr>
          <a:xfrm>
            <a:off x="622709" y="1127626"/>
            <a:ext cx="8974137" cy="4918075"/>
          </a:xfrm>
        </p:spPr>
        <p:txBody>
          <a:bodyPr/>
          <a:lstStyle/>
          <a:p>
            <a:pPr algn="just" eaLnBrk="1" hangingPunct="1">
              <a:lnSpc>
                <a:spcPct val="90000"/>
              </a:lnSpc>
              <a:spcBef>
                <a:spcPct val="30000"/>
              </a:spcBef>
              <a:buFont typeface="Wingdings" pitchFamily="2" charset="2"/>
              <a:buChar char="§"/>
            </a:pPr>
            <a:r>
              <a:rPr lang="en-US" sz="2400" err="1">
                <a:solidFill>
                  <a:srgbClr val="000066"/>
                </a:solidFill>
              </a:rPr>
              <a:t>Là</a:t>
            </a:r>
            <a:r>
              <a:rPr lang="en-US" sz="2400">
                <a:solidFill>
                  <a:srgbClr val="000066"/>
                </a:solidFill>
              </a:rPr>
              <a:t> </a:t>
            </a:r>
            <a:r>
              <a:rPr lang="en-US" sz="2400" err="1">
                <a:solidFill>
                  <a:srgbClr val="000066"/>
                </a:solidFill>
              </a:rPr>
              <a:t>thiết</a:t>
            </a:r>
            <a:r>
              <a:rPr lang="en-US" sz="2400">
                <a:solidFill>
                  <a:srgbClr val="000066"/>
                </a:solidFill>
              </a:rPr>
              <a:t> </a:t>
            </a:r>
            <a:r>
              <a:rPr lang="en-US" sz="2400" err="1">
                <a:solidFill>
                  <a:srgbClr val="000066"/>
                </a:solidFill>
              </a:rPr>
              <a:t>bị</a:t>
            </a:r>
            <a:r>
              <a:rPr lang="en-US" sz="2400">
                <a:solidFill>
                  <a:srgbClr val="000066"/>
                </a:solidFill>
              </a:rPr>
              <a:t> </a:t>
            </a:r>
            <a:r>
              <a:rPr lang="en-US" sz="2400" err="1">
                <a:solidFill>
                  <a:srgbClr val="000066"/>
                </a:solidFill>
              </a:rPr>
              <a:t>có</a:t>
            </a:r>
            <a:r>
              <a:rPr lang="en-US" sz="2400">
                <a:solidFill>
                  <a:srgbClr val="000066"/>
                </a:solidFill>
              </a:rPr>
              <a:t> </a:t>
            </a:r>
            <a:r>
              <a:rPr lang="en-US" sz="2400" err="1">
                <a:solidFill>
                  <a:srgbClr val="000066"/>
                </a:solidFill>
              </a:rPr>
              <a:t>chức</a:t>
            </a:r>
            <a:r>
              <a:rPr lang="en-US" sz="2400">
                <a:solidFill>
                  <a:srgbClr val="000066"/>
                </a:solidFill>
              </a:rPr>
              <a:t> </a:t>
            </a:r>
            <a:r>
              <a:rPr lang="en-US" sz="2400" err="1">
                <a:solidFill>
                  <a:srgbClr val="000066"/>
                </a:solidFill>
              </a:rPr>
              <a:t>năng</a:t>
            </a:r>
            <a:r>
              <a:rPr lang="en-US" sz="2400">
                <a:solidFill>
                  <a:srgbClr val="000066"/>
                </a:solidFill>
              </a:rPr>
              <a:t> </a:t>
            </a:r>
            <a:r>
              <a:rPr lang="en-US" sz="2400" err="1">
                <a:solidFill>
                  <a:srgbClr val="000066"/>
                </a:solidFill>
              </a:rPr>
              <a:t>khuyếch</a:t>
            </a:r>
            <a:r>
              <a:rPr lang="en-US" sz="2400">
                <a:solidFill>
                  <a:srgbClr val="000066"/>
                </a:solidFill>
              </a:rPr>
              <a:t> </a:t>
            </a:r>
            <a:r>
              <a:rPr lang="en-US" sz="2400" err="1">
                <a:solidFill>
                  <a:srgbClr val="000066"/>
                </a:solidFill>
              </a:rPr>
              <a:t>đại</a:t>
            </a:r>
            <a:r>
              <a:rPr lang="en-US" sz="2400">
                <a:solidFill>
                  <a:srgbClr val="000066"/>
                </a:solidFill>
              </a:rPr>
              <a:t> </a:t>
            </a:r>
            <a:r>
              <a:rPr lang="en-US" sz="2400" err="1">
                <a:solidFill>
                  <a:srgbClr val="000066"/>
                </a:solidFill>
              </a:rPr>
              <a:t>tín</a:t>
            </a:r>
            <a:r>
              <a:rPr lang="en-US" sz="2400">
                <a:solidFill>
                  <a:srgbClr val="000066"/>
                </a:solidFill>
              </a:rPr>
              <a:t> </a:t>
            </a:r>
            <a:r>
              <a:rPr lang="en-US" sz="2400" err="1">
                <a:solidFill>
                  <a:srgbClr val="000066"/>
                </a:solidFill>
              </a:rPr>
              <a:t>hiệu</a:t>
            </a:r>
            <a:r>
              <a:rPr lang="en-US" sz="2400">
                <a:solidFill>
                  <a:srgbClr val="000066"/>
                </a:solidFill>
              </a:rPr>
              <a:t>, </a:t>
            </a:r>
            <a:r>
              <a:rPr lang="en-US" sz="2400" err="1">
                <a:solidFill>
                  <a:srgbClr val="000066"/>
                </a:solidFill>
              </a:rPr>
              <a:t>có</a:t>
            </a:r>
            <a:r>
              <a:rPr lang="en-US" sz="2400">
                <a:solidFill>
                  <a:srgbClr val="000066"/>
                </a:solidFill>
              </a:rPr>
              <a:t> </a:t>
            </a:r>
            <a:r>
              <a:rPr lang="en-US" sz="2400" err="1">
                <a:solidFill>
                  <a:srgbClr val="000066"/>
                </a:solidFill>
              </a:rPr>
              <a:t>nhiều</a:t>
            </a:r>
            <a:r>
              <a:rPr lang="en-US" sz="2400">
                <a:solidFill>
                  <a:srgbClr val="000066"/>
                </a:solidFill>
              </a:rPr>
              <a:t> </a:t>
            </a:r>
            <a:r>
              <a:rPr lang="en-US" sz="2400" err="1">
                <a:solidFill>
                  <a:srgbClr val="000066"/>
                </a:solidFill>
              </a:rPr>
              <a:t>cổng</a:t>
            </a:r>
            <a:r>
              <a:rPr lang="en-US" sz="2400">
                <a:solidFill>
                  <a:srgbClr val="000066"/>
                </a:solidFill>
              </a:rPr>
              <a:t> (port), </a:t>
            </a:r>
            <a:r>
              <a:rPr lang="en-US" sz="2400" err="1">
                <a:solidFill>
                  <a:srgbClr val="000066"/>
                </a:solidFill>
                <a:cs typeface="Tahoma" pitchFamily="34" charset="0"/>
              </a:rPr>
              <a:t>cho</a:t>
            </a:r>
            <a:r>
              <a:rPr lang="en-US" sz="2400">
                <a:solidFill>
                  <a:srgbClr val="000066"/>
                </a:solidFill>
                <a:cs typeface="Tahoma" pitchFamily="34" charset="0"/>
              </a:rPr>
              <a:t> </a:t>
            </a:r>
            <a:r>
              <a:rPr lang="en-US" sz="2400" err="1">
                <a:solidFill>
                  <a:srgbClr val="000066"/>
                </a:solidFill>
                <a:cs typeface="Tahoma" pitchFamily="34" charset="0"/>
              </a:rPr>
              <a:t>phép</a:t>
            </a:r>
            <a:r>
              <a:rPr lang="en-US" sz="2400">
                <a:solidFill>
                  <a:srgbClr val="000066"/>
                </a:solidFill>
                <a:cs typeface="Tahoma" pitchFamily="34" charset="0"/>
              </a:rPr>
              <a:t> </a:t>
            </a:r>
            <a:r>
              <a:rPr lang="en-US" sz="2400" err="1">
                <a:solidFill>
                  <a:srgbClr val="000066"/>
                </a:solidFill>
                <a:cs typeface="Tahoma" pitchFamily="34" charset="0"/>
              </a:rPr>
              <a:t>nhiều</a:t>
            </a:r>
            <a:r>
              <a:rPr lang="en-US" sz="2400">
                <a:solidFill>
                  <a:srgbClr val="000066"/>
                </a:solidFill>
                <a:cs typeface="Tahoma" pitchFamily="34" charset="0"/>
              </a:rPr>
              <a:t> </a:t>
            </a:r>
            <a:r>
              <a:rPr lang="en-US" sz="2400" err="1">
                <a:solidFill>
                  <a:srgbClr val="000066"/>
                </a:solidFill>
                <a:cs typeface="Tahoma" pitchFamily="34" charset="0"/>
              </a:rPr>
              <a:t>máy</a:t>
            </a:r>
            <a:r>
              <a:rPr lang="en-US" sz="2400">
                <a:solidFill>
                  <a:srgbClr val="000066"/>
                </a:solidFill>
                <a:cs typeface="Tahoma" pitchFamily="34" charset="0"/>
              </a:rPr>
              <a:t> </a:t>
            </a:r>
            <a:r>
              <a:rPr lang="en-US" sz="2400" err="1">
                <a:solidFill>
                  <a:srgbClr val="000066"/>
                </a:solidFill>
                <a:cs typeface="Tahoma" pitchFamily="34" charset="0"/>
              </a:rPr>
              <a:t>tính</a:t>
            </a:r>
            <a:r>
              <a:rPr lang="en-US" sz="2400">
                <a:solidFill>
                  <a:srgbClr val="000066"/>
                </a:solidFill>
                <a:cs typeface="Tahoma" pitchFamily="34" charset="0"/>
              </a:rPr>
              <a:t> </a:t>
            </a:r>
            <a:r>
              <a:rPr lang="en-US" sz="2400" err="1">
                <a:solidFill>
                  <a:srgbClr val="000066"/>
                </a:solidFill>
                <a:cs typeface="Tahoma" pitchFamily="34" charset="0"/>
              </a:rPr>
              <a:t>nối</a:t>
            </a:r>
            <a:r>
              <a:rPr lang="en-US" sz="2400">
                <a:solidFill>
                  <a:srgbClr val="000066"/>
                </a:solidFill>
                <a:cs typeface="Tahoma" pitchFamily="34" charset="0"/>
              </a:rPr>
              <a:t> </a:t>
            </a:r>
            <a:r>
              <a:rPr lang="en-US" sz="2400" err="1">
                <a:solidFill>
                  <a:srgbClr val="000066"/>
                </a:solidFill>
                <a:cs typeface="Tahoma" pitchFamily="34" charset="0"/>
              </a:rPr>
              <a:t>tập</a:t>
            </a:r>
            <a:r>
              <a:rPr lang="en-US" sz="2400">
                <a:solidFill>
                  <a:srgbClr val="000066"/>
                </a:solidFill>
                <a:cs typeface="Tahoma" pitchFamily="34" charset="0"/>
              </a:rPr>
              <a:t> </a:t>
            </a:r>
            <a:r>
              <a:rPr lang="en-US" sz="2400" err="1">
                <a:solidFill>
                  <a:srgbClr val="000066"/>
                </a:solidFill>
                <a:cs typeface="Tahoma" pitchFamily="34" charset="0"/>
              </a:rPr>
              <a:t>trung</a:t>
            </a:r>
            <a:r>
              <a:rPr lang="en-US" sz="2400">
                <a:solidFill>
                  <a:srgbClr val="000066"/>
                </a:solidFill>
                <a:cs typeface="Tahoma" pitchFamily="34" charset="0"/>
              </a:rPr>
              <a:t> </a:t>
            </a:r>
            <a:r>
              <a:rPr lang="en-US" sz="2400" err="1">
                <a:solidFill>
                  <a:srgbClr val="000066"/>
                </a:solidFill>
                <a:cs typeface="Tahoma" pitchFamily="34" charset="0"/>
              </a:rPr>
              <a:t>về</a:t>
            </a:r>
            <a:r>
              <a:rPr lang="en-US" sz="2400">
                <a:solidFill>
                  <a:srgbClr val="000066"/>
                </a:solidFill>
                <a:cs typeface="Tahoma" pitchFamily="34" charset="0"/>
              </a:rPr>
              <a:t> </a:t>
            </a:r>
            <a:r>
              <a:rPr lang="en-US" sz="2400" err="1">
                <a:solidFill>
                  <a:srgbClr val="000066"/>
                </a:solidFill>
                <a:cs typeface="Tahoma" pitchFamily="34" charset="0"/>
              </a:rPr>
              <a:t>thiết</a:t>
            </a:r>
            <a:r>
              <a:rPr lang="en-US" sz="2400">
                <a:solidFill>
                  <a:srgbClr val="000066"/>
                </a:solidFill>
                <a:cs typeface="Tahoma" pitchFamily="34" charset="0"/>
              </a:rPr>
              <a:t> </a:t>
            </a:r>
            <a:r>
              <a:rPr lang="en-US" sz="2400" err="1">
                <a:solidFill>
                  <a:srgbClr val="000066"/>
                </a:solidFill>
                <a:cs typeface="Tahoma" pitchFamily="34" charset="0"/>
              </a:rPr>
              <a:t>bị</a:t>
            </a:r>
            <a:r>
              <a:rPr lang="en-US" sz="2400">
                <a:solidFill>
                  <a:srgbClr val="000066"/>
                </a:solidFill>
                <a:cs typeface="Tahoma" pitchFamily="34" charset="0"/>
              </a:rPr>
              <a:t> </a:t>
            </a:r>
            <a:r>
              <a:rPr lang="en-US" sz="2400" err="1">
                <a:solidFill>
                  <a:srgbClr val="000066"/>
                </a:solidFill>
                <a:cs typeface="Tahoma" pitchFamily="34" charset="0"/>
              </a:rPr>
              <a:t>này</a:t>
            </a:r>
            <a:r>
              <a:rPr lang="en-US" sz="2400">
                <a:solidFill>
                  <a:srgbClr val="000066"/>
                </a:solidFill>
                <a:cs typeface="Tahoma" pitchFamily="34" charset="0"/>
              </a:rPr>
              <a:t>. </a:t>
            </a:r>
            <a:r>
              <a:rPr lang="en-GB" sz="2400">
                <a:solidFill>
                  <a:srgbClr val="000066"/>
                </a:solidFill>
              </a:rPr>
              <a:t>Hub </a:t>
            </a:r>
            <a:r>
              <a:rPr lang="en-GB" sz="2400" err="1">
                <a:solidFill>
                  <a:srgbClr val="000066"/>
                </a:solidFill>
              </a:rPr>
              <a:t>được</a:t>
            </a:r>
            <a:r>
              <a:rPr lang="en-GB" sz="2400">
                <a:solidFill>
                  <a:srgbClr val="000066"/>
                </a:solidFill>
              </a:rPr>
              <a:t> </a:t>
            </a:r>
            <a:r>
              <a:rPr lang="en-GB" sz="2400" err="1">
                <a:solidFill>
                  <a:srgbClr val="000066"/>
                </a:solidFill>
              </a:rPr>
              <a:t>biết</a:t>
            </a:r>
            <a:r>
              <a:rPr lang="en-GB" sz="2400">
                <a:solidFill>
                  <a:srgbClr val="000066"/>
                </a:solidFill>
              </a:rPr>
              <a:t> </a:t>
            </a:r>
            <a:r>
              <a:rPr lang="en-GB" sz="2400" err="1">
                <a:solidFill>
                  <a:srgbClr val="000066"/>
                </a:solidFill>
              </a:rPr>
              <a:t>như</a:t>
            </a:r>
            <a:r>
              <a:rPr lang="en-GB" sz="2400">
                <a:solidFill>
                  <a:srgbClr val="000066"/>
                </a:solidFill>
              </a:rPr>
              <a:t> </a:t>
            </a:r>
            <a:r>
              <a:rPr lang="en-GB" sz="2400" err="1">
                <a:solidFill>
                  <a:srgbClr val="000066"/>
                </a:solidFill>
              </a:rPr>
              <a:t>là</a:t>
            </a:r>
            <a:r>
              <a:rPr lang="en-GB" sz="2400">
                <a:solidFill>
                  <a:srgbClr val="000066"/>
                </a:solidFill>
              </a:rPr>
              <a:t> repeater </a:t>
            </a:r>
            <a:r>
              <a:rPr lang="en-GB" sz="2400" err="1">
                <a:solidFill>
                  <a:srgbClr val="000066"/>
                </a:solidFill>
              </a:rPr>
              <a:t>đa</a:t>
            </a:r>
            <a:r>
              <a:rPr lang="en-GB" sz="2400">
                <a:solidFill>
                  <a:srgbClr val="000066"/>
                </a:solidFill>
              </a:rPr>
              <a:t> </a:t>
            </a:r>
            <a:r>
              <a:rPr lang="en-GB" sz="2400" err="1">
                <a:solidFill>
                  <a:srgbClr val="000066"/>
                </a:solidFill>
              </a:rPr>
              <a:t>cổng</a:t>
            </a:r>
            <a:r>
              <a:rPr lang="en-GB" sz="2400">
                <a:solidFill>
                  <a:srgbClr val="000066"/>
                </a:solidFill>
              </a:rPr>
              <a:t>. </a:t>
            </a:r>
            <a:r>
              <a:rPr lang="en-GB" sz="2400" err="1">
                <a:solidFill>
                  <a:srgbClr val="000066"/>
                </a:solidFill>
              </a:rPr>
              <a:t>Sự</a:t>
            </a:r>
            <a:r>
              <a:rPr lang="en-GB" sz="2400">
                <a:solidFill>
                  <a:srgbClr val="000066"/>
                </a:solidFill>
              </a:rPr>
              <a:t> </a:t>
            </a:r>
            <a:r>
              <a:rPr lang="en-GB" sz="2400" err="1">
                <a:solidFill>
                  <a:srgbClr val="000066"/>
                </a:solidFill>
              </a:rPr>
              <a:t>khác</a:t>
            </a:r>
            <a:r>
              <a:rPr lang="en-GB" sz="2400">
                <a:solidFill>
                  <a:srgbClr val="000066"/>
                </a:solidFill>
              </a:rPr>
              <a:t> </a:t>
            </a:r>
            <a:r>
              <a:rPr lang="en-GB" sz="2400" err="1">
                <a:solidFill>
                  <a:srgbClr val="000066"/>
                </a:solidFill>
              </a:rPr>
              <a:t>nhau</a:t>
            </a:r>
            <a:r>
              <a:rPr lang="en-GB" sz="2400">
                <a:solidFill>
                  <a:srgbClr val="000066"/>
                </a:solidFill>
              </a:rPr>
              <a:t> </a:t>
            </a:r>
            <a:r>
              <a:rPr lang="en-GB" sz="2400" err="1">
                <a:solidFill>
                  <a:srgbClr val="000066"/>
                </a:solidFill>
              </a:rPr>
              <a:t>chính</a:t>
            </a:r>
            <a:r>
              <a:rPr lang="en-GB" sz="2400">
                <a:solidFill>
                  <a:srgbClr val="000066"/>
                </a:solidFill>
              </a:rPr>
              <a:t> </a:t>
            </a:r>
            <a:r>
              <a:rPr lang="en-GB" sz="2400" err="1">
                <a:solidFill>
                  <a:srgbClr val="000066"/>
                </a:solidFill>
              </a:rPr>
              <a:t>là</a:t>
            </a:r>
            <a:r>
              <a:rPr lang="en-GB" sz="2400">
                <a:solidFill>
                  <a:srgbClr val="000066"/>
                </a:solidFill>
              </a:rPr>
              <a:t> </a:t>
            </a:r>
            <a:r>
              <a:rPr lang="en-GB" sz="2400" err="1">
                <a:solidFill>
                  <a:srgbClr val="000066"/>
                </a:solidFill>
              </a:rPr>
              <a:t>số</a:t>
            </a:r>
            <a:r>
              <a:rPr lang="en-GB" sz="2400">
                <a:solidFill>
                  <a:srgbClr val="000066"/>
                </a:solidFill>
              </a:rPr>
              <a:t> cab </a:t>
            </a:r>
            <a:r>
              <a:rPr lang="en-GB" sz="2400" err="1">
                <a:solidFill>
                  <a:srgbClr val="000066"/>
                </a:solidFill>
              </a:rPr>
              <a:t>kết</a:t>
            </a:r>
            <a:r>
              <a:rPr lang="en-GB" sz="2400">
                <a:solidFill>
                  <a:srgbClr val="000066"/>
                </a:solidFill>
              </a:rPr>
              <a:t> </a:t>
            </a:r>
            <a:r>
              <a:rPr lang="en-GB" sz="2400" err="1">
                <a:solidFill>
                  <a:srgbClr val="000066"/>
                </a:solidFill>
              </a:rPr>
              <a:t>nối</a:t>
            </a:r>
            <a:r>
              <a:rPr lang="en-GB" sz="2400">
                <a:solidFill>
                  <a:srgbClr val="000066"/>
                </a:solidFill>
              </a:rPr>
              <a:t> </a:t>
            </a:r>
            <a:r>
              <a:rPr lang="en-GB" sz="2400" err="1">
                <a:solidFill>
                  <a:srgbClr val="000066"/>
                </a:solidFill>
              </a:rPr>
              <a:t>đến</a:t>
            </a:r>
            <a:r>
              <a:rPr lang="en-GB" sz="2400">
                <a:solidFill>
                  <a:srgbClr val="000066"/>
                </a:solidFill>
              </a:rPr>
              <a:t> </a:t>
            </a:r>
            <a:r>
              <a:rPr lang="en-GB" sz="2400" err="1">
                <a:solidFill>
                  <a:srgbClr val="000066"/>
                </a:solidFill>
              </a:rPr>
              <a:t>thiết</a:t>
            </a:r>
            <a:r>
              <a:rPr lang="en-GB" sz="2400">
                <a:solidFill>
                  <a:srgbClr val="000066"/>
                </a:solidFill>
              </a:rPr>
              <a:t> </a:t>
            </a:r>
            <a:r>
              <a:rPr lang="en-GB" sz="2400" err="1">
                <a:solidFill>
                  <a:srgbClr val="000066"/>
                </a:solidFill>
              </a:rPr>
              <a:t>bị</a:t>
            </a:r>
            <a:r>
              <a:rPr lang="en-GB" sz="2400">
                <a:solidFill>
                  <a:srgbClr val="000066"/>
                </a:solidFill>
              </a:rPr>
              <a:t>.</a:t>
            </a:r>
            <a:endParaRPr lang="en-US" sz="2400">
              <a:solidFill>
                <a:srgbClr val="000066"/>
              </a:solidFill>
            </a:endParaRPr>
          </a:p>
          <a:p>
            <a:pPr algn="just" eaLnBrk="1" hangingPunct="1">
              <a:lnSpc>
                <a:spcPct val="90000"/>
              </a:lnSpc>
              <a:spcBef>
                <a:spcPct val="30000"/>
              </a:spcBef>
              <a:buFont typeface="Wingdings" pitchFamily="2" charset="2"/>
              <a:buChar char="§"/>
            </a:pPr>
            <a:r>
              <a:rPr lang="en-US" sz="2400" err="1">
                <a:solidFill>
                  <a:srgbClr val="000066"/>
                </a:solidFill>
              </a:rPr>
              <a:t>Là</a:t>
            </a:r>
            <a:r>
              <a:rPr lang="en-US" sz="2400">
                <a:solidFill>
                  <a:srgbClr val="000066"/>
                </a:solidFill>
              </a:rPr>
              <a:t> </a:t>
            </a:r>
            <a:r>
              <a:rPr lang="en-US" sz="2400" err="1">
                <a:solidFill>
                  <a:srgbClr val="000066"/>
                </a:solidFill>
              </a:rPr>
              <a:t>thiết</a:t>
            </a:r>
            <a:r>
              <a:rPr lang="en-US" sz="2400">
                <a:solidFill>
                  <a:srgbClr val="000066"/>
                </a:solidFill>
              </a:rPr>
              <a:t> </a:t>
            </a:r>
            <a:r>
              <a:rPr lang="en-US" sz="2400" err="1">
                <a:solidFill>
                  <a:srgbClr val="000066"/>
                </a:solidFill>
              </a:rPr>
              <a:t>bị</a:t>
            </a:r>
            <a:r>
              <a:rPr lang="en-US" sz="2400">
                <a:solidFill>
                  <a:srgbClr val="000066"/>
                </a:solidFill>
              </a:rPr>
              <a:t> </a:t>
            </a:r>
            <a:r>
              <a:rPr lang="en-US" sz="2400" err="1">
                <a:solidFill>
                  <a:srgbClr val="000066"/>
                </a:solidFill>
              </a:rPr>
              <a:t>trung</a:t>
            </a:r>
            <a:r>
              <a:rPr lang="en-US" sz="2400">
                <a:solidFill>
                  <a:srgbClr val="000066"/>
                </a:solidFill>
              </a:rPr>
              <a:t> </a:t>
            </a:r>
            <a:r>
              <a:rPr lang="en-US" sz="2400" err="1">
                <a:solidFill>
                  <a:srgbClr val="000066"/>
                </a:solidFill>
              </a:rPr>
              <a:t>tâm</a:t>
            </a:r>
            <a:r>
              <a:rPr lang="en-US" sz="2400">
                <a:solidFill>
                  <a:srgbClr val="000066"/>
                </a:solidFill>
              </a:rPr>
              <a:t> </a:t>
            </a:r>
            <a:r>
              <a:rPr lang="en-US" sz="2400" err="1">
                <a:solidFill>
                  <a:srgbClr val="000066"/>
                </a:solidFill>
              </a:rPr>
              <a:t>nối</a:t>
            </a:r>
            <a:r>
              <a:rPr lang="en-US" sz="2400">
                <a:solidFill>
                  <a:srgbClr val="000066"/>
                </a:solidFill>
              </a:rPr>
              <a:t> </a:t>
            </a:r>
            <a:r>
              <a:rPr lang="en-US" sz="2400" err="1">
                <a:solidFill>
                  <a:srgbClr val="000066"/>
                </a:solidFill>
              </a:rPr>
              <a:t>mạng</a:t>
            </a:r>
            <a:r>
              <a:rPr lang="en-US" sz="2400">
                <a:solidFill>
                  <a:srgbClr val="000066"/>
                </a:solidFill>
              </a:rPr>
              <a:t> LAN </a:t>
            </a:r>
            <a:r>
              <a:rPr lang="en-US" sz="2400" err="1">
                <a:solidFill>
                  <a:srgbClr val="000066"/>
                </a:solidFill>
              </a:rPr>
              <a:t>theo</a:t>
            </a:r>
            <a:r>
              <a:rPr lang="en-US" sz="2400">
                <a:solidFill>
                  <a:srgbClr val="000066"/>
                </a:solidFill>
              </a:rPr>
              <a:t> </a:t>
            </a:r>
            <a:r>
              <a:rPr lang="en-US" sz="2400" err="1">
                <a:solidFill>
                  <a:srgbClr val="000066"/>
                </a:solidFill>
              </a:rPr>
              <a:t>cấu</a:t>
            </a:r>
            <a:r>
              <a:rPr lang="en-US" sz="2400">
                <a:solidFill>
                  <a:srgbClr val="000066"/>
                </a:solidFill>
              </a:rPr>
              <a:t> </a:t>
            </a:r>
            <a:r>
              <a:rPr lang="en-US" sz="2400" err="1">
                <a:solidFill>
                  <a:srgbClr val="000066"/>
                </a:solidFill>
              </a:rPr>
              <a:t>trúc</a:t>
            </a:r>
            <a:r>
              <a:rPr lang="en-US" sz="2400">
                <a:solidFill>
                  <a:srgbClr val="000066"/>
                </a:solidFill>
              </a:rPr>
              <a:t> START/STAR-BUS</a:t>
            </a:r>
          </a:p>
          <a:p>
            <a:pPr algn="just" eaLnBrk="1" hangingPunct="1">
              <a:lnSpc>
                <a:spcPct val="90000"/>
              </a:lnSpc>
              <a:spcBef>
                <a:spcPct val="30000"/>
              </a:spcBef>
              <a:buFont typeface="Wingdings" pitchFamily="2" charset="2"/>
              <a:buChar char="§"/>
            </a:pPr>
            <a:r>
              <a:rPr lang="en-US" sz="2400" err="1">
                <a:solidFill>
                  <a:srgbClr val="000066"/>
                </a:solidFill>
              </a:rPr>
              <a:t>Khi</a:t>
            </a:r>
            <a:r>
              <a:rPr lang="en-US" sz="2400">
                <a:solidFill>
                  <a:srgbClr val="000066"/>
                </a:solidFill>
              </a:rPr>
              <a:t> </a:t>
            </a:r>
            <a:r>
              <a:rPr lang="en-US" sz="2400" err="1">
                <a:solidFill>
                  <a:srgbClr val="000066"/>
                </a:solidFill>
              </a:rPr>
              <a:t>tín</a:t>
            </a:r>
            <a:r>
              <a:rPr lang="en-US" sz="2400">
                <a:solidFill>
                  <a:srgbClr val="000066"/>
                </a:solidFill>
              </a:rPr>
              <a:t> </a:t>
            </a:r>
            <a:r>
              <a:rPr lang="en-US" sz="2400" err="1">
                <a:solidFill>
                  <a:srgbClr val="000066"/>
                </a:solidFill>
              </a:rPr>
              <a:t>hiệu</a:t>
            </a:r>
            <a:r>
              <a:rPr lang="en-US" sz="2400">
                <a:solidFill>
                  <a:srgbClr val="000066"/>
                </a:solidFill>
              </a:rPr>
              <a:t> </a:t>
            </a:r>
            <a:r>
              <a:rPr lang="en-US" sz="2400" err="1">
                <a:solidFill>
                  <a:srgbClr val="000066"/>
                </a:solidFill>
              </a:rPr>
              <a:t>được</a:t>
            </a:r>
            <a:r>
              <a:rPr lang="en-US" sz="2400">
                <a:solidFill>
                  <a:srgbClr val="000066"/>
                </a:solidFill>
              </a:rPr>
              <a:t> </a:t>
            </a:r>
            <a:r>
              <a:rPr lang="en-US" sz="2400" err="1">
                <a:solidFill>
                  <a:srgbClr val="000066"/>
                </a:solidFill>
              </a:rPr>
              <a:t>truyền</a:t>
            </a:r>
            <a:r>
              <a:rPr lang="en-US" sz="2400">
                <a:solidFill>
                  <a:srgbClr val="000066"/>
                </a:solidFill>
              </a:rPr>
              <a:t> </a:t>
            </a:r>
            <a:r>
              <a:rPr lang="en-US" sz="2400" err="1">
                <a:solidFill>
                  <a:srgbClr val="000066"/>
                </a:solidFill>
              </a:rPr>
              <a:t>từ</a:t>
            </a:r>
            <a:r>
              <a:rPr lang="en-US" sz="2400">
                <a:solidFill>
                  <a:srgbClr val="000066"/>
                </a:solidFill>
              </a:rPr>
              <a:t> </a:t>
            </a:r>
            <a:r>
              <a:rPr lang="en-US" sz="2400" err="1">
                <a:solidFill>
                  <a:srgbClr val="000066"/>
                </a:solidFill>
              </a:rPr>
              <a:t>một</a:t>
            </a:r>
            <a:r>
              <a:rPr lang="en-US" sz="2400">
                <a:solidFill>
                  <a:srgbClr val="000066"/>
                </a:solidFill>
              </a:rPr>
              <a:t> </a:t>
            </a:r>
            <a:r>
              <a:rPr lang="en-US" sz="2400" err="1">
                <a:solidFill>
                  <a:srgbClr val="000066"/>
                </a:solidFill>
              </a:rPr>
              <a:t>trạm</a:t>
            </a:r>
            <a:r>
              <a:rPr lang="en-US" sz="2400">
                <a:solidFill>
                  <a:srgbClr val="000066"/>
                </a:solidFill>
              </a:rPr>
              <a:t> </a:t>
            </a:r>
            <a:r>
              <a:rPr lang="en-US" sz="2400" err="1">
                <a:solidFill>
                  <a:srgbClr val="000066"/>
                </a:solidFill>
              </a:rPr>
              <a:t>tới</a:t>
            </a:r>
            <a:r>
              <a:rPr lang="en-US" sz="2400">
                <a:solidFill>
                  <a:srgbClr val="000066"/>
                </a:solidFill>
              </a:rPr>
              <a:t> hub </a:t>
            </a:r>
            <a:r>
              <a:rPr lang="en-US" sz="2400" err="1">
                <a:solidFill>
                  <a:srgbClr val="000066"/>
                </a:solidFill>
              </a:rPr>
              <a:t>nó</a:t>
            </a:r>
            <a:r>
              <a:rPr lang="en-US" sz="2400">
                <a:solidFill>
                  <a:srgbClr val="000066"/>
                </a:solidFill>
              </a:rPr>
              <a:t> </a:t>
            </a:r>
            <a:r>
              <a:rPr lang="en-US" sz="2400" err="1">
                <a:solidFill>
                  <a:srgbClr val="000066"/>
                </a:solidFill>
              </a:rPr>
              <a:t>được</a:t>
            </a:r>
            <a:r>
              <a:rPr lang="en-US" sz="2400">
                <a:solidFill>
                  <a:srgbClr val="000066"/>
                </a:solidFill>
              </a:rPr>
              <a:t> </a:t>
            </a:r>
            <a:r>
              <a:rPr lang="en-US" sz="2400" err="1">
                <a:solidFill>
                  <a:srgbClr val="000066"/>
                </a:solidFill>
              </a:rPr>
              <a:t>truyền</a:t>
            </a:r>
            <a:r>
              <a:rPr lang="en-US" sz="2400">
                <a:solidFill>
                  <a:srgbClr val="000066"/>
                </a:solidFill>
              </a:rPr>
              <a:t> </a:t>
            </a:r>
            <a:r>
              <a:rPr lang="en-US" sz="2400" err="1">
                <a:solidFill>
                  <a:srgbClr val="000066"/>
                </a:solidFill>
              </a:rPr>
              <a:t>đến</a:t>
            </a:r>
            <a:r>
              <a:rPr lang="en-US" sz="2400">
                <a:solidFill>
                  <a:srgbClr val="000066"/>
                </a:solidFill>
              </a:rPr>
              <a:t> </a:t>
            </a:r>
            <a:r>
              <a:rPr lang="en-US" sz="2400" err="1">
                <a:solidFill>
                  <a:srgbClr val="000066"/>
                </a:solidFill>
              </a:rPr>
              <a:t>tất</a:t>
            </a:r>
            <a:r>
              <a:rPr lang="en-US" sz="2400">
                <a:solidFill>
                  <a:srgbClr val="000066"/>
                </a:solidFill>
              </a:rPr>
              <a:t> </a:t>
            </a:r>
            <a:r>
              <a:rPr lang="en-US" sz="2400" err="1">
                <a:solidFill>
                  <a:srgbClr val="000066"/>
                </a:solidFill>
              </a:rPr>
              <a:t>cả</a:t>
            </a:r>
            <a:r>
              <a:rPr lang="en-US" sz="2400">
                <a:solidFill>
                  <a:srgbClr val="000066"/>
                </a:solidFill>
              </a:rPr>
              <a:t> </a:t>
            </a:r>
            <a:r>
              <a:rPr lang="en-US" sz="2400" err="1">
                <a:solidFill>
                  <a:srgbClr val="000066"/>
                </a:solidFill>
              </a:rPr>
              <a:t>các</a:t>
            </a:r>
            <a:r>
              <a:rPr lang="en-US" sz="2400">
                <a:solidFill>
                  <a:srgbClr val="000066"/>
                </a:solidFill>
              </a:rPr>
              <a:t> </a:t>
            </a:r>
            <a:r>
              <a:rPr lang="en-US" sz="2400" err="1">
                <a:solidFill>
                  <a:srgbClr val="000066"/>
                </a:solidFill>
              </a:rPr>
              <a:t>cổng</a:t>
            </a:r>
            <a:r>
              <a:rPr lang="en-US" sz="2400">
                <a:solidFill>
                  <a:srgbClr val="000066"/>
                </a:solidFill>
              </a:rPr>
              <a:t> </a:t>
            </a:r>
            <a:r>
              <a:rPr lang="en-US" sz="2400" err="1">
                <a:solidFill>
                  <a:srgbClr val="000066"/>
                </a:solidFill>
              </a:rPr>
              <a:t>còn</a:t>
            </a:r>
            <a:r>
              <a:rPr lang="en-US" sz="2400">
                <a:solidFill>
                  <a:srgbClr val="000066"/>
                </a:solidFill>
              </a:rPr>
              <a:t> </a:t>
            </a:r>
            <a:r>
              <a:rPr lang="en-US" sz="2400" err="1">
                <a:solidFill>
                  <a:srgbClr val="000066"/>
                </a:solidFill>
              </a:rPr>
              <a:t>lại</a:t>
            </a:r>
            <a:r>
              <a:rPr lang="en-US" sz="2400">
                <a:solidFill>
                  <a:srgbClr val="000066"/>
                </a:solidFill>
              </a:rPr>
              <a:t> </a:t>
            </a:r>
            <a:r>
              <a:rPr lang="en-US" sz="2400" err="1">
                <a:solidFill>
                  <a:srgbClr val="000066"/>
                </a:solidFill>
              </a:rPr>
              <a:t>của</a:t>
            </a:r>
            <a:r>
              <a:rPr lang="en-US" sz="2400">
                <a:solidFill>
                  <a:srgbClr val="000066"/>
                </a:solidFill>
              </a:rPr>
              <a:t> hub </a:t>
            </a:r>
            <a:r>
              <a:rPr lang="en-US" sz="2400" err="1">
                <a:solidFill>
                  <a:srgbClr val="000066"/>
                </a:solidFill>
              </a:rPr>
              <a:t>đồng</a:t>
            </a:r>
            <a:r>
              <a:rPr lang="en-US" sz="2400">
                <a:solidFill>
                  <a:srgbClr val="000066"/>
                </a:solidFill>
              </a:rPr>
              <a:t> </a:t>
            </a:r>
            <a:r>
              <a:rPr lang="en-US" sz="2400" err="1">
                <a:solidFill>
                  <a:srgbClr val="000066"/>
                </a:solidFill>
              </a:rPr>
              <a:t>thời</a:t>
            </a:r>
            <a:r>
              <a:rPr lang="en-US" sz="2400">
                <a:solidFill>
                  <a:srgbClr val="000066"/>
                </a:solidFill>
              </a:rPr>
              <a:t> </a:t>
            </a:r>
            <a:r>
              <a:rPr lang="en-US" sz="2400" err="1">
                <a:solidFill>
                  <a:srgbClr val="000066"/>
                </a:solidFill>
              </a:rPr>
              <a:t>Một</a:t>
            </a:r>
            <a:r>
              <a:rPr lang="en-US" sz="2400">
                <a:solidFill>
                  <a:srgbClr val="000066"/>
                </a:solidFill>
              </a:rPr>
              <a:t> </a:t>
            </a:r>
            <a:r>
              <a:rPr lang="en-US" sz="2400" err="1">
                <a:solidFill>
                  <a:srgbClr val="000066"/>
                </a:solidFill>
              </a:rPr>
              <a:t>số</a:t>
            </a:r>
            <a:r>
              <a:rPr lang="en-US" sz="2400">
                <a:solidFill>
                  <a:srgbClr val="000066"/>
                </a:solidFill>
              </a:rPr>
              <a:t> </a:t>
            </a:r>
            <a:r>
              <a:rPr lang="en-US" sz="2400" err="1">
                <a:solidFill>
                  <a:srgbClr val="000066"/>
                </a:solidFill>
              </a:rPr>
              <a:t>chức</a:t>
            </a:r>
            <a:r>
              <a:rPr lang="en-US" sz="2400">
                <a:solidFill>
                  <a:srgbClr val="000066"/>
                </a:solidFill>
              </a:rPr>
              <a:t> </a:t>
            </a:r>
            <a:r>
              <a:rPr lang="en-US" sz="2400" err="1">
                <a:solidFill>
                  <a:srgbClr val="000066"/>
                </a:solidFill>
              </a:rPr>
              <a:t>năng</a:t>
            </a:r>
            <a:r>
              <a:rPr lang="en-US" sz="2400">
                <a:solidFill>
                  <a:srgbClr val="000066"/>
                </a:solidFill>
              </a:rPr>
              <a:t> </a:t>
            </a:r>
            <a:r>
              <a:rPr lang="en-US" sz="2400" err="1">
                <a:solidFill>
                  <a:srgbClr val="000066"/>
                </a:solidFill>
              </a:rPr>
              <a:t>quản</a:t>
            </a:r>
            <a:r>
              <a:rPr lang="en-US" sz="2400">
                <a:solidFill>
                  <a:srgbClr val="000066"/>
                </a:solidFill>
              </a:rPr>
              <a:t> </a:t>
            </a:r>
            <a:r>
              <a:rPr lang="en-US" sz="2400" err="1">
                <a:solidFill>
                  <a:srgbClr val="000066"/>
                </a:solidFill>
              </a:rPr>
              <a:t>lý</a:t>
            </a:r>
            <a:r>
              <a:rPr lang="en-US" sz="2400">
                <a:solidFill>
                  <a:srgbClr val="000066"/>
                </a:solidFill>
              </a:rPr>
              <a:t> </a:t>
            </a:r>
            <a:r>
              <a:rPr lang="en-US" sz="2400" err="1">
                <a:solidFill>
                  <a:srgbClr val="000066"/>
                </a:solidFill>
              </a:rPr>
              <a:t>cũng</a:t>
            </a:r>
            <a:r>
              <a:rPr lang="en-US" sz="2400">
                <a:solidFill>
                  <a:srgbClr val="000066"/>
                </a:solidFill>
              </a:rPr>
              <a:t> </a:t>
            </a:r>
            <a:r>
              <a:rPr lang="en-US" sz="2400" err="1">
                <a:solidFill>
                  <a:srgbClr val="000066"/>
                </a:solidFill>
              </a:rPr>
              <a:t>được</a:t>
            </a:r>
            <a:r>
              <a:rPr lang="en-US" sz="2400">
                <a:solidFill>
                  <a:srgbClr val="000066"/>
                </a:solidFill>
              </a:rPr>
              <a:t> </a:t>
            </a:r>
            <a:r>
              <a:rPr lang="en-US" sz="2400" err="1">
                <a:solidFill>
                  <a:srgbClr val="000066"/>
                </a:solidFill>
              </a:rPr>
              <a:t>thực</a:t>
            </a:r>
            <a:r>
              <a:rPr lang="en-US" sz="2400">
                <a:solidFill>
                  <a:srgbClr val="000066"/>
                </a:solidFill>
              </a:rPr>
              <a:t> </a:t>
            </a:r>
            <a:r>
              <a:rPr lang="en-US" sz="2400" err="1">
                <a:solidFill>
                  <a:srgbClr val="000066"/>
                </a:solidFill>
              </a:rPr>
              <a:t>hiện</a:t>
            </a:r>
            <a:r>
              <a:rPr lang="en-US" sz="2400">
                <a:solidFill>
                  <a:srgbClr val="000066"/>
                </a:solidFill>
              </a:rPr>
              <a:t> </a:t>
            </a:r>
          </a:p>
          <a:p>
            <a:pPr algn="just" eaLnBrk="1" hangingPunct="1">
              <a:lnSpc>
                <a:spcPct val="90000"/>
              </a:lnSpc>
              <a:spcBef>
                <a:spcPct val="30000"/>
              </a:spcBef>
              <a:buFont typeface="Wingdings" pitchFamily="2" charset="2"/>
              <a:buChar char="§"/>
            </a:pPr>
            <a:r>
              <a:rPr lang="en-US" sz="2400" err="1">
                <a:solidFill>
                  <a:srgbClr val="000066"/>
                </a:solidFill>
              </a:rPr>
              <a:t>Hoạt</a:t>
            </a:r>
            <a:r>
              <a:rPr lang="en-US" sz="2400">
                <a:solidFill>
                  <a:srgbClr val="000066"/>
                </a:solidFill>
              </a:rPr>
              <a:t> </a:t>
            </a:r>
            <a:r>
              <a:rPr lang="en-US" sz="2400" err="1">
                <a:solidFill>
                  <a:srgbClr val="000066"/>
                </a:solidFill>
              </a:rPr>
              <a:t>động</a:t>
            </a:r>
            <a:r>
              <a:rPr lang="en-US" sz="2400">
                <a:solidFill>
                  <a:srgbClr val="000066"/>
                </a:solidFill>
              </a:rPr>
              <a:t> ở </a:t>
            </a:r>
            <a:r>
              <a:rPr lang="en-US" sz="2400" err="1">
                <a:solidFill>
                  <a:srgbClr val="000066"/>
                </a:solidFill>
              </a:rPr>
              <a:t>tầng</a:t>
            </a:r>
            <a:r>
              <a:rPr lang="en-US" sz="2400">
                <a:solidFill>
                  <a:srgbClr val="000066"/>
                </a:solidFill>
              </a:rPr>
              <a:t> </a:t>
            </a:r>
            <a:r>
              <a:rPr lang="en-US" sz="2400" err="1">
                <a:solidFill>
                  <a:srgbClr val="000066"/>
                </a:solidFill>
              </a:rPr>
              <a:t>vật</a:t>
            </a:r>
            <a:r>
              <a:rPr lang="en-US" sz="2400">
                <a:solidFill>
                  <a:srgbClr val="000066"/>
                </a:solidFill>
              </a:rPr>
              <a:t> </a:t>
            </a:r>
            <a:r>
              <a:rPr lang="en-US" sz="2400" err="1">
                <a:solidFill>
                  <a:srgbClr val="000066"/>
                </a:solidFill>
              </a:rPr>
              <a:t>lý</a:t>
            </a:r>
            <a:r>
              <a:rPr lang="en-US" sz="2400">
                <a:solidFill>
                  <a:srgbClr val="000066"/>
                </a:solidFill>
              </a:rPr>
              <a:t>.</a:t>
            </a:r>
          </a:p>
          <a:p>
            <a:pPr algn="just" eaLnBrk="1" hangingPunct="1">
              <a:lnSpc>
                <a:spcPct val="90000"/>
              </a:lnSpc>
              <a:spcBef>
                <a:spcPct val="30000"/>
              </a:spcBef>
              <a:buFont typeface="Wingdings" pitchFamily="2" charset="2"/>
              <a:buChar char="§"/>
            </a:pPr>
            <a:r>
              <a:rPr lang="en-US" sz="2400">
                <a:solidFill>
                  <a:srgbClr val="000066"/>
                </a:solidFill>
              </a:rPr>
              <a:t>Hub </a:t>
            </a:r>
            <a:r>
              <a:rPr lang="en-US" sz="2400" err="1">
                <a:solidFill>
                  <a:srgbClr val="000066"/>
                </a:solidFill>
              </a:rPr>
              <a:t>gồm</a:t>
            </a:r>
            <a:r>
              <a:rPr lang="en-US" sz="2400">
                <a:solidFill>
                  <a:srgbClr val="000066"/>
                </a:solidFill>
              </a:rPr>
              <a:t> </a:t>
            </a:r>
            <a:r>
              <a:rPr lang="en-US" sz="2400" err="1">
                <a:solidFill>
                  <a:srgbClr val="000066"/>
                </a:solidFill>
              </a:rPr>
              <a:t>có</a:t>
            </a:r>
            <a:r>
              <a:rPr lang="en-US" sz="2400">
                <a:solidFill>
                  <a:srgbClr val="000066"/>
                </a:solidFill>
              </a:rPr>
              <a:t> </a:t>
            </a:r>
            <a:r>
              <a:rPr lang="en-US" sz="2400" err="1">
                <a:solidFill>
                  <a:srgbClr val="000066"/>
                </a:solidFill>
              </a:rPr>
              <a:t>ba</a:t>
            </a:r>
            <a:r>
              <a:rPr lang="en-US" sz="2400">
                <a:solidFill>
                  <a:srgbClr val="000066"/>
                </a:solidFill>
              </a:rPr>
              <a:t> </a:t>
            </a:r>
            <a:r>
              <a:rPr lang="en-US" sz="2400" err="1">
                <a:solidFill>
                  <a:srgbClr val="000066"/>
                </a:solidFill>
              </a:rPr>
              <a:t>loại</a:t>
            </a:r>
            <a:r>
              <a:rPr lang="en-US" sz="2400">
                <a:solidFill>
                  <a:srgbClr val="000066"/>
                </a:solidFill>
              </a:rPr>
              <a:t>: Passive Hub(Hub </a:t>
            </a:r>
            <a:r>
              <a:rPr lang="en-US" sz="2400" err="1">
                <a:solidFill>
                  <a:srgbClr val="000066"/>
                </a:solidFill>
              </a:rPr>
              <a:t>thụ</a:t>
            </a:r>
            <a:r>
              <a:rPr lang="en-US" sz="2400">
                <a:solidFill>
                  <a:srgbClr val="000066"/>
                </a:solidFill>
              </a:rPr>
              <a:t> </a:t>
            </a:r>
            <a:r>
              <a:rPr lang="en-US" sz="2400" err="1">
                <a:solidFill>
                  <a:srgbClr val="000066"/>
                </a:solidFill>
              </a:rPr>
              <a:t>động</a:t>
            </a:r>
            <a:r>
              <a:rPr lang="en-US" sz="2400">
                <a:solidFill>
                  <a:srgbClr val="000066"/>
                </a:solidFill>
              </a:rPr>
              <a:t>), Active Hub ( Hub </a:t>
            </a:r>
            <a:r>
              <a:rPr lang="en-US" sz="2400" err="1">
                <a:solidFill>
                  <a:srgbClr val="000066"/>
                </a:solidFill>
              </a:rPr>
              <a:t>chủ</a:t>
            </a:r>
            <a:r>
              <a:rPr lang="en-US" sz="2400">
                <a:solidFill>
                  <a:srgbClr val="000066"/>
                </a:solidFill>
              </a:rPr>
              <a:t> </a:t>
            </a:r>
            <a:r>
              <a:rPr lang="en-US" sz="2400" err="1">
                <a:solidFill>
                  <a:srgbClr val="000066"/>
                </a:solidFill>
              </a:rPr>
              <a:t>động</a:t>
            </a:r>
            <a:r>
              <a:rPr lang="en-US" sz="2400">
                <a:solidFill>
                  <a:srgbClr val="000066"/>
                </a:solidFill>
              </a:rPr>
              <a:t>) </a:t>
            </a:r>
            <a:r>
              <a:rPr lang="en-US" sz="2400" err="1">
                <a:solidFill>
                  <a:srgbClr val="000066"/>
                </a:solidFill>
              </a:rPr>
              <a:t>và</a:t>
            </a:r>
            <a:r>
              <a:rPr lang="en-US" sz="2400">
                <a:solidFill>
                  <a:srgbClr val="000066"/>
                </a:solidFill>
              </a:rPr>
              <a:t> Intelligent Hub(Hub </a:t>
            </a:r>
            <a:r>
              <a:rPr lang="en-US" sz="2400" err="1">
                <a:solidFill>
                  <a:srgbClr val="000066"/>
                </a:solidFill>
              </a:rPr>
              <a:t>thông</a:t>
            </a:r>
            <a:r>
              <a:rPr lang="en-US" sz="2400">
                <a:solidFill>
                  <a:srgbClr val="000066"/>
                </a:solidFill>
              </a:rPr>
              <a:t> minh)</a:t>
            </a:r>
            <a:r>
              <a:rPr lang="en-US" sz="2400" b="1">
                <a:solidFill>
                  <a:srgbClr val="000066"/>
                </a:solidFill>
              </a:rPr>
              <a:t> </a:t>
            </a:r>
          </a:p>
        </p:txBody>
      </p:sp>
      <p:sp>
        <p:nvSpPr>
          <p:cNvPr id="82947" name="Rectangle 6"/>
          <p:cNvSpPr>
            <a:spLocks noChangeArrowheads="1"/>
          </p:cNvSpPr>
          <p:nvPr/>
        </p:nvSpPr>
        <p:spPr bwMode="white">
          <a:xfrm>
            <a:off x="1693863" y="1"/>
            <a:ext cx="6324600" cy="696913"/>
          </a:xfrm>
          <a:prstGeom prst="rect">
            <a:avLst/>
          </a:prstGeom>
          <a:noFill/>
          <a:ln w="9525">
            <a:noFill/>
            <a:miter lim="800000"/>
            <a:headEnd/>
            <a:tailEnd/>
          </a:ln>
        </p:spPr>
        <p:txBody>
          <a:bodyPr anchor="ctr"/>
          <a:lstStyle/>
          <a:p>
            <a:r>
              <a:rPr lang="en-US" sz="2800"/>
              <a:t>5. HUB( Bộ tập trung dây)</a:t>
            </a:r>
          </a:p>
        </p:txBody>
      </p:sp>
      <p:sp>
        <p:nvSpPr>
          <p:cNvPr id="2" name="Date Placeholder 1"/>
          <p:cNvSpPr>
            <a:spLocks noGrp="1"/>
          </p:cNvSpPr>
          <p:nvPr>
            <p:ph type="dt" sz="half" idx="10"/>
          </p:nvPr>
        </p:nvSpPr>
        <p:spPr/>
        <p:txBody>
          <a:bodyPr/>
          <a:lstStyle/>
          <a:p>
            <a:fld id="{2E2E770D-A27D-4E0D-86BE-C08AAA29A307}"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55</a:t>
            </a:fld>
            <a:endParaRPr lang="en-US"/>
          </a:p>
        </p:txBody>
      </p:sp>
    </p:spTree>
    <p:extLst>
      <p:ext uri="{BB962C8B-B14F-4D97-AF65-F5344CB8AC3E}">
        <p14:creationId xmlns:p14="http://schemas.microsoft.com/office/powerpoint/2010/main" val="3511046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0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50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50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50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50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752600" y="0"/>
            <a:ext cx="8153400" cy="990600"/>
          </a:xfrm>
        </p:spPr>
        <p:txBody>
          <a:bodyPr/>
          <a:lstStyle/>
          <a:p>
            <a:pPr eaLnBrk="1" hangingPunct="1"/>
            <a:r>
              <a:rPr lang="en-US" smtClean="0"/>
              <a:t>6. Bridge (Cầu nối )</a:t>
            </a:r>
          </a:p>
        </p:txBody>
      </p:sp>
      <p:pic>
        <p:nvPicPr>
          <p:cNvPr id="235525" name="Picture 5"/>
          <p:cNvPicPr>
            <a:picLocks noChangeAspect="1" noChangeArrowheads="1"/>
          </p:cNvPicPr>
          <p:nvPr/>
        </p:nvPicPr>
        <p:blipFill>
          <a:blip r:embed="rId3"/>
          <a:srcRect/>
          <a:stretch>
            <a:fillRect/>
          </a:stretch>
        </p:blipFill>
        <p:spPr bwMode="auto">
          <a:xfrm>
            <a:off x="3210720" y="579439"/>
            <a:ext cx="4478337" cy="2317750"/>
          </a:xfrm>
          <a:prstGeom prst="rect">
            <a:avLst/>
          </a:prstGeom>
          <a:noFill/>
          <a:ln w="9525">
            <a:noFill/>
            <a:miter lim="800000"/>
            <a:headEnd/>
            <a:tailEnd/>
          </a:ln>
        </p:spPr>
      </p:pic>
      <p:pic>
        <p:nvPicPr>
          <p:cNvPr id="235527" name="Picture 7"/>
          <p:cNvPicPr>
            <a:picLocks noChangeAspect="1" noChangeArrowheads="1"/>
          </p:cNvPicPr>
          <p:nvPr/>
        </p:nvPicPr>
        <p:blipFill>
          <a:blip r:embed="rId4"/>
          <a:srcRect l="2946" t="1114" r="1897"/>
          <a:stretch>
            <a:fillRect/>
          </a:stretch>
        </p:blipFill>
        <p:spPr bwMode="auto">
          <a:xfrm>
            <a:off x="5742782" y="3769521"/>
            <a:ext cx="2678113" cy="2808288"/>
          </a:xfrm>
          <a:prstGeom prst="rect">
            <a:avLst/>
          </a:prstGeom>
          <a:noFill/>
          <a:ln w="9525">
            <a:noFill/>
            <a:miter lim="800000"/>
            <a:headEnd/>
            <a:tailEnd/>
          </a:ln>
        </p:spPr>
      </p:pic>
      <p:sp>
        <p:nvSpPr>
          <p:cNvPr id="83973" name="Text Box 8"/>
          <p:cNvSpPr txBox="1">
            <a:spLocks noChangeArrowheads="1"/>
          </p:cNvSpPr>
          <p:nvPr/>
        </p:nvSpPr>
        <p:spPr bwMode="auto">
          <a:xfrm>
            <a:off x="5523698" y="3148411"/>
            <a:ext cx="1214437" cy="369887"/>
          </a:xfrm>
          <a:prstGeom prst="rect">
            <a:avLst/>
          </a:prstGeom>
          <a:noFill/>
          <a:ln w="9525">
            <a:noFill/>
            <a:miter lim="800000"/>
            <a:headEnd/>
            <a:tailEnd/>
          </a:ln>
        </p:spPr>
        <p:txBody>
          <a:bodyPr>
            <a:spAutoFit/>
          </a:bodyPr>
          <a:lstStyle/>
          <a:p>
            <a:pPr>
              <a:spcBef>
                <a:spcPct val="50000"/>
              </a:spcBef>
            </a:pPr>
            <a:r>
              <a:rPr lang="en-US">
                <a:solidFill>
                  <a:srgbClr val="FF0000"/>
                </a:solidFill>
              </a:rPr>
              <a:t>segment1</a:t>
            </a:r>
          </a:p>
        </p:txBody>
      </p:sp>
      <p:sp>
        <p:nvSpPr>
          <p:cNvPr id="83974" name="Text Box 9"/>
          <p:cNvSpPr txBox="1">
            <a:spLocks noChangeArrowheads="1"/>
          </p:cNvSpPr>
          <p:nvPr/>
        </p:nvSpPr>
        <p:spPr bwMode="auto">
          <a:xfrm>
            <a:off x="7454947" y="3148411"/>
            <a:ext cx="1214437" cy="369887"/>
          </a:xfrm>
          <a:prstGeom prst="rect">
            <a:avLst/>
          </a:prstGeom>
          <a:noFill/>
          <a:ln w="9525">
            <a:noFill/>
            <a:miter lim="800000"/>
            <a:headEnd/>
            <a:tailEnd/>
          </a:ln>
        </p:spPr>
        <p:txBody>
          <a:bodyPr>
            <a:spAutoFit/>
          </a:bodyPr>
          <a:lstStyle/>
          <a:p>
            <a:pPr>
              <a:spcBef>
                <a:spcPct val="50000"/>
              </a:spcBef>
            </a:pPr>
            <a:r>
              <a:rPr lang="en-US">
                <a:solidFill>
                  <a:srgbClr val="FF0000"/>
                </a:solidFill>
              </a:rPr>
              <a:t>segment2</a:t>
            </a:r>
          </a:p>
        </p:txBody>
      </p:sp>
      <p:pic>
        <p:nvPicPr>
          <p:cNvPr id="235532" name="Picture 12"/>
          <p:cNvPicPr>
            <a:picLocks noChangeAspect="1" noChangeArrowheads="1"/>
          </p:cNvPicPr>
          <p:nvPr/>
        </p:nvPicPr>
        <p:blipFill>
          <a:blip r:embed="rId5"/>
          <a:srcRect/>
          <a:stretch>
            <a:fillRect/>
          </a:stretch>
        </p:blipFill>
        <p:spPr bwMode="auto">
          <a:xfrm>
            <a:off x="-23516" y="2897189"/>
            <a:ext cx="5237163" cy="3752850"/>
          </a:xfrm>
          <a:prstGeom prst="rect">
            <a:avLst/>
          </a:prstGeom>
          <a:noFill/>
          <a:ln w="9525">
            <a:noFill/>
            <a:round/>
            <a:headEnd/>
            <a:tailEnd/>
          </a:ln>
        </p:spPr>
      </p:pic>
      <p:pic>
        <p:nvPicPr>
          <p:cNvPr id="235533" name="Picture 13"/>
          <p:cNvPicPr>
            <a:picLocks noChangeAspect="1" noChangeArrowheads="1"/>
          </p:cNvPicPr>
          <p:nvPr/>
        </p:nvPicPr>
        <p:blipFill>
          <a:blip r:embed="rId6"/>
          <a:srcRect/>
          <a:stretch>
            <a:fillRect/>
          </a:stretch>
        </p:blipFill>
        <p:spPr bwMode="auto">
          <a:xfrm>
            <a:off x="671514" y="990600"/>
            <a:ext cx="2352675" cy="2230437"/>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CBF13BF6-D4F9-4934-BEDB-4673684374F7}"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56</a:t>
            </a:fld>
            <a:endParaRPr lang="en-US"/>
          </a:p>
        </p:txBody>
      </p:sp>
    </p:spTree>
    <p:extLst>
      <p:ext uri="{BB962C8B-B14F-4D97-AF65-F5344CB8AC3E}">
        <p14:creationId xmlns:p14="http://schemas.microsoft.com/office/powerpoint/2010/main" val="1946270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83973"/>
                                        </p:tgtEl>
                                        <p:attrNameLst>
                                          <p:attrName>style.visibility</p:attrName>
                                        </p:attrNameLst>
                                      </p:cBhvr>
                                      <p:to>
                                        <p:strVal val="visible"/>
                                      </p:to>
                                    </p:set>
                                    <p:animEffect transition="in" filter="barn(inVertical)">
                                      <p:cBhvr>
                                        <p:cTn id="23" dur="500"/>
                                        <p:tgtEl>
                                          <p:spTgt spid="8397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83974"/>
                                        </p:tgtEl>
                                        <p:attrNameLst>
                                          <p:attrName>style.visibility</p:attrName>
                                        </p:attrNameLst>
                                      </p:cBhvr>
                                      <p:to>
                                        <p:strVal val="visible"/>
                                      </p:to>
                                    </p:set>
                                    <p:animEffect transition="in" filter="barn(inVertical)">
                                      <p:cBhvr>
                                        <p:cTn id="28" dur="500"/>
                                        <p:tgtEl>
                                          <p:spTgt spid="83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3" grpId="0"/>
      <p:bldP spid="8397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3"/>
          <p:cNvGraphicFramePr>
            <a:graphicFrameLocks noChangeAspect="1"/>
          </p:cNvGraphicFramePr>
          <p:nvPr/>
        </p:nvGraphicFramePr>
        <p:xfrm>
          <a:off x="1846263" y="1152525"/>
          <a:ext cx="7740650" cy="4432300"/>
        </p:xfrm>
        <a:graphic>
          <a:graphicData uri="http://schemas.openxmlformats.org/presentationml/2006/ole">
            <mc:AlternateContent xmlns:mc="http://schemas.openxmlformats.org/markup-compatibility/2006">
              <mc:Choice xmlns:v="urn:schemas-microsoft-com:vml" Requires="v">
                <p:oleObj spid="_x0000_s4110" name="Bitmap Image" r:id="rId4" imgW="5772956" imgH="3304762" progId="PBrush">
                  <p:embed/>
                </p:oleObj>
              </mc:Choice>
              <mc:Fallback>
                <p:oleObj name="Bitmap Image" r:id="rId4" imgW="5772956" imgH="3304762" progId="PBrush">
                  <p:embed/>
                  <p:pic>
                    <p:nvPicPr>
                      <p:cNvPr id="409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6263" y="1152525"/>
                        <a:ext cx="7740650" cy="443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9" name="Rectangle 7"/>
          <p:cNvSpPr>
            <a:spLocks noGrp="1" noChangeArrowheads="1"/>
          </p:cNvSpPr>
          <p:nvPr>
            <p:ph type="title"/>
          </p:nvPr>
        </p:nvSpPr>
        <p:spPr>
          <a:noFill/>
        </p:spPr>
        <p:txBody>
          <a:bodyPr/>
          <a:lstStyle/>
          <a:p>
            <a:pPr eaLnBrk="1" hangingPunct="1"/>
            <a:r>
              <a:rPr lang="en-US" smtClean="0"/>
              <a:t>6. Bridge (Cầu nối )</a:t>
            </a:r>
          </a:p>
        </p:txBody>
      </p:sp>
      <p:sp>
        <p:nvSpPr>
          <p:cNvPr id="2" name="Date Placeholder 1"/>
          <p:cNvSpPr>
            <a:spLocks noGrp="1"/>
          </p:cNvSpPr>
          <p:nvPr>
            <p:ph type="dt" sz="half" idx="10"/>
          </p:nvPr>
        </p:nvSpPr>
        <p:spPr/>
        <p:txBody>
          <a:bodyPr/>
          <a:lstStyle/>
          <a:p>
            <a:fld id="{BC44ADB9-BD07-4FCE-8E01-B4BFAD85A7CC}"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57</a:t>
            </a:fld>
            <a:endParaRPr lang="en-US"/>
          </a:p>
        </p:txBody>
      </p:sp>
    </p:spTree>
    <p:extLst>
      <p:ext uri="{BB962C8B-B14F-4D97-AF65-F5344CB8AC3E}">
        <p14:creationId xmlns:p14="http://schemas.microsoft.com/office/powerpoint/2010/main" val="2462084505"/>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5" name="Rectangle 3"/>
          <p:cNvSpPr>
            <a:spLocks noGrp="1" noChangeArrowheads="1"/>
          </p:cNvSpPr>
          <p:nvPr>
            <p:ph type="body" sz="half" idx="1"/>
          </p:nvPr>
        </p:nvSpPr>
        <p:spPr>
          <a:xfrm>
            <a:off x="257175" y="885824"/>
            <a:ext cx="9144000" cy="5464175"/>
          </a:xfrm>
        </p:spPr>
        <p:txBody>
          <a:bodyPr>
            <a:normAutofit lnSpcReduction="10000"/>
          </a:bodyPr>
          <a:lstStyle/>
          <a:p>
            <a:pPr marL="339725" indent="-339725" algn="just">
              <a:lnSpc>
                <a:spcPct val="95000"/>
              </a:lnSpc>
              <a:spcBef>
                <a:spcPct val="45000"/>
              </a:spcBef>
              <a:buFont typeface="Wingdings"/>
              <a:buChar char=""/>
              <a:defRPr/>
            </a:pPr>
            <a:r>
              <a:rPr lang="en-US" sz="2400" err="1">
                <a:solidFill>
                  <a:srgbClr val="000066"/>
                </a:solidFill>
                <a:latin typeface="Times New Roman" pitchFamily="18" charset="0"/>
              </a:rPr>
              <a:t>Cầu</a:t>
            </a:r>
            <a:r>
              <a:rPr lang="en-US" sz="2400">
                <a:solidFill>
                  <a:srgbClr val="000066"/>
                </a:solidFill>
                <a:latin typeface="Times New Roman" pitchFamily="18" charset="0"/>
              </a:rPr>
              <a:t> </a:t>
            </a:r>
            <a:r>
              <a:rPr lang="en-US" sz="2400" err="1">
                <a:solidFill>
                  <a:srgbClr val="000066"/>
                </a:solidFill>
                <a:latin typeface="Times New Roman" pitchFamily="18" charset="0"/>
              </a:rPr>
              <a:t>nối</a:t>
            </a:r>
            <a:r>
              <a:rPr lang="en-US" sz="2400">
                <a:solidFill>
                  <a:srgbClr val="000066"/>
                </a:solidFill>
                <a:latin typeface="Times New Roman" pitchFamily="18" charset="0"/>
              </a:rPr>
              <a:t> </a:t>
            </a:r>
            <a:r>
              <a:rPr lang="en-US" sz="2400" err="1">
                <a:solidFill>
                  <a:srgbClr val="000066"/>
                </a:solidFill>
                <a:latin typeface="Times New Roman" pitchFamily="18" charset="0"/>
              </a:rPr>
              <a:t>là</a:t>
            </a:r>
            <a:r>
              <a:rPr lang="en-US" sz="2400">
                <a:solidFill>
                  <a:srgbClr val="000066"/>
                </a:solidFill>
                <a:latin typeface="Times New Roman" pitchFamily="18" charset="0"/>
              </a:rPr>
              <a:t> </a:t>
            </a:r>
            <a:r>
              <a:rPr lang="en-US" sz="2400" err="1">
                <a:solidFill>
                  <a:srgbClr val="000066"/>
                </a:solidFill>
                <a:latin typeface="Times New Roman" pitchFamily="18" charset="0"/>
              </a:rPr>
              <a:t>thiết</a:t>
            </a:r>
            <a:r>
              <a:rPr lang="en-US" sz="2400">
                <a:solidFill>
                  <a:srgbClr val="000066"/>
                </a:solidFill>
                <a:latin typeface="Times New Roman" pitchFamily="18" charset="0"/>
              </a:rPr>
              <a:t> </a:t>
            </a:r>
            <a:r>
              <a:rPr lang="en-US" sz="2400" err="1">
                <a:solidFill>
                  <a:srgbClr val="000066"/>
                </a:solidFill>
                <a:latin typeface="Times New Roman" pitchFamily="18" charset="0"/>
              </a:rPr>
              <a:t>bị</a:t>
            </a:r>
            <a:r>
              <a:rPr lang="en-US" sz="2400">
                <a:solidFill>
                  <a:srgbClr val="000066"/>
                </a:solidFill>
                <a:latin typeface="Times New Roman" pitchFamily="18" charset="0"/>
              </a:rPr>
              <a:t> </a:t>
            </a:r>
            <a:r>
              <a:rPr lang="en-US" sz="2400" err="1">
                <a:solidFill>
                  <a:srgbClr val="000066"/>
                </a:solidFill>
                <a:latin typeface="Times New Roman" pitchFamily="18" charset="0"/>
              </a:rPr>
              <a:t>để</a:t>
            </a:r>
            <a:r>
              <a:rPr lang="en-US" sz="2400">
                <a:solidFill>
                  <a:srgbClr val="000066"/>
                </a:solidFill>
                <a:latin typeface="Times New Roman" pitchFamily="18" charset="0"/>
              </a:rPr>
              <a:t> </a:t>
            </a:r>
            <a:r>
              <a:rPr lang="en-US" sz="2400" b="1" err="1">
                <a:solidFill>
                  <a:srgbClr val="000066"/>
                </a:solidFill>
                <a:latin typeface="Times New Roman" pitchFamily="18" charset="0"/>
              </a:rPr>
              <a:t>kết</a:t>
            </a:r>
            <a:r>
              <a:rPr lang="en-US" sz="2400" b="1">
                <a:solidFill>
                  <a:srgbClr val="000066"/>
                </a:solidFill>
                <a:latin typeface="Times New Roman" pitchFamily="18" charset="0"/>
              </a:rPr>
              <a:t> </a:t>
            </a:r>
            <a:r>
              <a:rPr lang="en-US" sz="2400" b="1" err="1">
                <a:solidFill>
                  <a:srgbClr val="000066"/>
                </a:solidFill>
                <a:latin typeface="Times New Roman" pitchFamily="18" charset="0"/>
              </a:rPr>
              <a:t>nối</a:t>
            </a:r>
            <a:r>
              <a:rPr lang="en-US" sz="2400" b="1">
                <a:solidFill>
                  <a:srgbClr val="000066"/>
                </a:solidFill>
                <a:latin typeface="Times New Roman" pitchFamily="18" charset="0"/>
              </a:rPr>
              <a:t> </a:t>
            </a:r>
            <a:r>
              <a:rPr lang="en-US" sz="2400" b="1" err="1">
                <a:solidFill>
                  <a:srgbClr val="000066"/>
                </a:solidFill>
                <a:latin typeface="Times New Roman" pitchFamily="18" charset="0"/>
              </a:rPr>
              <a:t>hai</a:t>
            </a:r>
            <a:r>
              <a:rPr lang="en-US" sz="2400" b="1">
                <a:solidFill>
                  <a:srgbClr val="000066"/>
                </a:solidFill>
                <a:latin typeface="Times New Roman" pitchFamily="18" charset="0"/>
              </a:rPr>
              <a:t> </a:t>
            </a:r>
            <a:r>
              <a:rPr lang="en-US" sz="2400" b="1" err="1">
                <a:solidFill>
                  <a:srgbClr val="000066"/>
                </a:solidFill>
                <a:latin typeface="Times New Roman" pitchFamily="18" charset="0"/>
              </a:rPr>
              <a:t>nhánh</a:t>
            </a:r>
            <a:r>
              <a:rPr lang="en-US" sz="2400" b="1">
                <a:solidFill>
                  <a:srgbClr val="000066"/>
                </a:solidFill>
                <a:latin typeface="Times New Roman" pitchFamily="18" charset="0"/>
              </a:rPr>
              <a:t> </a:t>
            </a:r>
            <a:r>
              <a:rPr lang="en-US" sz="2400" b="1" err="1">
                <a:solidFill>
                  <a:srgbClr val="000066"/>
                </a:solidFill>
                <a:latin typeface="Times New Roman" pitchFamily="18" charset="0"/>
              </a:rPr>
              <a:t>mạng</a:t>
            </a:r>
            <a:r>
              <a:rPr lang="en-US" sz="2400" b="1">
                <a:solidFill>
                  <a:srgbClr val="000066"/>
                </a:solidFill>
                <a:latin typeface="Times New Roman" pitchFamily="18" charset="0"/>
              </a:rPr>
              <a:t> </a:t>
            </a:r>
            <a:r>
              <a:rPr lang="en-GB" sz="2400" b="1" err="1">
                <a:solidFill>
                  <a:srgbClr val="000066"/>
                </a:solidFill>
                <a:latin typeface="Times New Roman" pitchFamily="18" charset="0"/>
              </a:rPr>
              <a:t>cục</a:t>
            </a:r>
            <a:r>
              <a:rPr lang="en-GB" sz="2400" b="1">
                <a:solidFill>
                  <a:srgbClr val="000066"/>
                </a:solidFill>
                <a:latin typeface="Times New Roman" pitchFamily="18" charset="0"/>
              </a:rPr>
              <a:t> </a:t>
            </a:r>
            <a:r>
              <a:rPr lang="en-GB" sz="2400" b="1" err="1">
                <a:solidFill>
                  <a:srgbClr val="000066"/>
                </a:solidFill>
                <a:latin typeface="Times New Roman" pitchFamily="18" charset="0"/>
              </a:rPr>
              <a:t>bộ</a:t>
            </a:r>
            <a:r>
              <a:rPr lang="en-GB" sz="2400">
                <a:solidFill>
                  <a:srgbClr val="000066"/>
                </a:solidFill>
                <a:latin typeface="Times New Roman" pitchFamily="18" charset="0"/>
              </a:rPr>
              <a:t> (LAN segments).N</a:t>
            </a:r>
            <a:r>
              <a:rPr lang="en-US" sz="2400">
                <a:solidFill>
                  <a:srgbClr val="000066"/>
                </a:solidFill>
                <a:latin typeface="Times New Roman" pitchFamily="18" charset="0"/>
              </a:rPr>
              <a:t>ó </a:t>
            </a:r>
            <a:r>
              <a:rPr lang="en-US" sz="2400" err="1">
                <a:solidFill>
                  <a:srgbClr val="000066"/>
                </a:solidFill>
                <a:latin typeface="Times New Roman" pitchFamily="18" charset="0"/>
              </a:rPr>
              <a:t>có</a:t>
            </a:r>
            <a:r>
              <a:rPr lang="en-US" sz="2400">
                <a:solidFill>
                  <a:srgbClr val="000066"/>
                </a:solidFill>
                <a:latin typeface="Times New Roman" pitchFamily="18" charset="0"/>
              </a:rPr>
              <a:t> </a:t>
            </a:r>
            <a:r>
              <a:rPr lang="en-US" sz="2400" err="1">
                <a:solidFill>
                  <a:srgbClr val="000066"/>
                </a:solidFill>
                <a:latin typeface="Times New Roman" pitchFamily="18" charset="0"/>
              </a:rPr>
              <a:t>chức</a:t>
            </a:r>
            <a:r>
              <a:rPr lang="en-US" sz="2400">
                <a:solidFill>
                  <a:srgbClr val="000066"/>
                </a:solidFill>
                <a:latin typeface="Times New Roman" pitchFamily="18" charset="0"/>
              </a:rPr>
              <a:t> </a:t>
            </a:r>
            <a:r>
              <a:rPr lang="en-US" sz="2400" err="1">
                <a:solidFill>
                  <a:srgbClr val="000066"/>
                </a:solidFill>
                <a:latin typeface="Times New Roman" pitchFamily="18" charset="0"/>
              </a:rPr>
              <a:t>năng</a:t>
            </a:r>
            <a:r>
              <a:rPr lang="en-US" sz="2400">
                <a:solidFill>
                  <a:srgbClr val="000066"/>
                </a:solidFill>
                <a:latin typeface="Times New Roman" pitchFamily="18" charset="0"/>
              </a:rPr>
              <a:t> </a:t>
            </a:r>
            <a:r>
              <a:rPr lang="en-US" sz="2400" err="1">
                <a:solidFill>
                  <a:srgbClr val="000066"/>
                </a:solidFill>
                <a:latin typeface="Times New Roman" pitchFamily="18" charset="0"/>
              </a:rPr>
              <a:t>chuyển</a:t>
            </a:r>
            <a:r>
              <a:rPr lang="en-US" sz="2400">
                <a:solidFill>
                  <a:srgbClr val="000066"/>
                </a:solidFill>
                <a:latin typeface="Times New Roman" pitchFamily="18" charset="0"/>
              </a:rPr>
              <a:t> </a:t>
            </a:r>
            <a:r>
              <a:rPr lang="en-US" sz="2400" err="1">
                <a:solidFill>
                  <a:srgbClr val="000066"/>
                </a:solidFill>
                <a:latin typeface="Times New Roman" pitchFamily="18" charset="0"/>
              </a:rPr>
              <a:t>có</a:t>
            </a:r>
            <a:r>
              <a:rPr lang="en-US" sz="2400">
                <a:solidFill>
                  <a:srgbClr val="000066"/>
                </a:solidFill>
                <a:latin typeface="Times New Roman" pitchFamily="18" charset="0"/>
              </a:rPr>
              <a:t> </a:t>
            </a:r>
            <a:r>
              <a:rPr lang="en-US" sz="2400" err="1">
                <a:solidFill>
                  <a:srgbClr val="000066"/>
                </a:solidFill>
                <a:latin typeface="Times New Roman" pitchFamily="18" charset="0"/>
              </a:rPr>
              <a:t>chọn</a:t>
            </a:r>
            <a:r>
              <a:rPr lang="en-US" sz="2400">
                <a:solidFill>
                  <a:srgbClr val="000066"/>
                </a:solidFill>
                <a:latin typeface="Times New Roman" pitchFamily="18" charset="0"/>
              </a:rPr>
              <a:t> </a:t>
            </a:r>
            <a:r>
              <a:rPr lang="en-US" sz="2400" err="1">
                <a:solidFill>
                  <a:srgbClr val="000066"/>
                </a:solidFill>
                <a:latin typeface="Times New Roman" pitchFamily="18" charset="0"/>
              </a:rPr>
              <a:t>lọc</a:t>
            </a:r>
            <a:r>
              <a:rPr lang="en-US" sz="2400">
                <a:solidFill>
                  <a:srgbClr val="000066"/>
                </a:solidFill>
                <a:latin typeface="Times New Roman" pitchFamily="18" charset="0"/>
              </a:rPr>
              <a:t> </a:t>
            </a:r>
            <a:r>
              <a:rPr lang="en-US" sz="2400" err="1">
                <a:solidFill>
                  <a:srgbClr val="000066"/>
                </a:solidFill>
                <a:latin typeface="Times New Roman" pitchFamily="18" charset="0"/>
              </a:rPr>
              <a:t>các</a:t>
            </a:r>
            <a:r>
              <a:rPr lang="en-US" sz="2400">
                <a:solidFill>
                  <a:srgbClr val="000066"/>
                </a:solidFill>
                <a:latin typeface="Times New Roman" pitchFamily="18" charset="0"/>
              </a:rPr>
              <a:t> </a:t>
            </a:r>
            <a:r>
              <a:rPr lang="en-US" sz="2400" err="1">
                <a:solidFill>
                  <a:srgbClr val="000066"/>
                </a:solidFill>
                <a:latin typeface="Times New Roman" pitchFamily="18" charset="0"/>
              </a:rPr>
              <a:t>gói</a:t>
            </a:r>
            <a:r>
              <a:rPr lang="en-US" sz="2400">
                <a:solidFill>
                  <a:srgbClr val="000066"/>
                </a:solidFill>
                <a:latin typeface="Times New Roman" pitchFamily="18" charset="0"/>
              </a:rPr>
              <a:t> tin </a:t>
            </a:r>
            <a:r>
              <a:rPr lang="en-US" sz="2400" err="1">
                <a:solidFill>
                  <a:srgbClr val="000066"/>
                </a:solidFill>
                <a:latin typeface="Times New Roman" pitchFamily="18" charset="0"/>
              </a:rPr>
              <a:t>đến</a:t>
            </a:r>
            <a:r>
              <a:rPr lang="en-US" sz="2400">
                <a:solidFill>
                  <a:srgbClr val="000066"/>
                </a:solidFill>
                <a:latin typeface="Times New Roman" pitchFamily="18" charset="0"/>
              </a:rPr>
              <a:t> </a:t>
            </a:r>
            <a:r>
              <a:rPr lang="en-US" sz="2400" err="1">
                <a:solidFill>
                  <a:srgbClr val="000066"/>
                </a:solidFill>
                <a:latin typeface="Times New Roman" pitchFamily="18" charset="0"/>
              </a:rPr>
              <a:t>nhánh</a:t>
            </a:r>
            <a:r>
              <a:rPr lang="en-US" sz="2400">
                <a:solidFill>
                  <a:srgbClr val="000066"/>
                </a:solidFill>
                <a:latin typeface="Times New Roman" pitchFamily="18" charset="0"/>
              </a:rPr>
              <a:t> </a:t>
            </a:r>
            <a:r>
              <a:rPr lang="en-US" sz="2400" err="1">
                <a:solidFill>
                  <a:srgbClr val="000066"/>
                </a:solidFill>
                <a:latin typeface="Times New Roman" pitchFamily="18" charset="0"/>
              </a:rPr>
              <a:t>mạng</a:t>
            </a:r>
            <a:r>
              <a:rPr lang="en-US" sz="2400">
                <a:solidFill>
                  <a:srgbClr val="000066"/>
                </a:solidFill>
                <a:latin typeface="Times New Roman" pitchFamily="18" charset="0"/>
              </a:rPr>
              <a:t> </a:t>
            </a:r>
            <a:r>
              <a:rPr lang="en-US" sz="2400" err="1">
                <a:solidFill>
                  <a:srgbClr val="000066"/>
                </a:solidFill>
                <a:latin typeface="Times New Roman" pitchFamily="18" charset="0"/>
              </a:rPr>
              <a:t>chứa</a:t>
            </a:r>
            <a:r>
              <a:rPr lang="en-US" sz="2400">
                <a:solidFill>
                  <a:srgbClr val="000066"/>
                </a:solidFill>
                <a:latin typeface="Times New Roman" pitchFamily="18" charset="0"/>
              </a:rPr>
              <a:t> </a:t>
            </a:r>
            <a:r>
              <a:rPr lang="en-US" sz="2400" err="1">
                <a:solidFill>
                  <a:srgbClr val="000066"/>
                </a:solidFill>
                <a:latin typeface="Times New Roman" pitchFamily="18" charset="0"/>
              </a:rPr>
              <a:t>máy</a:t>
            </a:r>
            <a:r>
              <a:rPr lang="en-US" sz="2400">
                <a:solidFill>
                  <a:srgbClr val="000066"/>
                </a:solidFill>
                <a:latin typeface="Times New Roman" pitchFamily="18" charset="0"/>
              </a:rPr>
              <a:t> </a:t>
            </a:r>
            <a:r>
              <a:rPr lang="en-US" sz="2400" err="1">
                <a:solidFill>
                  <a:srgbClr val="000066"/>
                </a:solidFill>
                <a:latin typeface="Times New Roman" pitchFamily="18" charset="0"/>
              </a:rPr>
              <a:t>nhận</a:t>
            </a:r>
            <a:r>
              <a:rPr lang="en-US" sz="2400">
                <a:solidFill>
                  <a:srgbClr val="000066"/>
                </a:solidFill>
                <a:latin typeface="Times New Roman" pitchFamily="18" charset="0"/>
              </a:rPr>
              <a:t> </a:t>
            </a:r>
            <a:r>
              <a:rPr lang="en-US" sz="2400" err="1">
                <a:solidFill>
                  <a:srgbClr val="000066"/>
                </a:solidFill>
                <a:latin typeface="Times New Roman" pitchFamily="18" charset="0"/>
              </a:rPr>
              <a:t>gói</a:t>
            </a:r>
            <a:r>
              <a:rPr lang="en-US" sz="2400">
                <a:solidFill>
                  <a:srgbClr val="000066"/>
                </a:solidFill>
                <a:latin typeface="Times New Roman" pitchFamily="18" charset="0"/>
              </a:rPr>
              <a:t> tin. </a:t>
            </a:r>
            <a:r>
              <a:rPr lang="en-GB" sz="2400">
                <a:solidFill>
                  <a:srgbClr val="000066"/>
                </a:solidFill>
                <a:latin typeface="Times New Roman" pitchFamily="18" charset="0"/>
              </a:rPr>
              <a:t>Bridge </a:t>
            </a:r>
            <a:r>
              <a:rPr lang="en-GB" sz="2400" err="1">
                <a:solidFill>
                  <a:srgbClr val="000066"/>
                </a:solidFill>
                <a:latin typeface="Times New Roman" pitchFamily="18" charset="0"/>
              </a:rPr>
              <a:t>là</a:t>
            </a:r>
            <a:r>
              <a:rPr lang="en-GB" sz="2400">
                <a:solidFill>
                  <a:srgbClr val="000066"/>
                </a:solidFill>
                <a:latin typeface="Times New Roman" pitchFamily="18" charset="0"/>
              </a:rPr>
              <a:t> </a:t>
            </a:r>
            <a:r>
              <a:rPr lang="en-GB" sz="2400" err="1">
                <a:solidFill>
                  <a:srgbClr val="000066"/>
                </a:solidFill>
                <a:latin typeface="Times New Roman" pitchFamily="18" charset="0"/>
              </a:rPr>
              <a:t>một</a:t>
            </a:r>
            <a:r>
              <a:rPr lang="en-GB" sz="2400">
                <a:solidFill>
                  <a:srgbClr val="000066"/>
                </a:solidFill>
                <a:latin typeface="Times New Roman" pitchFamily="18" charset="0"/>
              </a:rPr>
              <a:t> </a:t>
            </a:r>
            <a:r>
              <a:rPr lang="en-GB" sz="2400" err="1">
                <a:solidFill>
                  <a:srgbClr val="000066"/>
                </a:solidFill>
                <a:latin typeface="Times New Roman" pitchFamily="18" charset="0"/>
              </a:rPr>
              <a:t>thiết</a:t>
            </a:r>
            <a:r>
              <a:rPr lang="en-GB" sz="2400">
                <a:solidFill>
                  <a:srgbClr val="000066"/>
                </a:solidFill>
                <a:latin typeface="Times New Roman" pitchFamily="18" charset="0"/>
              </a:rPr>
              <a:t> </a:t>
            </a:r>
            <a:r>
              <a:rPr lang="en-GB" sz="2400" err="1">
                <a:solidFill>
                  <a:srgbClr val="000066"/>
                </a:solidFill>
                <a:latin typeface="Times New Roman" pitchFamily="18" charset="0"/>
              </a:rPr>
              <a:t>bị</a:t>
            </a:r>
            <a:r>
              <a:rPr lang="en-GB" sz="2400">
                <a:solidFill>
                  <a:srgbClr val="000066"/>
                </a:solidFill>
                <a:latin typeface="Times New Roman" pitchFamily="18" charset="0"/>
              </a:rPr>
              <a:t> </a:t>
            </a:r>
            <a:r>
              <a:rPr lang="en-GB" sz="2400" err="1">
                <a:solidFill>
                  <a:srgbClr val="000066"/>
                </a:solidFill>
                <a:latin typeface="Times New Roman" pitchFamily="18" charset="0"/>
              </a:rPr>
              <a:t>mềm</a:t>
            </a:r>
            <a:r>
              <a:rPr lang="en-GB" sz="2400">
                <a:solidFill>
                  <a:srgbClr val="000066"/>
                </a:solidFill>
                <a:latin typeface="Times New Roman" pitchFamily="18" charset="0"/>
              </a:rPr>
              <a:t> </a:t>
            </a:r>
            <a:r>
              <a:rPr lang="en-GB" sz="2400" err="1">
                <a:solidFill>
                  <a:srgbClr val="000066"/>
                </a:solidFill>
                <a:latin typeface="Times New Roman" pitchFamily="18" charset="0"/>
              </a:rPr>
              <a:t>dẻo</a:t>
            </a:r>
            <a:r>
              <a:rPr lang="en-GB" sz="2400">
                <a:solidFill>
                  <a:srgbClr val="000066"/>
                </a:solidFill>
                <a:latin typeface="Times New Roman" pitchFamily="18" charset="0"/>
              </a:rPr>
              <a:t> </a:t>
            </a:r>
            <a:r>
              <a:rPr lang="en-GB" sz="2400" err="1">
                <a:solidFill>
                  <a:srgbClr val="000066"/>
                </a:solidFill>
                <a:latin typeface="Times New Roman" pitchFamily="18" charset="0"/>
              </a:rPr>
              <a:t>hơn</a:t>
            </a:r>
            <a:r>
              <a:rPr lang="en-GB" sz="2400">
                <a:solidFill>
                  <a:srgbClr val="000066"/>
                </a:solidFill>
                <a:latin typeface="Times New Roman" pitchFamily="18" charset="0"/>
              </a:rPr>
              <a:t> </a:t>
            </a:r>
            <a:r>
              <a:rPr lang="en-GB" sz="2400" err="1">
                <a:solidFill>
                  <a:srgbClr val="000066"/>
                </a:solidFill>
                <a:latin typeface="Times New Roman" pitchFamily="18" charset="0"/>
              </a:rPr>
              <a:t>nhiều</a:t>
            </a:r>
            <a:r>
              <a:rPr lang="en-GB" sz="2400">
                <a:solidFill>
                  <a:srgbClr val="000066"/>
                </a:solidFill>
                <a:latin typeface="Times New Roman" pitchFamily="18" charset="0"/>
              </a:rPr>
              <a:t> so </a:t>
            </a:r>
            <a:r>
              <a:rPr lang="en-GB" sz="2400" err="1">
                <a:solidFill>
                  <a:srgbClr val="000066"/>
                </a:solidFill>
                <a:latin typeface="Times New Roman" pitchFamily="18" charset="0"/>
              </a:rPr>
              <a:t>với</a:t>
            </a:r>
            <a:r>
              <a:rPr lang="en-GB" sz="2400">
                <a:solidFill>
                  <a:srgbClr val="000066"/>
                </a:solidFill>
                <a:latin typeface="Times New Roman" pitchFamily="18" charset="0"/>
              </a:rPr>
              <a:t> repeater. </a:t>
            </a:r>
            <a:r>
              <a:rPr lang="en-GB" sz="2400" err="1">
                <a:solidFill>
                  <a:srgbClr val="000066"/>
                </a:solidFill>
                <a:latin typeface="Times New Roman" pitchFamily="18" charset="0"/>
              </a:rPr>
              <a:t>Một</a:t>
            </a:r>
            <a:r>
              <a:rPr lang="en-GB" sz="2400">
                <a:solidFill>
                  <a:srgbClr val="000066"/>
                </a:solidFill>
                <a:latin typeface="Times New Roman" pitchFamily="18" charset="0"/>
              </a:rPr>
              <a:t> repeater </a:t>
            </a:r>
            <a:r>
              <a:rPr lang="en-GB" sz="2400" err="1">
                <a:solidFill>
                  <a:srgbClr val="000066"/>
                </a:solidFill>
                <a:latin typeface="Times New Roman" pitchFamily="18" charset="0"/>
              </a:rPr>
              <a:t>chuyển</a:t>
            </a:r>
            <a:r>
              <a:rPr lang="en-GB" sz="2400">
                <a:solidFill>
                  <a:srgbClr val="000066"/>
                </a:solidFill>
                <a:latin typeface="Times New Roman" pitchFamily="18" charset="0"/>
              </a:rPr>
              <a:t> </a:t>
            </a:r>
            <a:r>
              <a:rPr lang="en-GB" sz="2400" err="1">
                <a:solidFill>
                  <a:srgbClr val="000066"/>
                </a:solidFill>
                <a:latin typeface="Times New Roman" pitchFamily="18" charset="0"/>
              </a:rPr>
              <a:t>đi</a:t>
            </a:r>
            <a:r>
              <a:rPr lang="en-GB" sz="2400">
                <a:solidFill>
                  <a:srgbClr val="000066"/>
                </a:solidFill>
                <a:latin typeface="Times New Roman" pitchFamily="18" charset="0"/>
              </a:rPr>
              <a:t> </a:t>
            </a:r>
            <a:r>
              <a:rPr lang="en-GB" sz="2400" err="1">
                <a:solidFill>
                  <a:srgbClr val="000066"/>
                </a:solidFill>
                <a:latin typeface="Times New Roman" pitchFamily="18" charset="0"/>
              </a:rPr>
              <a:t>tiếp</a:t>
            </a:r>
            <a:r>
              <a:rPr lang="en-GB" sz="2400">
                <a:solidFill>
                  <a:srgbClr val="000066"/>
                </a:solidFill>
                <a:latin typeface="Times New Roman" pitchFamily="18" charset="0"/>
              </a:rPr>
              <a:t> </a:t>
            </a:r>
            <a:r>
              <a:rPr lang="en-GB" sz="2400" err="1">
                <a:solidFill>
                  <a:srgbClr val="000066"/>
                </a:solidFill>
                <a:latin typeface="Times New Roman" pitchFamily="18" charset="0"/>
              </a:rPr>
              <a:t>tất</a:t>
            </a:r>
            <a:r>
              <a:rPr lang="en-GB" sz="2400">
                <a:solidFill>
                  <a:srgbClr val="000066"/>
                </a:solidFill>
                <a:latin typeface="Times New Roman" pitchFamily="18" charset="0"/>
              </a:rPr>
              <a:t> </a:t>
            </a:r>
            <a:r>
              <a:rPr lang="en-GB" sz="2400" err="1">
                <a:solidFill>
                  <a:srgbClr val="000066"/>
                </a:solidFill>
                <a:latin typeface="Times New Roman" pitchFamily="18" charset="0"/>
              </a:rPr>
              <a:t>cả</a:t>
            </a:r>
            <a:r>
              <a:rPr lang="en-GB" sz="2400">
                <a:solidFill>
                  <a:srgbClr val="000066"/>
                </a:solidFill>
                <a:latin typeface="Times New Roman" pitchFamily="18" charset="0"/>
              </a:rPr>
              <a:t> </a:t>
            </a:r>
            <a:r>
              <a:rPr lang="en-GB" sz="2400" err="1">
                <a:solidFill>
                  <a:srgbClr val="000066"/>
                </a:solidFill>
                <a:latin typeface="Times New Roman" pitchFamily="18" charset="0"/>
              </a:rPr>
              <a:t>các</a:t>
            </a:r>
            <a:r>
              <a:rPr lang="en-GB" sz="2400">
                <a:solidFill>
                  <a:srgbClr val="000066"/>
                </a:solidFill>
                <a:latin typeface="Times New Roman" pitchFamily="18" charset="0"/>
              </a:rPr>
              <a:t> </a:t>
            </a:r>
            <a:r>
              <a:rPr lang="en-GB" sz="2400" err="1">
                <a:solidFill>
                  <a:srgbClr val="000066"/>
                </a:solidFill>
                <a:latin typeface="Times New Roman" pitchFamily="18" charset="0"/>
              </a:rPr>
              <a:t>tín</a:t>
            </a:r>
            <a:r>
              <a:rPr lang="en-GB" sz="2400">
                <a:solidFill>
                  <a:srgbClr val="000066"/>
                </a:solidFill>
                <a:latin typeface="Times New Roman" pitchFamily="18" charset="0"/>
              </a:rPr>
              <a:t> </a:t>
            </a:r>
            <a:r>
              <a:rPr lang="en-GB" sz="2400" err="1">
                <a:solidFill>
                  <a:srgbClr val="000066"/>
                </a:solidFill>
                <a:latin typeface="Times New Roman" pitchFamily="18" charset="0"/>
              </a:rPr>
              <a:t>hiệu</a:t>
            </a:r>
            <a:r>
              <a:rPr lang="en-GB" sz="2400">
                <a:solidFill>
                  <a:srgbClr val="000066"/>
                </a:solidFill>
                <a:latin typeface="Times New Roman" pitchFamily="18" charset="0"/>
              </a:rPr>
              <a:t> </a:t>
            </a:r>
            <a:r>
              <a:rPr lang="en-GB" sz="2400" err="1">
                <a:solidFill>
                  <a:srgbClr val="000066"/>
                </a:solidFill>
                <a:latin typeface="Times New Roman" pitchFamily="18" charset="0"/>
              </a:rPr>
              <a:t>mà</a:t>
            </a:r>
            <a:r>
              <a:rPr lang="en-GB" sz="2400">
                <a:solidFill>
                  <a:srgbClr val="000066"/>
                </a:solidFill>
                <a:latin typeface="Times New Roman" pitchFamily="18" charset="0"/>
              </a:rPr>
              <a:t> </a:t>
            </a:r>
            <a:r>
              <a:rPr lang="en-GB" sz="2400" err="1">
                <a:solidFill>
                  <a:srgbClr val="000066"/>
                </a:solidFill>
                <a:latin typeface="Times New Roman" pitchFamily="18" charset="0"/>
              </a:rPr>
              <a:t>nó</a:t>
            </a:r>
            <a:r>
              <a:rPr lang="en-GB" sz="2400">
                <a:solidFill>
                  <a:srgbClr val="000066"/>
                </a:solidFill>
                <a:latin typeface="Times New Roman" pitchFamily="18" charset="0"/>
              </a:rPr>
              <a:t> </a:t>
            </a:r>
            <a:r>
              <a:rPr lang="en-GB" sz="2400" err="1">
                <a:solidFill>
                  <a:srgbClr val="000066"/>
                </a:solidFill>
                <a:latin typeface="Times New Roman" pitchFamily="18" charset="0"/>
              </a:rPr>
              <a:t>nhận</a:t>
            </a:r>
            <a:r>
              <a:rPr lang="en-GB" sz="2400">
                <a:solidFill>
                  <a:srgbClr val="000066"/>
                </a:solidFill>
                <a:latin typeface="Times New Roman" pitchFamily="18" charset="0"/>
              </a:rPr>
              <a:t> </a:t>
            </a:r>
            <a:r>
              <a:rPr lang="en-GB" sz="2400" err="1">
                <a:solidFill>
                  <a:srgbClr val="000066"/>
                </a:solidFill>
                <a:latin typeface="Times New Roman" pitchFamily="18" charset="0"/>
              </a:rPr>
              <a:t>được</a:t>
            </a:r>
            <a:r>
              <a:rPr lang="en-GB" sz="2400">
                <a:solidFill>
                  <a:srgbClr val="000066"/>
                </a:solidFill>
                <a:latin typeface="Times New Roman" pitchFamily="18" charset="0"/>
              </a:rPr>
              <a:t>. </a:t>
            </a:r>
            <a:r>
              <a:rPr lang="en-GB" sz="2400" err="1">
                <a:solidFill>
                  <a:srgbClr val="000066"/>
                </a:solidFill>
                <a:latin typeface="Times New Roman" pitchFamily="18" charset="0"/>
              </a:rPr>
              <a:t>Còn</a:t>
            </a:r>
            <a:r>
              <a:rPr lang="en-GB" sz="2400">
                <a:solidFill>
                  <a:srgbClr val="000066"/>
                </a:solidFill>
                <a:latin typeface="Times New Roman" pitchFamily="18" charset="0"/>
              </a:rPr>
              <a:t> </a:t>
            </a:r>
            <a:r>
              <a:rPr lang="en-GB" sz="2400" b="1">
                <a:solidFill>
                  <a:srgbClr val="000066"/>
                </a:solidFill>
                <a:latin typeface="Times New Roman" pitchFamily="18" charset="0"/>
              </a:rPr>
              <a:t>Bridge </a:t>
            </a:r>
            <a:r>
              <a:rPr lang="en-US" sz="2400" b="1" err="1">
                <a:solidFill>
                  <a:srgbClr val="000066"/>
                </a:solidFill>
                <a:latin typeface="Times New Roman" pitchFamily="18" charset="0"/>
              </a:rPr>
              <a:t>có</a:t>
            </a:r>
            <a:r>
              <a:rPr lang="en-US" sz="2400" b="1">
                <a:solidFill>
                  <a:srgbClr val="000066"/>
                </a:solidFill>
                <a:latin typeface="Times New Roman" pitchFamily="18" charset="0"/>
              </a:rPr>
              <a:t> </a:t>
            </a:r>
            <a:r>
              <a:rPr lang="en-US" sz="2400" b="1" err="1">
                <a:solidFill>
                  <a:srgbClr val="000066"/>
                </a:solidFill>
                <a:latin typeface="Times New Roman" pitchFamily="18" charset="0"/>
              </a:rPr>
              <a:t>chức</a:t>
            </a:r>
            <a:r>
              <a:rPr lang="en-US" sz="2400" b="1">
                <a:solidFill>
                  <a:srgbClr val="000066"/>
                </a:solidFill>
                <a:latin typeface="Times New Roman" pitchFamily="18" charset="0"/>
              </a:rPr>
              <a:t> </a:t>
            </a:r>
            <a:r>
              <a:rPr lang="en-US" sz="2400" b="1" err="1">
                <a:solidFill>
                  <a:srgbClr val="000066"/>
                </a:solidFill>
                <a:latin typeface="Times New Roman" pitchFamily="18" charset="0"/>
              </a:rPr>
              <a:t>năng</a:t>
            </a:r>
            <a:r>
              <a:rPr lang="en-US" sz="2400" b="1">
                <a:solidFill>
                  <a:srgbClr val="000066"/>
                </a:solidFill>
                <a:latin typeface="Times New Roman" pitchFamily="18" charset="0"/>
              </a:rPr>
              <a:t> </a:t>
            </a:r>
            <a:r>
              <a:rPr lang="en-US" sz="2400" b="1" err="1">
                <a:solidFill>
                  <a:srgbClr val="000066"/>
                </a:solidFill>
                <a:latin typeface="Times New Roman" pitchFamily="18" charset="0"/>
              </a:rPr>
              <a:t>chuyển</a:t>
            </a:r>
            <a:r>
              <a:rPr lang="en-US" sz="2400" b="1">
                <a:solidFill>
                  <a:srgbClr val="000066"/>
                </a:solidFill>
                <a:latin typeface="Times New Roman" pitchFamily="18" charset="0"/>
              </a:rPr>
              <a:t> </a:t>
            </a:r>
            <a:r>
              <a:rPr lang="en-US" sz="2400" b="1" err="1">
                <a:solidFill>
                  <a:srgbClr val="000066"/>
                </a:solidFill>
                <a:latin typeface="Times New Roman" pitchFamily="18" charset="0"/>
              </a:rPr>
              <a:t>thông</a:t>
            </a:r>
            <a:r>
              <a:rPr lang="en-US" sz="2400" b="1">
                <a:solidFill>
                  <a:srgbClr val="000066"/>
                </a:solidFill>
                <a:latin typeface="Times New Roman" pitchFamily="18" charset="0"/>
              </a:rPr>
              <a:t> tin </a:t>
            </a:r>
            <a:r>
              <a:rPr lang="en-US" sz="2400" b="1" err="1">
                <a:solidFill>
                  <a:srgbClr val="000066"/>
                </a:solidFill>
                <a:latin typeface="Times New Roman" pitchFamily="18" charset="0"/>
              </a:rPr>
              <a:t>có</a:t>
            </a:r>
            <a:r>
              <a:rPr lang="en-US" sz="2400" b="1">
                <a:solidFill>
                  <a:srgbClr val="000066"/>
                </a:solidFill>
                <a:latin typeface="Times New Roman" pitchFamily="18" charset="0"/>
              </a:rPr>
              <a:t> </a:t>
            </a:r>
            <a:r>
              <a:rPr lang="en-US" sz="2400" b="1" err="1">
                <a:solidFill>
                  <a:srgbClr val="000066"/>
                </a:solidFill>
                <a:latin typeface="Times New Roman" pitchFamily="18" charset="0"/>
              </a:rPr>
              <a:t>chọn</a:t>
            </a:r>
            <a:r>
              <a:rPr lang="en-US" sz="2400" b="1">
                <a:solidFill>
                  <a:srgbClr val="000066"/>
                </a:solidFill>
                <a:latin typeface="Times New Roman" pitchFamily="18" charset="0"/>
              </a:rPr>
              <a:t> </a:t>
            </a:r>
            <a:r>
              <a:rPr lang="en-US" sz="2400" b="1" err="1">
                <a:solidFill>
                  <a:srgbClr val="000066"/>
                </a:solidFill>
                <a:latin typeface="Times New Roman" pitchFamily="18" charset="0"/>
              </a:rPr>
              <a:t>lọc</a:t>
            </a:r>
            <a:r>
              <a:rPr lang="en-US" sz="2400">
                <a:solidFill>
                  <a:srgbClr val="000066"/>
                </a:solidFill>
                <a:latin typeface="Times New Roman" pitchFamily="18" charset="0"/>
              </a:rPr>
              <a:t> </a:t>
            </a:r>
            <a:r>
              <a:rPr lang="en-GB" sz="2400">
                <a:solidFill>
                  <a:srgbClr val="000066"/>
                </a:solidFill>
                <a:latin typeface="Times New Roman" pitchFamily="18" charset="0"/>
              </a:rPr>
              <a:t>(</a:t>
            </a:r>
            <a:r>
              <a:rPr lang="en-GB" sz="2400" err="1">
                <a:solidFill>
                  <a:srgbClr val="000066"/>
                </a:solidFill>
                <a:latin typeface="Times New Roman" pitchFamily="18" charset="0"/>
              </a:rPr>
              <a:t>chỉ</a:t>
            </a:r>
            <a:r>
              <a:rPr lang="en-GB" sz="2400">
                <a:solidFill>
                  <a:srgbClr val="000066"/>
                </a:solidFill>
                <a:latin typeface="Times New Roman" pitchFamily="18" charset="0"/>
              </a:rPr>
              <a:t> </a:t>
            </a:r>
            <a:r>
              <a:rPr lang="en-GB" sz="2400" err="1">
                <a:solidFill>
                  <a:srgbClr val="000066"/>
                </a:solidFill>
                <a:latin typeface="Times New Roman" pitchFamily="18" charset="0"/>
              </a:rPr>
              <a:t>chuyển</a:t>
            </a:r>
            <a:r>
              <a:rPr lang="en-GB" sz="2400">
                <a:solidFill>
                  <a:srgbClr val="000066"/>
                </a:solidFill>
                <a:latin typeface="Times New Roman" pitchFamily="18" charset="0"/>
              </a:rPr>
              <a:t> </a:t>
            </a:r>
            <a:r>
              <a:rPr lang="en-GB" sz="2400" err="1">
                <a:solidFill>
                  <a:srgbClr val="000066"/>
                </a:solidFill>
                <a:latin typeface="Times New Roman" pitchFamily="18" charset="0"/>
              </a:rPr>
              <a:t>đi</a:t>
            </a:r>
            <a:r>
              <a:rPr lang="en-GB" sz="2400">
                <a:solidFill>
                  <a:srgbClr val="000066"/>
                </a:solidFill>
                <a:latin typeface="Times New Roman" pitchFamily="18" charset="0"/>
              </a:rPr>
              <a:t> </a:t>
            </a:r>
            <a:r>
              <a:rPr lang="en-GB" sz="2400" err="1">
                <a:solidFill>
                  <a:srgbClr val="000066"/>
                </a:solidFill>
                <a:latin typeface="Times New Roman" pitchFamily="18" charset="0"/>
              </a:rPr>
              <a:t>các</a:t>
            </a:r>
            <a:r>
              <a:rPr lang="en-GB" sz="2400">
                <a:solidFill>
                  <a:srgbClr val="000066"/>
                </a:solidFill>
                <a:latin typeface="Times New Roman" pitchFamily="18" charset="0"/>
              </a:rPr>
              <a:t> </a:t>
            </a:r>
            <a:r>
              <a:rPr lang="en-GB" sz="2400" err="1">
                <a:solidFill>
                  <a:srgbClr val="000066"/>
                </a:solidFill>
                <a:latin typeface="Times New Roman" pitchFamily="18" charset="0"/>
              </a:rPr>
              <a:t>tín</a:t>
            </a:r>
            <a:r>
              <a:rPr lang="en-GB" sz="2400">
                <a:solidFill>
                  <a:srgbClr val="000066"/>
                </a:solidFill>
                <a:latin typeface="Times New Roman" pitchFamily="18" charset="0"/>
              </a:rPr>
              <a:t> </a:t>
            </a:r>
            <a:r>
              <a:rPr lang="en-GB" sz="2400" err="1">
                <a:solidFill>
                  <a:srgbClr val="000066"/>
                </a:solidFill>
                <a:latin typeface="Times New Roman" pitchFamily="18" charset="0"/>
              </a:rPr>
              <a:t>hiệu</a:t>
            </a:r>
            <a:r>
              <a:rPr lang="en-GB" sz="2400">
                <a:solidFill>
                  <a:srgbClr val="000066"/>
                </a:solidFill>
                <a:latin typeface="Times New Roman" pitchFamily="18" charset="0"/>
              </a:rPr>
              <a:t> </a:t>
            </a:r>
            <a:r>
              <a:rPr lang="en-GB" sz="2400" err="1">
                <a:solidFill>
                  <a:srgbClr val="000066"/>
                </a:solidFill>
                <a:latin typeface="Times New Roman" pitchFamily="18" charset="0"/>
              </a:rPr>
              <a:t>có</a:t>
            </a:r>
            <a:r>
              <a:rPr lang="en-GB" sz="2400">
                <a:solidFill>
                  <a:srgbClr val="000066"/>
                </a:solidFill>
                <a:latin typeface="Times New Roman" pitchFamily="18" charset="0"/>
              </a:rPr>
              <a:t> </a:t>
            </a:r>
            <a:r>
              <a:rPr lang="en-GB" sz="2400" err="1">
                <a:solidFill>
                  <a:srgbClr val="000066"/>
                </a:solidFill>
                <a:latin typeface="Times New Roman" pitchFamily="18" charset="0"/>
              </a:rPr>
              <a:t>đích</a:t>
            </a:r>
            <a:r>
              <a:rPr lang="en-GB" sz="2400">
                <a:solidFill>
                  <a:srgbClr val="000066"/>
                </a:solidFill>
                <a:latin typeface="Times New Roman" pitchFamily="18" charset="0"/>
              </a:rPr>
              <a:t> ở </a:t>
            </a:r>
            <a:r>
              <a:rPr lang="en-GB" sz="2400" err="1">
                <a:solidFill>
                  <a:srgbClr val="000066"/>
                </a:solidFill>
                <a:latin typeface="Times New Roman" pitchFamily="18" charset="0"/>
              </a:rPr>
              <a:t>phần</a:t>
            </a:r>
            <a:r>
              <a:rPr lang="en-GB" sz="2400">
                <a:solidFill>
                  <a:srgbClr val="000066"/>
                </a:solidFill>
                <a:latin typeface="Times New Roman" pitchFamily="18" charset="0"/>
              </a:rPr>
              <a:t> </a:t>
            </a:r>
            <a:r>
              <a:rPr lang="en-GB" sz="2400" err="1">
                <a:solidFill>
                  <a:srgbClr val="000066"/>
                </a:solidFill>
                <a:latin typeface="Times New Roman" pitchFamily="18" charset="0"/>
              </a:rPr>
              <a:t>mạng</a:t>
            </a:r>
            <a:r>
              <a:rPr lang="en-GB" sz="2400">
                <a:solidFill>
                  <a:srgbClr val="000066"/>
                </a:solidFill>
                <a:latin typeface="Times New Roman" pitchFamily="18" charset="0"/>
              </a:rPr>
              <a:t> </a:t>
            </a:r>
            <a:r>
              <a:rPr lang="en-GB" sz="2400" err="1">
                <a:solidFill>
                  <a:srgbClr val="000066"/>
                </a:solidFill>
                <a:latin typeface="Times New Roman" pitchFamily="18" charset="0"/>
              </a:rPr>
              <a:t>phía</a:t>
            </a:r>
            <a:r>
              <a:rPr lang="en-GB" sz="2400">
                <a:solidFill>
                  <a:srgbClr val="000066"/>
                </a:solidFill>
                <a:latin typeface="Times New Roman" pitchFamily="18" charset="0"/>
              </a:rPr>
              <a:t> </a:t>
            </a:r>
            <a:r>
              <a:rPr lang="en-GB" sz="2400" err="1">
                <a:solidFill>
                  <a:srgbClr val="000066"/>
                </a:solidFill>
                <a:latin typeface="Times New Roman" pitchFamily="18" charset="0"/>
              </a:rPr>
              <a:t>bên</a:t>
            </a:r>
            <a:r>
              <a:rPr lang="en-GB" sz="2400">
                <a:solidFill>
                  <a:srgbClr val="000066"/>
                </a:solidFill>
                <a:latin typeface="Times New Roman" pitchFamily="18" charset="0"/>
              </a:rPr>
              <a:t> </a:t>
            </a:r>
            <a:r>
              <a:rPr lang="en-GB" sz="2400" err="1">
                <a:solidFill>
                  <a:srgbClr val="000066"/>
                </a:solidFill>
                <a:latin typeface="Times New Roman" pitchFamily="18" charset="0"/>
              </a:rPr>
              <a:t>kia</a:t>
            </a:r>
            <a:r>
              <a:rPr lang="en-GB" sz="2400">
                <a:solidFill>
                  <a:srgbClr val="000066"/>
                </a:solidFill>
                <a:latin typeface="Times New Roman" pitchFamily="18" charset="0"/>
              </a:rPr>
              <a:t>). </a:t>
            </a:r>
            <a:r>
              <a:rPr lang="en-US" sz="2400" err="1">
                <a:solidFill>
                  <a:srgbClr val="000066"/>
                </a:solidFill>
                <a:latin typeface="Times New Roman" pitchFamily="18" charset="0"/>
              </a:rPr>
              <a:t>Để</a:t>
            </a:r>
            <a:r>
              <a:rPr lang="en-US" sz="2400">
                <a:solidFill>
                  <a:srgbClr val="000066"/>
                </a:solidFill>
                <a:latin typeface="Times New Roman" pitchFamily="18" charset="0"/>
              </a:rPr>
              <a:t> </a:t>
            </a:r>
            <a:r>
              <a:rPr lang="en-US" sz="2400" err="1">
                <a:solidFill>
                  <a:srgbClr val="000066"/>
                </a:solidFill>
                <a:latin typeface="Times New Roman" pitchFamily="18" charset="0"/>
              </a:rPr>
              <a:t>lọc</a:t>
            </a:r>
            <a:r>
              <a:rPr lang="en-US" sz="2400">
                <a:solidFill>
                  <a:srgbClr val="000066"/>
                </a:solidFill>
                <a:latin typeface="Times New Roman" pitchFamily="18" charset="0"/>
              </a:rPr>
              <a:t> </a:t>
            </a:r>
            <a:r>
              <a:rPr lang="en-US" sz="2400" err="1">
                <a:solidFill>
                  <a:srgbClr val="000066"/>
                </a:solidFill>
                <a:latin typeface="Times New Roman" pitchFamily="18" charset="0"/>
              </a:rPr>
              <a:t>các</a:t>
            </a:r>
            <a:r>
              <a:rPr lang="en-US" sz="2400">
                <a:solidFill>
                  <a:srgbClr val="000066"/>
                </a:solidFill>
                <a:latin typeface="Times New Roman" pitchFamily="18" charset="0"/>
              </a:rPr>
              <a:t> </a:t>
            </a:r>
            <a:r>
              <a:rPr lang="en-US" sz="2400" err="1">
                <a:solidFill>
                  <a:srgbClr val="000066"/>
                </a:solidFill>
                <a:latin typeface="Times New Roman" pitchFamily="18" charset="0"/>
              </a:rPr>
              <a:t>gói</a:t>
            </a:r>
            <a:r>
              <a:rPr lang="en-US" sz="2400">
                <a:solidFill>
                  <a:srgbClr val="000066"/>
                </a:solidFill>
                <a:latin typeface="Times New Roman" pitchFamily="18" charset="0"/>
              </a:rPr>
              <a:t> tin </a:t>
            </a:r>
            <a:r>
              <a:rPr lang="en-US" sz="2400" err="1">
                <a:solidFill>
                  <a:srgbClr val="000066"/>
                </a:solidFill>
                <a:latin typeface="Times New Roman" pitchFamily="18" charset="0"/>
              </a:rPr>
              <a:t>và</a:t>
            </a:r>
            <a:r>
              <a:rPr lang="en-US" sz="2400">
                <a:solidFill>
                  <a:srgbClr val="000066"/>
                </a:solidFill>
                <a:latin typeface="Times New Roman" pitchFamily="18" charset="0"/>
              </a:rPr>
              <a:t> </a:t>
            </a:r>
            <a:r>
              <a:rPr lang="en-US" sz="2400" err="1">
                <a:solidFill>
                  <a:srgbClr val="000066"/>
                </a:solidFill>
                <a:latin typeface="Times New Roman" pitchFamily="18" charset="0"/>
              </a:rPr>
              <a:t>biết</a:t>
            </a:r>
            <a:r>
              <a:rPr lang="en-US" sz="2400">
                <a:solidFill>
                  <a:srgbClr val="000066"/>
                </a:solidFill>
                <a:latin typeface="Times New Roman" pitchFamily="18" charset="0"/>
              </a:rPr>
              <a:t> </a:t>
            </a:r>
            <a:r>
              <a:rPr lang="en-US" sz="2400" err="1">
                <a:solidFill>
                  <a:srgbClr val="000066"/>
                </a:solidFill>
                <a:latin typeface="Times New Roman" pitchFamily="18" charset="0"/>
              </a:rPr>
              <a:t>được</a:t>
            </a:r>
            <a:r>
              <a:rPr lang="en-US" sz="2400">
                <a:solidFill>
                  <a:srgbClr val="000066"/>
                </a:solidFill>
                <a:latin typeface="Times New Roman" pitchFamily="18" charset="0"/>
              </a:rPr>
              <a:t> </a:t>
            </a:r>
            <a:r>
              <a:rPr lang="en-US" sz="2400" err="1">
                <a:solidFill>
                  <a:srgbClr val="000066"/>
                </a:solidFill>
                <a:latin typeface="Times New Roman" pitchFamily="18" charset="0"/>
              </a:rPr>
              <a:t>gói</a:t>
            </a:r>
            <a:r>
              <a:rPr lang="en-US" sz="2400">
                <a:solidFill>
                  <a:srgbClr val="000066"/>
                </a:solidFill>
                <a:latin typeface="Times New Roman" pitchFamily="18" charset="0"/>
              </a:rPr>
              <a:t> tin </a:t>
            </a:r>
            <a:r>
              <a:rPr lang="en-US" sz="2400" err="1">
                <a:solidFill>
                  <a:srgbClr val="000066"/>
                </a:solidFill>
                <a:latin typeface="Times New Roman" pitchFamily="18" charset="0"/>
              </a:rPr>
              <a:t>nào</a:t>
            </a:r>
            <a:r>
              <a:rPr lang="en-US" sz="2400">
                <a:solidFill>
                  <a:srgbClr val="000066"/>
                </a:solidFill>
                <a:latin typeface="Times New Roman" pitchFamily="18" charset="0"/>
              </a:rPr>
              <a:t> </a:t>
            </a:r>
            <a:r>
              <a:rPr lang="en-US" sz="2400" err="1">
                <a:solidFill>
                  <a:srgbClr val="000066"/>
                </a:solidFill>
                <a:latin typeface="Times New Roman" pitchFamily="18" charset="0"/>
              </a:rPr>
              <a:t>thuộc</a:t>
            </a:r>
            <a:r>
              <a:rPr lang="en-US" sz="2400">
                <a:solidFill>
                  <a:srgbClr val="000066"/>
                </a:solidFill>
                <a:latin typeface="Times New Roman" pitchFamily="18" charset="0"/>
              </a:rPr>
              <a:t> </a:t>
            </a:r>
            <a:r>
              <a:rPr lang="en-US" sz="2400" err="1">
                <a:solidFill>
                  <a:srgbClr val="000066"/>
                </a:solidFill>
                <a:latin typeface="Times New Roman" pitchFamily="18" charset="0"/>
              </a:rPr>
              <a:t>nhánh</a:t>
            </a:r>
            <a:r>
              <a:rPr lang="en-US" sz="2400">
                <a:solidFill>
                  <a:srgbClr val="000066"/>
                </a:solidFill>
                <a:latin typeface="Times New Roman" pitchFamily="18" charset="0"/>
              </a:rPr>
              <a:t> </a:t>
            </a:r>
            <a:r>
              <a:rPr lang="en-US" sz="2400" err="1">
                <a:solidFill>
                  <a:srgbClr val="000066"/>
                </a:solidFill>
                <a:latin typeface="Times New Roman" pitchFamily="18" charset="0"/>
              </a:rPr>
              <a:t>mạng</a:t>
            </a:r>
            <a:r>
              <a:rPr lang="en-US" sz="2400">
                <a:solidFill>
                  <a:srgbClr val="000066"/>
                </a:solidFill>
                <a:latin typeface="Times New Roman" pitchFamily="18" charset="0"/>
              </a:rPr>
              <a:t> </a:t>
            </a:r>
            <a:r>
              <a:rPr lang="en-US" sz="2400" err="1">
                <a:solidFill>
                  <a:srgbClr val="000066"/>
                </a:solidFill>
                <a:latin typeface="Times New Roman" pitchFamily="18" charset="0"/>
              </a:rPr>
              <a:t>nào</a:t>
            </a:r>
            <a:r>
              <a:rPr lang="en-US" sz="2400">
                <a:solidFill>
                  <a:srgbClr val="000066"/>
                </a:solidFill>
                <a:latin typeface="Times New Roman" pitchFamily="18" charset="0"/>
              </a:rPr>
              <a:t> </a:t>
            </a:r>
            <a:r>
              <a:rPr lang="en-US" sz="2400" err="1">
                <a:solidFill>
                  <a:srgbClr val="000066"/>
                </a:solidFill>
                <a:latin typeface="Times New Roman" pitchFamily="18" charset="0"/>
              </a:rPr>
              <a:t>thì</a:t>
            </a:r>
            <a:r>
              <a:rPr lang="en-US" sz="2400">
                <a:solidFill>
                  <a:srgbClr val="000066"/>
                </a:solidFill>
                <a:latin typeface="Times New Roman" pitchFamily="18" charset="0"/>
              </a:rPr>
              <a:t> Bridge </a:t>
            </a:r>
            <a:r>
              <a:rPr lang="en-US" sz="2400" err="1">
                <a:solidFill>
                  <a:srgbClr val="000066"/>
                </a:solidFill>
                <a:latin typeface="Times New Roman" pitchFamily="18" charset="0"/>
              </a:rPr>
              <a:t>phải</a:t>
            </a:r>
            <a:r>
              <a:rPr lang="en-US" sz="2400">
                <a:solidFill>
                  <a:srgbClr val="000066"/>
                </a:solidFill>
                <a:latin typeface="Times New Roman" pitchFamily="18" charset="0"/>
              </a:rPr>
              <a:t> </a:t>
            </a:r>
            <a:r>
              <a:rPr lang="en-US" sz="2400" err="1">
                <a:solidFill>
                  <a:srgbClr val="000066"/>
                </a:solidFill>
                <a:latin typeface="Times New Roman" pitchFamily="18" charset="0"/>
              </a:rPr>
              <a:t>chứa</a:t>
            </a:r>
            <a:r>
              <a:rPr lang="en-US" sz="2400">
                <a:solidFill>
                  <a:srgbClr val="000066"/>
                </a:solidFill>
                <a:latin typeface="Times New Roman" pitchFamily="18" charset="0"/>
              </a:rPr>
              <a:t> </a:t>
            </a:r>
            <a:r>
              <a:rPr lang="en-US" sz="2400" err="1">
                <a:solidFill>
                  <a:srgbClr val="000066"/>
                </a:solidFill>
                <a:latin typeface="Times New Roman" pitchFamily="18" charset="0"/>
              </a:rPr>
              <a:t>bảng</a:t>
            </a:r>
            <a:r>
              <a:rPr lang="en-US" sz="2400">
                <a:solidFill>
                  <a:srgbClr val="000066"/>
                </a:solidFill>
                <a:latin typeface="Times New Roman" pitchFamily="18" charset="0"/>
              </a:rPr>
              <a:t> </a:t>
            </a:r>
            <a:r>
              <a:rPr lang="en-US" sz="2400" err="1">
                <a:solidFill>
                  <a:srgbClr val="000066"/>
                </a:solidFill>
                <a:latin typeface="Times New Roman" pitchFamily="18" charset="0"/>
              </a:rPr>
              <a:t>địa</a:t>
            </a:r>
            <a:r>
              <a:rPr lang="en-US" sz="2400">
                <a:solidFill>
                  <a:srgbClr val="000066"/>
                </a:solidFill>
                <a:latin typeface="Times New Roman" pitchFamily="18" charset="0"/>
              </a:rPr>
              <a:t> </a:t>
            </a:r>
            <a:r>
              <a:rPr lang="en-US" sz="2400" err="1">
                <a:solidFill>
                  <a:srgbClr val="000066"/>
                </a:solidFill>
                <a:latin typeface="Times New Roman" pitchFamily="18" charset="0"/>
              </a:rPr>
              <a:t>chỉ</a:t>
            </a:r>
            <a:r>
              <a:rPr lang="en-US" sz="2400">
                <a:solidFill>
                  <a:srgbClr val="000066"/>
                </a:solidFill>
                <a:latin typeface="Times New Roman" pitchFamily="18" charset="0"/>
              </a:rPr>
              <a:t> MAC, do </a:t>
            </a:r>
            <a:r>
              <a:rPr lang="en-US" sz="2400" err="1">
                <a:solidFill>
                  <a:srgbClr val="000066"/>
                </a:solidFill>
                <a:latin typeface="Times New Roman" pitchFamily="18" charset="0"/>
              </a:rPr>
              <a:t>đó</a:t>
            </a:r>
            <a:r>
              <a:rPr lang="en-US" sz="2400">
                <a:solidFill>
                  <a:srgbClr val="000066"/>
                </a:solidFill>
                <a:latin typeface="Times New Roman" pitchFamily="18" charset="0"/>
              </a:rPr>
              <a:t> Bridge </a:t>
            </a:r>
            <a:r>
              <a:rPr lang="en-US" sz="2400" b="1" err="1">
                <a:solidFill>
                  <a:srgbClr val="000066"/>
                </a:solidFill>
                <a:latin typeface="Times New Roman" pitchFamily="18" charset="0"/>
              </a:rPr>
              <a:t>hoạt</a:t>
            </a:r>
            <a:r>
              <a:rPr lang="en-US" sz="2400" b="1">
                <a:solidFill>
                  <a:srgbClr val="000066"/>
                </a:solidFill>
                <a:latin typeface="Times New Roman" pitchFamily="18" charset="0"/>
              </a:rPr>
              <a:t> </a:t>
            </a:r>
            <a:r>
              <a:rPr lang="en-US" sz="2400" b="1" err="1">
                <a:solidFill>
                  <a:srgbClr val="000066"/>
                </a:solidFill>
                <a:latin typeface="Times New Roman" pitchFamily="18" charset="0"/>
              </a:rPr>
              <a:t>động</a:t>
            </a:r>
            <a:r>
              <a:rPr lang="en-US" sz="2400" b="1">
                <a:solidFill>
                  <a:srgbClr val="000066"/>
                </a:solidFill>
                <a:latin typeface="Times New Roman" pitchFamily="18" charset="0"/>
              </a:rPr>
              <a:t> ở </a:t>
            </a:r>
            <a:r>
              <a:rPr lang="en-US" sz="2400" b="1" err="1">
                <a:solidFill>
                  <a:srgbClr val="000066"/>
                </a:solidFill>
                <a:latin typeface="Times New Roman" pitchFamily="18" charset="0"/>
              </a:rPr>
              <a:t>tầng</a:t>
            </a:r>
            <a:r>
              <a:rPr lang="en-US" sz="2400" b="1">
                <a:solidFill>
                  <a:srgbClr val="000066"/>
                </a:solidFill>
                <a:latin typeface="Times New Roman" pitchFamily="18" charset="0"/>
              </a:rPr>
              <a:t> Data link</a:t>
            </a:r>
            <a:r>
              <a:rPr lang="en-US" sz="2400">
                <a:solidFill>
                  <a:srgbClr val="000066"/>
                </a:solidFill>
                <a:latin typeface="Times New Roman" pitchFamily="18" charset="0"/>
              </a:rPr>
              <a:t> </a:t>
            </a:r>
            <a:r>
              <a:rPr lang="en-US" sz="2400" err="1">
                <a:solidFill>
                  <a:srgbClr val="000066"/>
                </a:solidFill>
                <a:latin typeface="Times New Roman" pitchFamily="18" charset="0"/>
              </a:rPr>
              <a:t>và</a:t>
            </a:r>
            <a:r>
              <a:rPr lang="en-US" sz="2400">
                <a:solidFill>
                  <a:srgbClr val="000066"/>
                </a:solidFill>
                <a:latin typeface="Times New Roman" pitchFamily="18" charset="0"/>
              </a:rPr>
              <a:t> </a:t>
            </a:r>
            <a:r>
              <a:rPr lang="en-US" sz="2400" err="1">
                <a:solidFill>
                  <a:srgbClr val="000066"/>
                </a:solidFill>
                <a:latin typeface="Times New Roman" pitchFamily="18" charset="0"/>
              </a:rPr>
              <a:t>chuyển</a:t>
            </a:r>
            <a:r>
              <a:rPr lang="en-US" sz="2400">
                <a:solidFill>
                  <a:srgbClr val="000066"/>
                </a:solidFill>
                <a:latin typeface="Times New Roman" pitchFamily="18" charset="0"/>
              </a:rPr>
              <a:t> frame </a:t>
            </a:r>
            <a:r>
              <a:rPr lang="en-US" sz="2400" err="1">
                <a:solidFill>
                  <a:srgbClr val="000066"/>
                </a:solidFill>
                <a:latin typeface="Times New Roman" pitchFamily="18" charset="0"/>
              </a:rPr>
              <a:t>giữa</a:t>
            </a:r>
            <a:r>
              <a:rPr lang="en-US" sz="2400">
                <a:solidFill>
                  <a:srgbClr val="000066"/>
                </a:solidFill>
                <a:latin typeface="Times New Roman" pitchFamily="18" charset="0"/>
              </a:rPr>
              <a:t> </a:t>
            </a:r>
            <a:r>
              <a:rPr lang="en-US" sz="2400" err="1">
                <a:solidFill>
                  <a:srgbClr val="000066"/>
                </a:solidFill>
                <a:latin typeface="Times New Roman" pitchFamily="18" charset="0"/>
              </a:rPr>
              <a:t>các</a:t>
            </a:r>
            <a:r>
              <a:rPr lang="en-US" sz="2400">
                <a:solidFill>
                  <a:srgbClr val="000066"/>
                </a:solidFill>
                <a:latin typeface="Times New Roman" pitchFamily="18" charset="0"/>
              </a:rPr>
              <a:t> </a:t>
            </a:r>
            <a:r>
              <a:rPr lang="en-US" sz="2400" err="1">
                <a:solidFill>
                  <a:srgbClr val="000066"/>
                </a:solidFill>
                <a:latin typeface="Times New Roman" pitchFamily="18" charset="0"/>
              </a:rPr>
              <a:t>đoạn</a:t>
            </a:r>
            <a:r>
              <a:rPr lang="en-US" sz="2400">
                <a:solidFill>
                  <a:srgbClr val="000066"/>
                </a:solidFill>
                <a:latin typeface="Times New Roman" pitchFamily="18" charset="0"/>
              </a:rPr>
              <a:t> </a:t>
            </a:r>
            <a:r>
              <a:rPr lang="en-US" sz="2400" err="1">
                <a:solidFill>
                  <a:srgbClr val="000066"/>
                </a:solidFill>
                <a:latin typeface="Times New Roman" pitchFamily="18" charset="0"/>
              </a:rPr>
              <a:t>mạng</a:t>
            </a:r>
            <a:r>
              <a:rPr lang="en-US" sz="2400">
                <a:solidFill>
                  <a:srgbClr val="000066"/>
                </a:solidFill>
                <a:latin typeface="Times New Roman" pitchFamily="18" charset="0"/>
              </a:rPr>
              <a:t> </a:t>
            </a:r>
            <a:r>
              <a:rPr lang="en-US" sz="2400" err="1">
                <a:solidFill>
                  <a:srgbClr val="000066"/>
                </a:solidFill>
                <a:latin typeface="Times New Roman" pitchFamily="18" charset="0"/>
              </a:rPr>
              <a:t>có</a:t>
            </a:r>
            <a:r>
              <a:rPr lang="en-US" sz="2400">
                <a:solidFill>
                  <a:srgbClr val="000066"/>
                </a:solidFill>
                <a:latin typeface="Times New Roman" pitchFamily="18" charset="0"/>
              </a:rPr>
              <a:t> </a:t>
            </a:r>
            <a:r>
              <a:rPr lang="en-US" sz="2400" err="1">
                <a:solidFill>
                  <a:srgbClr val="000066"/>
                </a:solidFill>
                <a:latin typeface="Times New Roman" pitchFamily="18" charset="0"/>
              </a:rPr>
              <a:t>giao</a:t>
            </a:r>
            <a:r>
              <a:rPr lang="en-US" sz="2400">
                <a:solidFill>
                  <a:srgbClr val="000066"/>
                </a:solidFill>
                <a:latin typeface="Times New Roman" pitchFamily="18" charset="0"/>
              </a:rPr>
              <a:t> </a:t>
            </a:r>
            <a:r>
              <a:rPr lang="en-US" sz="2400" err="1">
                <a:solidFill>
                  <a:srgbClr val="000066"/>
                </a:solidFill>
                <a:latin typeface="Times New Roman" pitchFamily="18" charset="0"/>
              </a:rPr>
              <a:t>thức</a:t>
            </a:r>
            <a:r>
              <a:rPr lang="en-US" sz="2400">
                <a:solidFill>
                  <a:srgbClr val="000066"/>
                </a:solidFill>
                <a:latin typeface="Times New Roman" pitchFamily="18" charset="0"/>
              </a:rPr>
              <a:t> </a:t>
            </a:r>
            <a:r>
              <a:rPr lang="en-US" sz="2400" err="1">
                <a:solidFill>
                  <a:srgbClr val="000066"/>
                </a:solidFill>
                <a:latin typeface="Times New Roman" pitchFamily="18" charset="0"/>
              </a:rPr>
              <a:t>tầng</a:t>
            </a:r>
            <a:r>
              <a:rPr lang="en-US" sz="2400">
                <a:solidFill>
                  <a:srgbClr val="000066"/>
                </a:solidFill>
                <a:latin typeface="Times New Roman" pitchFamily="18" charset="0"/>
              </a:rPr>
              <a:t> Data link </a:t>
            </a:r>
            <a:r>
              <a:rPr lang="en-US" sz="2400" err="1">
                <a:solidFill>
                  <a:srgbClr val="000066"/>
                </a:solidFill>
                <a:latin typeface="Times New Roman" pitchFamily="18" charset="0"/>
              </a:rPr>
              <a:t>khác</a:t>
            </a:r>
            <a:r>
              <a:rPr lang="en-US" sz="2400">
                <a:solidFill>
                  <a:srgbClr val="000066"/>
                </a:solidFill>
                <a:latin typeface="Times New Roman" pitchFamily="18" charset="0"/>
              </a:rPr>
              <a:t> </a:t>
            </a:r>
            <a:r>
              <a:rPr lang="en-US" sz="2400" err="1">
                <a:solidFill>
                  <a:srgbClr val="000066"/>
                </a:solidFill>
                <a:latin typeface="Times New Roman" pitchFamily="18" charset="0"/>
              </a:rPr>
              <a:t>nhau</a:t>
            </a:r>
            <a:endParaRPr lang="en-US" sz="2400">
              <a:solidFill>
                <a:srgbClr val="000066"/>
              </a:solidFill>
              <a:latin typeface="Times New Roman" pitchFamily="18" charset="0"/>
            </a:endParaRPr>
          </a:p>
          <a:p>
            <a:pPr marL="339725" indent="-339725" algn="just">
              <a:lnSpc>
                <a:spcPct val="95000"/>
              </a:lnSpc>
              <a:spcBef>
                <a:spcPct val="45000"/>
              </a:spcBef>
              <a:buFont typeface="Wingdings"/>
              <a:buChar char=""/>
              <a:defRPr/>
            </a:pPr>
            <a:r>
              <a:rPr lang="en-US" sz="2400" err="1">
                <a:solidFill>
                  <a:srgbClr val="000066"/>
                </a:solidFill>
                <a:latin typeface="Times New Roman" pitchFamily="18" charset="0"/>
              </a:rPr>
              <a:t>Ưu</a:t>
            </a:r>
            <a:r>
              <a:rPr lang="en-US" sz="2400">
                <a:solidFill>
                  <a:srgbClr val="000066"/>
                </a:solidFill>
                <a:latin typeface="Times New Roman" pitchFamily="18" charset="0"/>
              </a:rPr>
              <a:t> </a:t>
            </a:r>
            <a:r>
              <a:rPr lang="en-US" sz="2400" err="1">
                <a:solidFill>
                  <a:srgbClr val="000066"/>
                </a:solidFill>
                <a:latin typeface="Times New Roman" pitchFamily="18" charset="0"/>
              </a:rPr>
              <a:t>điểm</a:t>
            </a:r>
            <a:r>
              <a:rPr lang="en-US" sz="2400">
                <a:solidFill>
                  <a:srgbClr val="000066"/>
                </a:solidFill>
                <a:latin typeface="Times New Roman" pitchFamily="18" charset="0"/>
              </a:rPr>
              <a:t>: </a:t>
            </a:r>
            <a:r>
              <a:rPr lang="en-US" sz="2400" err="1">
                <a:solidFill>
                  <a:srgbClr val="000066"/>
                </a:solidFill>
                <a:latin typeface="Times New Roman" pitchFamily="18" charset="0"/>
              </a:rPr>
              <a:t>Các</a:t>
            </a:r>
            <a:r>
              <a:rPr lang="en-US" sz="2400">
                <a:solidFill>
                  <a:srgbClr val="000066"/>
                </a:solidFill>
                <a:latin typeface="Times New Roman" pitchFamily="18" charset="0"/>
              </a:rPr>
              <a:t> Bridge </a:t>
            </a:r>
            <a:r>
              <a:rPr lang="en-US" sz="2400" err="1">
                <a:solidFill>
                  <a:srgbClr val="000066"/>
                </a:solidFill>
                <a:latin typeface="Times New Roman" pitchFamily="18" charset="0"/>
              </a:rPr>
              <a:t>cũng</a:t>
            </a:r>
            <a:r>
              <a:rPr lang="en-US" sz="2400">
                <a:solidFill>
                  <a:srgbClr val="000066"/>
                </a:solidFill>
                <a:latin typeface="Times New Roman" pitchFamily="18" charset="0"/>
              </a:rPr>
              <a:t> </a:t>
            </a:r>
            <a:r>
              <a:rPr lang="en-US" sz="2400" err="1">
                <a:solidFill>
                  <a:srgbClr val="000066"/>
                </a:solidFill>
                <a:latin typeface="Times New Roman" pitchFamily="18" charset="0"/>
              </a:rPr>
              <a:t>thường</a:t>
            </a:r>
            <a:r>
              <a:rPr lang="en-US" sz="2400">
                <a:solidFill>
                  <a:srgbClr val="000066"/>
                </a:solidFill>
                <a:latin typeface="Times New Roman" pitchFamily="18" charset="0"/>
              </a:rPr>
              <a:t> </a:t>
            </a:r>
            <a:r>
              <a:rPr lang="en-US" sz="2400" err="1">
                <a:solidFill>
                  <a:srgbClr val="000066"/>
                </a:solidFill>
                <a:latin typeface="Times New Roman" pitchFamily="18" charset="0"/>
              </a:rPr>
              <a:t>được</a:t>
            </a:r>
            <a:r>
              <a:rPr lang="en-US" sz="2400">
                <a:solidFill>
                  <a:srgbClr val="000066"/>
                </a:solidFill>
                <a:latin typeface="Times New Roman" pitchFamily="18" charset="0"/>
              </a:rPr>
              <a:t> </a:t>
            </a:r>
            <a:r>
              <a:rPr lang="en-US" sz="2400" err="1">
                <a:solidFill>
                  <a:srgbClr val="000066"/>
                </a:solidFill>
                <a:latin typeface="Times New Roman" pitchFamily="18" charset="0"/>
              </a:rPr>
              <a:t>dùng</a:t>
            </a:r>
            <a:r>
              <a:rPr lang="en-US" sz="2400">
                <a:solidFill>
                  <a:srgbClr val="000066"/>
                </a:solidFill>
                <a:latin typeface="Times New Roman" pitchFamily="18" charset="0"/>
              </a:rPr>
              <a:t> </a:t>
            </a:r>
            <a:r>
              <a:rPr lang="en-US" sz="2400" err="1">
                <a:solidFill>
                  <a:srgbClr val="000066"/>
                </a:solidFill>
                <a:latin typeface="Times New Roman" pitchFamily="18" charset="0"/>
              </a:rPr>
              <a:t>để</a:t>
            </a:r>
            <a:r>
              <a:rPr lang="en-US" sz="2400">
                <a:solidFill>
                  <a:srgbClr val="000066"/>
                </a:solidFill>
                <a:latin typeface="Times New Roman" pitchFamily="18" charset="0"/>
              </a:rPr>
              <a:t> </a:t>
            </a:r>
            <a:r>
              <a:rPr lang="en-US" sz="2400" err="1">
                <a:solidFill>
                  <a:srgbClr val="000066"/>
                </a:solidFill>
                <a:latin typeface="Times New Roman" pitchFamily="18" charset="0"/>
              </a:rPr>
              <a:t>phân</a:t>
            </a:r>
            <a:r>
              <a:rPr lang="en-US" sz="2400">
                <a:solidFill>
                  <a:srgbClr val="000066"/>
                </a:solidFill>
                <a:latin typeface="Times New Roman" pitchFamily="18" charset="0"/>
              </a:rPr>
              <a:t> chia </a:t>
            </a:r>
            <a:r>
              <a:rPr lang="en-US" sz="2400" err="1">
                <a:solidFill>
                  <a:srgbClr val="000066"/>
                </a:solidFill>
                <a:latin typeface="Times New Roman" pitchFamily="18" charset="0"/>
              </a:rPr>
              <a:t>một</a:t>
            </a:r>
            <a:r>
              <a:rPr lang="en-US" sz="2400">
                <a:solidFill>
                  <a:srgbClr val="000066"/>
                </a:solidFill>
                <a:latin typeface="Times New Roman" pitchFamily="18" charset="0"/>
              </a:rPr>
              <a:t> </a:t>
            </a:r>
            <a:r>
              <a:rPr lang="en-US" sz="2400" err="1">
                <a:solidFill>
                  <a:srgbClr val="000066"/>
                </a:solidFill>
                <a:latin typeface="Times New Roman" pitchFamily="18" charset="0"/>
              </a:rPr>
              <a:t>mạng</a:t>
            </a:r>
            <a:r>
              <a:rPr lang="en-US" sz="2400">
                <a:solidFill>
                  <a:srgbClr val="000066"/>
                </a:solidFill>
                <a:latin typeface="Times New Roman" pitchFamily="18" charset="0"/>
              </a:rPr>
              <a:t> </a:t>
            </a:r>
            <a:r>
              <a:rPr lang="en-US" sz="2400" err="1">
                <a:solidFill>
                  <a:srgbClr val="000066"/>
                </a:solidFill>
                <a:latin typeface="Times New Roman" pitchFamily="18" charset="0"/>
              </a:rPr>
              <a:t>lớn</a:t>
            </a:r>
            <a:r>
              <a:rPr lang="en-US" sz="2400">
                <a:solidFill>
                  <a:srgbClr val="000066"/>
                </a:solidFill>
                <a:latin typeface="Times New Roman" pitchFamily="18" charset="0"/>
              </a:rPr>
              <a:t> </a:t>
            </a:r>
            <a:r>
              <a:rPr lang="en-US" sz="2400" err="1">
                <a:solidFill>
                  <a:srgbClr val="000066"/>
                </a:solidFill>
                <a:latin typeface="Times New Roman" pitchFamily="18" charset="0"/>
              </a:rPr>
              <a:t>thành</a:t>
            </a:r>
            <a:r>
              <a:rPr lang="en-US" sz="2400">
                <a:solidFill>
                  <a:srgbClr val="000066"/>
                </a:solidFill>
                <a:latin typeface="Times New Roman" pitchFamily="18" charset="0"/>
              </a:rPr>
              <a:t> </a:t>
            </a:r>
            <a:r>
              <a:rPr lang="en-US" sz="2400" err="1">
                <a:solidFill>
                  <a:srgbClr val="000066"/>
                </a:solidFill>
                <a:latin typeface="Times New Roman" pitchFamily="18" charset="0"/>
              </a:rPr>
              <a:t>hai</a:t>
            </a:r>
            <a:r>
              <a:rPr lang="en-US" sz="2400">
                <a:solidFill>
                  <a:srgbClr val="000066"/>
                </a:solidFill>
                <a:latin typeface="Times New Roman" pitchFamily="18" charset="0"/>
              </a:rPr>
              <a:t> </a:t>
            </a:r>
            <a:r>
              <a:rPr lang="en-US" sz="2400" err="1">
                <a:solidFill>
                  <a:srgbClr val="000066"/>
                </a:solidFill>
                <a:latin typeface="Times New Roman" pitchFamily="18" charset="0"/>
              </a:rPr>
              <a:t>mạng</a:t>
            </a:r>
            <a:r>
              <a:rPr lang="en-US" sz="2400">
                <a:solidFill>
                  <a:srgbClr val="000066"/>
                </a:solidFill>
                <a:latin typeface="Times New Roman" pitchFamily="18" charset="0"/>
              </a:rPr>
              <a:t> </a:t>
            </a:r>
            <a:r>
              <a:rPr lang="en-US" sz="2400" err="1">
                <a:solidFill>
                  <a:srgbClr val="000066"/>
                </a:solidFill>
                <a:latin typeface="Times New Roman" pitchFamily="18" charset="0"/>
              </a:rPr>
              <a:t>nhỏ</a:t>
            </a:r>
            <a:r>
              <a:rPr lang="en-US" sz="2400">
                <a:solidFill>
                  <a:srgbClr val="000066"/>
                </a:solidFill>
                <a:latin typeface="Times New Roman" pitchFamily="18" charset="0"/>
              </a:rPr>
              <a:t> </a:t>
            </a:r>
            <a:r>
              <a:rPr lang="en-US" sz="2400" err="1">
                <a:solidFill>
                  <a:srgbClr val="000066"/>
                </a:solidFill>
                <a:latin typeface="Times New Roman" pitchFamily="18" charset="0"/>
              </a:rPr>
              <a:t>nhằm</a:t>
            </a:r>
            <a:r>
              <a:rPr lang="en-US" sz="2400">
                <a:solidFill>
                  <a:srgbClr val="000066"/>
                </a:solidFill>
                <a:latin typeface="Times New Roman" pitchFamily="18" charset="0"/>
              </a:rPr>
              <a:t> </a:t>
            </a:r>
            <a:r>
              <a:rPr lang="en-US" sz="2400" err="1">
                <a:solidFill>
                  <a:srgbClr val="000066"/>
                </a:solidFill>
                <a:latin typeface="Times New Roman" pitchFamily="18" charset="0"/>
              </a:rPr>
              <a:t>làm</a:t>
            </a:r>
            <a:r>
              <a:rPr lang="en-US" sz="2400">
                <a:solidFill>
                  <a:srgbClr val="000066"/>
                </a:solidFill>
                <a:latin typeface="Times New Roman" pitchFamily="18" charset="0"/>
              </a:rPr>
              <a:t> </a:t>
            </a:r>
            <a:r>
              <a:rPr lang="en-US" sz="2400" err="1">
                <a:solidFill>
                  <a:srgbClr val="000066"/>
                </a:solidFill>
                <a:latin typeface="Times New Roman" pitchFamily="18" charset="0"/>
              </a:rPr>
              <a:t>tǎng</a:t>
            </a:r>
            <a:r>
              <a:rPr lang="en-US" sz="2400">
                <a:solidFill>
                  <a:srgbClr val="000066"/>
                </a:solidFill>
                <a:latin typeface="Times New Roman" pitchFamily="18" charset="0"/>
              </a:rPr>
              <a:t> </a:t>
            </a:r>
            <a:r>
              <a:rPr lang="en-US" sz="2400" err="1">
                <a:solidFill>
                  <a:srgbClr val="000066"/>
                </a:solidFill>
                <a:latin typeface="Times New Roman" pitchFamily="18" charset="0"/>
              </a:rPr>
              <a:t>hiệu</a:t>
            </a:r>
            <a:r>
              <a:rPr lang="en-US" sz="2400">
                <a:solidFill>
                  <a:srgbClr val="000066"/>
                </a:solidFill>
                <a:latin typeface="Times New Roman" pitchFamily="18" charset="0"/>
              </a:rPr>
              <a:t> </a:t>
            </a:r>
            <a:r>
              <a:rPr lang="en-US" sz="2400" err="1">
                <a:solidFill>
                  <a:srgbClr val="000066"/>
                </a:solidFill>
                <a:latin typeface="Times New Roman" pitchFamily="18" charset="0"/>
              </a:rPr>
              <a:t>suất</a:t>
            </a:r>
            <a:r>
              <a:rPr lang="en-US" sz="2400">
                <a:solidFill>
                  <a:srgbClr val="000066"/>
                </a:solidFill>
                <a:latin typeface="Times New Roman" pitchFamily="18" charset="0"/>
              </a:rPr>
              <a:t> </a:t>
            </a:r>
            <a:r>
              <a:rPr lang="en-US" sz="2400" err="1">
                <a:solidFill>
                  <a:srgbClr val="000066"/>
                </a:solidFill>
                <a:latin typeface="Times New Roman" pitchFamily="18" charset="0"/>
              </a:rPr>
              <a:t>mạng</a:t>
            </a:r>
            <a:r>
              <a:rPr lang="en-US" sz="2400">
                <a:solidFill>
                  <a:srgbClr val="000066"/>
                </a:solidFill>
                <a:latin typeface="Times New Roman" pitchFamily="18" charset="0"/>
              </a:rPr>
              <a:t> </a:t>
            </a:r>
            <a:r>
              <a:rPr lang="en-US" sz="2400" err="1">
                <a:solidFill>
                  <a:srgbClr val="000066"/>
                </a:solidFill>
                <a:latin typeface="Times New Roman" pitchFamily="18" charset="0"/>
              </a:rPr>
              <a:t>và</a:t>
            </a:r>
            <a:r>
              <a:rPr lang="en-US" sz="2400">
                <a:solidFill>
                  <a:srgbClr val="000066"/>
                </a:solidFill>
                <a:latin typeface="Times New Roman" pitchFamily="18" charset="0"/>
              </a:rPr>
              <a:t> </a:t>
            </a:r>
            <a:r>
              <a:rPr lang="en-US" sz="2400" err="1">
                <a:solidFill>
                  <a:srgbClr val="000066"/>
                </a:solidFill>
                <a:latin typeface="Times New Roman" pitchFamily="18" charset="0"/>
              </a:rPr>
              <a:t>giảm</a:t>
            </a:r>
            <a:r>
              <a:rPr lang="en-US" sz="2400">
                <a:solidFill>
                  <a:srgbClr val="000066"/>
                </a:solidFill>
                <a:latin typeface="Times New Roman" pitchFamily="18" charset="0"/>
              </a:rPr>
              <a:t> </a:t>
            </a:r>
            <a:r>
              <a:rPr lang="en-US" sz="2400" err="1">
                <a:solidFill>
                  <a:srgbClr val="000066"/>
                </a:solidFill>
                <a:latin typeface="Times New Roman" pitchFamily="18" charset="0"/>
              </a:rPr>
              <a:t>sự</a:t>
            </a:r>
            <a:r>
              <a:rPr lang="en-US" sz="2400">
                <a:solidFill>
                  <a:srgbClr val="000066"/>
                </a:solidFill>
                <a:latin typeface="Times New Roman" pitchFamily="18" charset="0"/>
              </a:rPr>
              <a:t> </a:t>
            </a:r>
            <a:r>
              <a:rPr lang="en-US" sz="2400" err="1">
                <a:solidFill>
                  <a:srgbClr val="000066"/>
                </a:solidFill>
                <a:latin typeface="Times New Roman" pitchFamily="18" charset="0"/>
              </a:rPr>
              <a:t>đụng</a:t>
            </a:r>
            <a:r>
              <a:rPr lang="en-US" sz="2400">
                <a:solidFill>
                  <a:srgbClr val="000066"/>
                </a:solidFill>
                <a:latin typeface="Times New Roman" pitchFamily="18" charset="0"/>
              </a:rPr>
              <a:t> </a:t>
            </a:r>
            <a:r>
              <a:rPr lang="en-US" sz="2400" err="1">
                <a:solidFill>
                  <a:srgbClr val="000066"/>
                </a:solidFill>
                <a:latin typeface="Times New Roman" pitchFamily="18" charset="0"/>
              </a:rPr>
              <a:t>độ</a:t>
            </a:r>
            <a:r>
              <a:rPr lang="en-US" sz="2400">
                <a:solidFill>
                  <a:srgbClr val="000066"/>
                </a:solidFill>
                <a:latin typeface="Times New Roman" pitchFamily="18" charset="0"/>
              </a:rPr>
              <a:t>(collision)</a:t>
            </a:r>
          </a:p>
          <a:p>
            <a:pPr marL="339725" indent="-339725" algn="just">
              <a:lnSpc>
                <a:spcPct val="95000"/>
              </a:lnSpc>
              <a:spcBef>
                <a:spcPct val="45000"/>
              </a:spcBef>
              <a:buFont typeface="Wingdings"/>
              <a:buChar char=""/>
              <a:defRPr/>
            </a:pPr>
            <a:r>
              <a:rPr lang="en-US" sz="2400" err="1">
                <a:solidFill>
                  <a:srgbClr val="000066"/>
                </a:solidFill>
                <a:latin typeface="Times New Roman" pitchFamily="18" charset="0"/>
              </a:rPr>
              <a:t>Khuyết</a:t>
            </a:r>
            <a:r>
              <a:rPr lang="en-US" sz="2400">
                <a:solidFill>
                  <a:srgbClr val="000066"/>
                </a:solidFill>
                <a:latin typeface="Times New Roman" pitchFamily="18" charset="0"/>
              </a:rPr>
              <a:t> </a:t>
            </a:r>
            <a:r>
              <a:rPr lang="en-US" sz="2400" err="1">
                <a:solidFill>
                  <a:srgbClr val="000066"/>
                </a:solidFill>
                <a:latin typeface="Times New Roman" pitchFamily="18" charset="0"/>
              </a:rPr>
              <a:t>điểm</a:t>
            </a:r>
            <a:r>
              <a:rPr lang="en-US" sz="2400">
                <a:solidFill>
                  <a:srgbClr val="000066"/>
                </a:solidFill>
                <a:latin typeface="Times New Roman" pitchFamily="18" charset="0"/>
              </a:rPr>
              <a:t>: </a:t>
            </a:r>
            <a:r>
              <a:rPr lang="en-US" sz="2400" err="1">
                <a:solidFill>
                  <a:srgbClr val="000066"/>
                </a:solidFill>
                <a:latin typeface="Times New Roman" pitchFamily="18" charset="0"/>
              </a:rPr>
              <a:t>Hoạt</a:t>
            </a:r>
            <a:r>
              <a:rPr lang="en-US" sz="2400">
                <a:solidFill>
                  <a:srgbClr val="000066"/>
                </a:solidFill>
                <a:latin typeface="Times New Roman" pitchFamily="18" charset="0"/>
              </a:rPr>
              <a:t> </a:t>
            </a:r>
            <a:r>
              <a:rPr lang="en-US" sz="2400" err="1">
                <a:solidFill>
                  <a:srgbClr val="000066"/>
                </a:solidFill>
                <a:latin typeface="Times New Roman" pitchFamily="18" charset="0"/>
              </a:rPr>
              <a:t>động</a:t>
            </a:r>
            <a:r>
              <a:rPr lang="en-US" sz="2400">
                <a:solidFill>
                  <a:srgbClr val="000066"/>
                </a:solidFill>
                <a:latin typeface="Times New Roman" pitchFamily="18" charset="0"/>
              </a:rPr>
              <a:t> </a:t>
            </a:r>
            <a:r>
              <a:rPr lang="en-US" sz="2400" err="1">
                <a:solidFill>
                  <a:srgbClr val="000066"/>
                </a:solidFill>
                <a:latin typeface="Times New Roman" pitchFamily="18" charset="0"/>
              </a:rPr>
              <a:t>chậm</a:t>
            </a:r>
            <a:r>
              <a:rPr lang="en-US" sz="2400">
                <a:solidFill>
                  <a:srgbClr val="000066"/>
                </a:solidFill>
                <a:latin typeface="Times New Roman" pitchFamily="18" charset="0"/>
              </a:rPr>
              <a:t> </a:t>
            </a:r>
            <a:r>
              <a:rPr lang="en-US" sz="2400" err="1">
                <a:solidFill>
                  <a:srgbClr val="000066"/>
                </a:solidFill>
                <a:latin typeface="Times New Roman" pitchFamily="18" charset="0"/>
              </a:rPr>
              <a:t>hơn</a:t>
            </a:r>
            <a:r>
              <a:rPr lang="en-US" sz="2400">
                <a:solidFill>
                  <a:srgbClr val="000066"/>
                </a:solidFill>
                <a:latin typeface="Times New Roman" pitchFamily="18" charset="0"/>
              </a:rPr>
              <a:t> Hub &amp; </a:t>
            </a:r>
            <a:r>
              <a:rPr lang="en-US" sz="2400" err="1">
                <a:solidFill>
                  <a:srgbClr val="000066"/>
                </a:solidFill>
                <a:latin typeface="Times New Roman" pitchFamily="18" charset="0"/>
              </a:rPr>
              <a:t>việc</a:t>
            </a:r>
            <a:r>
              <a:rPr lang="en-US" sz="2400">
                <a:solidFill>
                  <a:srgbClr val="000066"/>
                </a:solidFill>
                <a:latin typeface="Times New Roman" pitchFamily="18" charset="0"/>
              </a:rPr>
              <a:t> </a:t>
            </a:r>
            <a:r>
              <a:rPr lang="en-US" sz="2400" err="1">
                <a:solidFill>
                  <a:srgbClr val="000066"/>
                </a:solidFill>
                <a:latin typeface="Times New Roman" pitchFamily="18" charset="0"/>
              </a:rPr>
              <a:t>xử</a:t>
            </a:r>
            <a:r>
              <a:rPr lang="en-US" sz="2400">
                <a:solidFill>
                  <a:srgbClr val="000066"/>
                </a:solidFill>
                <a:latin typeface="Times New Roman" pitchFamily="18" charset="0"/>
              </a:rPr>
              <a:t> </a:t>
            </a:r>
            <a:r>
              <a:rPr lang="en-US" sz="2400" err="1">
                <a:solidFill>
                  <a:srgbClr val="000066"/>
                </a:solidFill>
                <a:latin typeface="Times New Roman" pitchFamily="18" charset="0"/>
              </a:rPr>
              <a:t>lý</a:t>
            </a:r>
            <a:r>
              <a:rPr lang="en-US" sz="2400">
                <a:solidFill>
                  <a:srgbClr val="000066"/>
                </a:solidFill>
                <a:latin typeface="Times New Roman" pitchFamily="18" charset="0"/>
              </a:rPr>
              <a:t> </a:t>
            </a:r>
            <a:r>
              <a:rPr lang="en-US" sz="2400" err="1">
                <a:solidFill>
                  <a:srgbClr val="000066"/>
                </a:solidFill>
                <a:latin typeface="Times New Roman" pitchFamily="18" charset="0"/>
              </a:rPr>
              <a:t>gói</a:t>
            </a:r>
            <a:r>
              <a:rPr lang="en-US" sz="2400">
                <a:solidFill>
                  <a:srgbClr val="000066"/>
                </a:solidFill>
                <a:latin typeface="Times New Roman" pitchFamily="18" charset="0"/>
              </a:rPr>
              <a:t> tin </a:t>
            </a:r>
            <a:r>
              <a:rPr lang="en-US" sz="2400" err="1">
                <a:solidFill>
                  <a:srgbClr val="000066"/>
                </a:solidFill>
                <a:latin typeface="Times New Roman" pitchFamily="18" charset="0"/>
              </a:rPr>
              <a:t>dựa</a:t>
            </a:r>
            <a:r>
              <a:rPr lang="en-US" sz="2400">
                <a:solidFill>
                  <a:srgbClr val="000066"/>
                </a:solidFill>
                <a:latin typeface="Times New Roman" pitchFamily="18" charset="0"/>
              </a:rPr>
              <a:t> </a:t>
            </a:r>
            <a:r>
              <a:rPr lang="en-US" sz="2400" err="1">
                <a:solidFill>
                  <a:srgbClr val="000066"/>
                </a:solidFill>
                <a:latin typeface="Times New Roman" pitchFamily="18" charset="0"/>
              </a:rPr>
              <a:t>trên</a:t>
            </a:r>
            <a:r>
              <a:rPr lang="en-US" sz="2400">
                <a:solidFill>
                  <a:srgbClr val="000066"/>
                </a:solidFill>
                <a:latin typeface="Times New Roman" pitchFamily="18" charset="0"/>
              </a:rPr>
              <a:t> </a:t>
            </a:r>
            <a:r>
              <a:rPr lang="en-US" sz="2400" err="1">
                <a:solidFill>
                  <a:srgbClr val="000066"/>
                </a:solidFill>
                <a:latin typeface="Times New Roman" pitchFamily="18" charset="0"/>
              </a:rPr>
              <a:t>phần</a:t>
            </a:r>
            <a:r>
              <a:rPr lang="en-US" sz="2400">
                <a:solidFill>
                  <a:srgbClr val="000066"/>
                </a:solidFill>
                <a:latin typeface="Times New Roman" pitchFamily="18" charset="0"/>
              </a:rPr>
              <a:t> </a:t>
            </a:r>
            <a:r>
              <a:rPr lang="en-US" sz="2400" err="1">
                <a:solidFill>
                  <a:srgbClr val="000066"/>
                </a:solidFill>
                <a:latin typeface="Times New Roman" pitchFamily="18" charset="0"/>
              </a:rPr>
              <a:t>mềm</a:t>
            </a:r>
            <a:endParaRPr lang="en-US" sz="2400">
              <a:solidFill>
                <a:srgbClr val="000066"/>
              </a:solidFill>
              <a:latin typeface="Times New Roman" pitchFamily="18" charset="0"/>
            </a:endParaRPr>
          </a:p>
        </p:txBody>
      </p:sp>
      <p:graphicFrame>
        <p:nvGraphicFramePr>
          <p:cNvPr id="5122" name="Object 14"/>
          <p:cNvGraphicFramePr>
            <a:graphicFrameLocks noGrp="1" noChangeAspect="1"/>
          </p:cNvGraphicFramePr>
          <p:nvPr>
            <p:ph sz="quarter" idx="2"/>
          </p:nvPr>
        </p:nvGraphicFramePr>
        <p:xfrm>
          <a:off x="6089651" y="773113"/>
          <a:ext cx="4405313" cy="2768600"/>
        </p:xfrm>
        <a:graphic>
          <a:graphicData uri="http://schemas.openxmlformats.org/presentationml/2006/ole">
            <mc:AlternateContent xmlns:mc="http://schemas.openxmlformats.org/markup-compatibility/2006">
              <mc:Choice xmlns:v="urn:schemas-microsoft-com:vml" Requires="v">
                <p:oleObj spid="_x0000_s5134" name="Chart" r:id="rId4" imgW="4410000" imgH="2771640" progId="">
                  <p:embed followColorScheme="full"/>
                </p:oleObj>
              </mc:Choice>
              <mc:Fallback>
                <p:oleObj name="Chart" r:id="rId4" imgW="4410000" imgH="2771640" progId="">
                  <p:embed followColorScheme="full"/>
                  <p:pic>
                    <p:nvPicPr>
                      <p:cNvPr id="5122" name="Object 14"/>
                      <p:cNvPicPr>
                        <a:picLocks noChangeAspect="1" noChangeArrowheads="1"/>
                      </p:cNvPicPr>
                      <p:nvPr/>
                    </p:nvPicPr>
                    <p:blipFill>
                      <a:blip r:embed="rId5"/>
                      <a:srcRect/>
                      <a:stretch>
                        <a:fillRect/>
                      </a:stretch>
                    </p:blipFill>
                    <p:spPr bwMode="auto">
                      <a:xfrm>
                        <a:off x="6089651" y="773113"/>
                        <a:ext cx="4405313" cy="276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4" name="Rectangle 5"/>
          <p:cNvSpPr>
            <a:spLocks noChangeArrowheads="1"/>
          </p:cNvSpPr>
          <p:nvPr/>
        </p:nvSpPr>
        <p:spPr bwMode="auto">
          <a:xfrm>
            <a:off x="3981450" y="2624138"/>
            <a:ext cx="9144000" cy="369332"/>
          </a:xfrm>
          <a:prstGeom prst="rect">
            <a:avLst/>
          </a:prstGeom>
          <a:noFill/>
          <a:ln w="9525">
            <a:noFill/>
            <a:miter lim="800000"/>
            <a:headEnd/>
            <a:tailEnd/>
          </a:ln>
        </p:spPr>
        <p:txBody>
          <a:bodyPr>
            <a:spAutoFit/>
          </a:bodyPr>
          <a:lstStyle/>
          <a:p>
            <a:endParaRPr lang="en-US"/>
          </a:p>
        </p:txBody>
      </p:sp>
      <p:sp>
        <p:nvSpPr>
          <p:cNvPr id="5125" name="Rectangle 6"/>
          <p:cNvSpPr>
            <a:spLocks noChangeArrowheads="1"/>
          </p:cNvSpPr>
          <p:nvPr/>
        </p:nvSpPr>
        <p:spPr bwMode="auto">
          <a:xfrm>
            <a:off x="5734050" y="2743200"/>
            <a:ext cx="9144000" cy="369332"/>
          </a:xfrm>
          <a:prstGeom prst="rect">
            <a:avLst/>
          </a:prstGeom>
          <a:noFill/>
          <a:ln w="9525">
            <a:noFill/>
            <a:miter lim="800000"/>
            <a:headEnd/>
            <a:tailEnd/>
          </a:ln>
        </p:spPr>
        <p:txBody>
          <a:bodyPr>
            <a:spAutoFit/>
          </a:bodyPr>
          <a:lstStyle/>
          <a:p>
            <a:endParaRPr lang="en-US"/>
          </a:p>
        </p:txBody>
      </p:sp>
      <p:sp>
        <p:nvSpPr>
          <p:cNvPr id="5126" name="Rectangle 7"/>
          <p:cNvSpPr>
            <a:spLocks noChangeArrowheads="1"/>
          </p:cNvSpPr>
          <p:nvPr/>
        </p:nvSpPr>
        <p:spPr bwMode="auto">
          <a:xfrm>
            <a:off x="4781550" y="2552700"/>
            <a:ext cx="9144000" cy="369332"/>
          </a:xfrm>
          <a:prstGeom prst="rect">
            <a:avLst/>
          </a:prstGeom>
          <a:noFill/>
          <a:ln w="9525">
            <a:noFill/>
            <a:miter lim="800000"/>
            <a:headEnd/>
            <a:tailEnd/>
          </a:ln>
        </p:spPr>
        <p:txBody>
          <a:bodyPr>
            <a:spAutoFit/>
          </a:bodyPr>
          <a:lstStyle/>
          <a:p>
            <a:endParaRPr lang="en-US"/>
          </a:p>
        </p:txBody>
      </p:sp>
      <p:sp>
        <p:nvSpPr>
          <p:cNvPr id="5127" name="Rectangle 8"/>
          <p:cNvSpPr>
            <a:spLocks noChangeArrowheads="1"/>
          </p:cNvSpPr>
          <p:nvPr/>
        </p:nvSpPr>
        <p:spPr bwMode="auto">
          <a:xfrm>
            <a:off x="3805238" y="2790825"/>
            <a:ext cx="9144000" cy="369332"/>
          </a:xfrm>
          <a:prstGeom prst="rect">
            <a:avLst/>
          </a:prstGeom>
          <a:noFill/>
          <a:ln w="9525">
            <a:noFill/>
            <a:miter lim="800000"/>
            <a:headEnd/>
            <a:tailEnd/>
          </a:ln>
        </p:spPr>
        <p:txBody>
          <a:bodyPr>
            <a:spAutoFit/>
          </a:bodyPr>
          <a:lstStyle/>
          <a:p>
            <a:endParaRPr lang="en-US"/>
          </a:p>
        </p:txBody>
      </p:sp>
      <p:sp>
        <p:nvSpPr>
          <p:cNvPr id="5128" name="Rectangle 9"/>
          <p:cNvSpPr>
            <a:spLocks noChangeArrowheads="1"/>
          </p:cNvSpPr>
          <p:nvPr/>
        </p:nvSpPr>
        <p:spPr bwMode="auto">
          <a:xfrm>
            <a:off x="5238750" y="2824163"/>
            <a:ext cx="9144000" cy="369332"/>
          </a:xfrm>
          <a:prstGeom prst="rect">
            <a:avLst/>
          </a:prstGeom>
          <a:noFill/>
          <a:ln w="9525">
            <a:noFill/>
            <a:miter lim="800000"/>
            <a:headEnd/>
            <a:tailEnd/>
          </a:ln>
        </p:spPr>
        <p:txBody>
          <a:bodyPr>
            <a:spAutoFit/>
          </a:bodyPr>
          <a:lstStyle/>
          <a:p>
            <a:endParaRPr lang="en-US"/>
          </a:p>
        </p:txBody>
      </p:sp>
      <p:sp>
        <p:nvSpPr>
          <p:cNvPr id="5129" name="Rectangle 10"/>
          <p:cNvSpPr>
            <a:spLocks noChangeArrowheads="1"/>
          </p:cNvSpPr>
          <p:nvPr/>
        </p:nvSpPr>
        <p:spPr bwMode="auto">
          <a:xfrm>
            <a:off x="4914900" y="2643188"/>
            <a:ext cx="9144000" cy="369332"/>
          </a:xfrm>
          <a:prstGeom prst="rect">
            <a:avLst/>
          </a:prstGeom>
          <a:noFill/>
          <a:ln w="9525">
            <a:noFill/>
            <a:miter lim="800000"/>
            <a:headEnd/>
            <a:tailEnd/>
          </a:ln>
        </p:spPr>
        <p:txBody>
          <a:bodyPr>
            <a:spAutoFit/>
          </a:bodyPr>
          <a:lstStyle/>
          <a:p>
            <a:endParaRPr lang="en-US"/>
          </a:p>
        </p:txBody>
      </p:sp>
      <p:sp>
        <p:nvSpPr>
          <p:cNvPr id="5130" name="Rectangle 11"/>
          <p:cNvSpPr>
            <a:spLocks noChangeArrowheads="1"/>
          </p:cNvSpPr>
          <p:nvPr/>
        </p:nvSpPr>
        <p:spPr bwMode="auto">
          <a:xfrm>
            <a:off x="5124450" y="2795588"/>
            <a:ext cx="9144000" cy="369332"/>
          </a:xfrm>
          <a:prstGeom prst="rect">
            <a:avLst/>
          </a:prstGeom>
          <a:noFill/>
          <a:ln w="9525">
            <a:noFill/>
            <a:miter lim="800000"/>
            <a:headEnd/>
            <a:tailEnd/>
          </a:ln>
        </p:spPr>
        <p:txBody>
          <a:bodyPr>
            <a:spAutoFit/>
          </a:bodyPr>
          <a:lstStyle/>
          <a:p>
            <a:endParaRPr lang="en-US"/>
          </a:p>
        </p:txBody>
      </p:sp>
      <p:sp>
        <p:nvSpPr>
          <p:cNvPr id="5131" name="Rectangle 12"/>
          <p:cNvSpPr>
            <a:spLocks noChangeArrowheads="1"/>
          </p:cNvSpPr>
          <p:nvPr/>
        </p:nvSpPr>
        <p:spPr bwMode="auto">
          <a:xfrm>
            <a:off x="5353050" y="2924175"/>
            <a:ext cx="9144000" cy="369332"/>
          </a:xfrm>
          <a:prstGeom prst="rect">
            <a:avLst/>
          </a:prstGeom>
          <a:noFill/>
          <a:ln w="9525">
            <a:noFill/>
            <a:miter lim="800000"/>
            <a:headEnd/>
            <a:tailEnd/>
          </a:ln>
        </p:spPr>
        <p:txBody>
          <a:bodyPr>
            <a:spAutoFit/>
          </a:bodyPr>
          <a:lstStyle/>
          <a:p>
            <a:endParaRPr lang="en-US"/>
          </a:p>
        </p:txBody>
      </p:sp>
      <p:sp>
        <p:nvSpPr>
          <p:cNvPr id="5132" name="Rectangle 16"/>
          <p:cNvSpPr>
            <a:spLocks noChangeArrowheads="1"/>
          </p:cNvSpPr>
          <p:nvPr/>
        </p:nvSpPr>
        <p:spPr bwMode="white">
          <a:xfrm>
            <a:off x="1846263" y="1"/>
            <a:ext cx="4781550" cy="696913"/>
          </a:xfrm>
          <a:prstGeom prst="rect">
            <a:avLst/>
          </a:prstGeom>
          <a:noFill/>
          <a:ln w="9525">
            <a:noFill/>
            <a:miter lim="800000"/>
            <a:headEnd/>
            <a:tailEnd/>
          </a:ln>
        </p:spPr>
        <p:txBody>
          <a:bodyPr anchor="ctr"/>
          <a:lstStyle/>
          <a:p>
            <a:r>
              <a:rPr lang="en-US" sz="2800"/>
              <a:t>6. Bridge (Cầu nối )</a:t>
            </a:r>
          </a:p>
        </p:txBody>
      </p:sp>
    </p:spTree>
    <p:extLst>
      <p:ext uri="{BB962C8B-B14F-4D97-AF65-F5344CB8AC3E}">
        <p14:creationId xmlns:p14="http://schemas.microsoft.com/office/powerpoint/2010/main" val="32560371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2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2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21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6"/>
          <p:cNvSpPr>
            <a:spLocks noChangeArrowheads="1"/>
          </p:cNvSpPr>
          <p:nvPr/>
        </p:nvSpPr>
        <p:spPr bwMode="auto">
          <a:xfrm>
            <a:off x="4257675" y="2709863"/>
            <a:ext cx="9144000" cy="369332"/>
          </a:xfrm>
          <a:prstGeom prst="rect">
            <a:avLst/>
          </a:prstGeom>
          <a:noFill/>
          <a:ln w="9525">
            <a:noFill/>
            <a:miter lim="800000"/>
            <a:headEnd/>
            <a:tailEnd/>
          </a:ln>
        </p:spPr>
        <p:txBody>
          <a:bodyPr>
            <a:spAutoFit/>
          </a:bodyPr>
          <a:lstStyle/>
          <a:p>
            <a:endParaRPr lang="en-US"/>
          </a:p>
        </p:txBody>
      </p:sp>
      <p:sp>
        <p:nvSpPr>
          <p:cNvPr id="84995" name="Rectangle 7"/>
          <p:cNvSpPr>
            <a:spLocks noChangeArrowheads="1"/>
          </p:cNvSpPr>
          <p:nvPr/>
        </p:nvSpPr>
        <p:spPr bwMode="auto">
          <a:xfrm>
            <a:off x="5138738" y="2947988"/>
            <a:ext cx="9144000" cy="369332"/>
          </a:xfrm>
          <a:prstGeom prst="rect">
            <a:avLst/>
          </a:prstGeom>
          <a:noFill/>
          <a:ln w="9525">
            <a:noFill/>
            <a:miter lim="800000"/>
            <a:headEnd/>
            <a:tailEnd/>
          </a:ln>
        </p:spPr>
        <p:txBody>
          <a:bodyPr>
            <a:spAutoFit/>
          </a:bodyPr>
          <a:lstStyle/>
          <a:p>
            <a:endParaRPr lang="en-US"/>
          </a:p>
        </p:txBody>
      </p:sp>
      <p:sp>
        <p:nvSpPr>
          <p:cNvPr id="84996" name="Rectangle 8"/>
          <p:cNvSpPr>
            <a:spLocks noChangeArrowheads="1"/>
          </p:cNvSpPr>
          <p:nvPr/>
        </p:nvSpPr>
        <p:spPr bwMode="auto">
          <a:xfrm>
            <a:off x="4276725" y="2343150"/>
            <a:ext cx="9144000" cy="369332"/>
          </a:xfrm>
          <a:prstGeom prst="rect">
            <a:avLst/>
          </a:prstGeom>
          <a:noFill/>
          <a:ln w="9525">
            <a:noFill/>
            <a:miter lim="800000"/>
            <a:headEnd/>
            <a:tailEnd/>
          </a:ln>
        </p:spPr>
        <p:txBody>
          <a:bodyPr>
            <a:spAutoFit/>
          </a:bodyPr>
          <a:lstStyle/>
          <a:p>
            <a:endParaRPr lang="en-US"/>
          </a:p>
        </p:txBody>
      </p:sp>
      <p:sp>
        <p:nvSpPr>
          <p:cNvPr id="84997" name="Rectangle 10"/>
          <p:cNvSpPr>
            <a:spLocks noChangeArrowheads="1"/>
          </p:cNvSpPr>
          <p:nvPr/>
        </p:nvSpPr>
        <p:spPr bwMode="auto">
          <a:xfrm>
            <a:off x="4657725" y="3167063"/>
            <a:ext cx="9144000" cy="369332"/>
          </a:xfrm>
          <a:prstGeom prst="rect">
            <a:avLst/>
          </a:prstGeom>
          <a:noFill/>
          <a:ln w="9525">
            <a:noFill/>
            <a:miter lim="800000"/>
            <a:headEnd/>
            <a:tailEnd/>
          </a:ln>
        </p:spPr>
        <p:txBody>
          <a:bodyPr>
            <a:spAutoFit/>
          </a:bodyPr>
          <a:lstStyle/>
          <a:p>
            <a:endParaRPr lang="en-US"/>
          </a:p>
        </p:txBody>
      </p:sp>
      <p:sp>
        <p:nvSpPr>
          <p:cNvPr id="84998" name="Rectangle 11"/>
          <p:cNvSpPr>
            <a:spLocks noChangeArrowheads="1"/>
          </p:cNvSpPr>
          <p:nvPr/>
        </p:nvSpPr>
        <p:spPr bwMode="auto">
          <a:xfrm>
            <a:off x="4257675" y="2709863"/>
            <a:ext cx="9144000" cy="369332"/>
          </a:xfrm>
          <a:prstGeom prst="rect">
            <a:avLst/>
          </a:prstGeom>
          <a:noFill/>
          <a:ln w="9525">
            <a:noFill/>
            <a:miter lim="800000"/>
            <a:headEnd/>
            <a:tailEnd/>
          </a:ln>
        </p:spPr>
        <p:txBody>
          <a:bodyPr>
            <a:spAutoFit/>
          </a:bodyPr>
          <a:lstStyle/>
          <a:p>
            <a:endParaRPr lang="en-US"/>
          </a:p>
        </p:txBody>
      </p:sp>
      <p:sp>
        <p:nvSpPr>
          <p:cNvPr id="84999" name="Rectangle 12"/>
          <p:cNvSpPr>
            <a:spLocks noChangeArrowheads="1"/>
          </p:cNvSpPr>
          <p:nvPr/>
        </p:nvSpPr>
        <p:spPr bwMode="auto">
          <a:xfrm>
            <a:off x="4752975" y="2714625"/>
            <a:ext cx="9144000" cy="369332"/>
          </a:xfrm>
          <a:prstGeom prst="rect">
            <a:avLst/>
          </a:prstGeom>
          <a:noFill/>
          <a:ln w="9525">
            <a:noFill/>
            <a:miter lim="800000"/>
            <a:headEnd/>
            <a:tailEnd/>
          </a:ln>
        </p:spPr>
        <p:txBody>
          <a:bodyPr>
            <a:spAutoFit/>
          </a:bodyPr>
          <a:lstStyle/>
          <a:p>
            <a:endParaRPr lang="en-US"/>
          </a:p>
        </p:txBody>
      </p:sp>
      <p:sp>
        <p:nvSpPr>
          <p:cNvPr id="85000" name="Rectangle 13"/>
          <p:cNvSpPr>
            <a:spLocks noChangeArrowheads="1"/>
          </p:cNvSpPr>
          <p:nvPr/>
        </p:nvSpPr>
        <p:spPr bwMode="auto">
          <a:xfrm>
            <a:off x="5272088" y="2647950"/>
            <a:ext cx="9144000" cy="369332"/>
          </a:xfrm>
          <a:prstGeom prst="rect">
            <a:avLst/>
          </a:prstGeom>
          <a:noFill/>
          <a:ln w="9525">
            <a:noFill/>
            <a:miter lim="800000"/>
            <a:headEnd/>
            <a:tailEnd/>
          </a:ln>
        </p:spPr>
        <p:txBody>
          <a:bodyPr>
            <a:spAutoFit/>
          </a:bodyPr>
          <a:lstStyle/>
          <a:p>
            <a:endParaRPr lang="en-US"/>
          </a:p>
        </p:txBody>
      </p:sp>
      <p:pic>
        <p:nvPicPr>
          <p:cNvPr id="404494" name="Picture 14"/>
          <p:cNvPicPr>
            <a:picLocks noChangeAspect="1" noChangeArrowheads="1"/>
          </p:cNvPicPr>
          <p:nvPr/>
        </p:nvPicPr>
        <p:blipFill>
          <a:blip r:embed="rId2"/>
          <a:srcRect l="595" t="8356" b="1370"/>
          <a:stretch>
            <a:fillRect/>
          </a:stretch>
        </p:blipFill>
        <p:spPr bwMode="auto">
          <a:xfrm>
            <a:off x="1846264" y="3201988"/>
            <a:ext cx="2549525" cy="3186112"/>
          </a:xfrm>
          <a:prstGeom prst="rect">
            <a:avLst/>
          </a:prstGeom>
          <a:noFill/>
          <a:ln w="9525">
            <a:noFill/>
            <a:miter lim="800000"/>
            <a:headEnd/>
            <a:tailEnd/>
          </a:ln>
        </p:spPr>
      </p:pic>
      <p:sp>
        <p:nvSpPr>
          <p:cNvPr id="85002" name="Rectangle 15"/>
          <p:cNvSpPr>
            <a:spLocks noChangeArrowheads="1"/>
          </p:cNvSpPr>
          <p:nvPr/>
        </p:nvSpPr>
        <p:spPr bwMode="auto">
          <a:xfrm>
            <a:off x="5334000" y="3086100"/>
            <a:ext cx="9144000" cy="369332"/>
          </a:xfrm>
          <a:prstGeom prst="rect">
            <a:avLst/>
          </a:prstGeom>
          <a:noFill/>
          <a:ln w="9525">
            <a:noFill/>
            <a:miter lim="800000"/>
            <a:headEnd/>
            <a:tailEnd/>
          </a:ln>
        </p:spPr>
        <p:txBody>
          <a:bodyPr>
            <a:spAutoFit/>
          </a:bodyPr>
          <a:lstStyle/>
          <a:p>
            <a:endParaRPr lang="en-US"/>
          </a:p>
        </p:txBody>
      </p:sp>
      <p:sp>
        <p:nvSpPr>
          <p:cNvPr id="85003" name="Rectangle 17"/>
          <p:cNvSpPr>
            <a:spLocks noChangeArrowheads="1"/>
          </p:cNvSpPr>
          <p:nvPr/>
        </p:nvSpPr>
        <p:spPr bwMode="auto">
          <a:xfrm>
            <a:off x="4214813" y="1985963"/>
            <a:ext cx="9144000" cy="369332"/>
          </a:xfrm>
          <a:prstGeom prst="rect">
            <a:avLst/>
          </a:prstGeom>
          <a:noFill/>
          <a:ln w="9525">
            <a:noFill/>
            <a:miter lim="800000"/>
            <a:headEnd/>
            <a:tailEnd/>
          </a:ln>
        </p:spPr>
        <p:txBody>
          <a:bodyPr>
            <a:spAutoFit/>
          </a:bodyPr>
          <a:lstStyle/>
          <a:p>
            <a:endParaRPr lang="en-US"/>
          </a:p>
        </p:txBody>
      </p:sp>
      <p:sp>
        <p:nvSpPr>
          <p:cNvPr id="85004" name="Rectangle 20"/>
          <p:cNvSpPr>
            <a:spLocks noChangeArrowheads="1"/>
          </p:cNvSpPr>
          <p:nvPr/>
        </p:nvSpPr>
        <p:spPr bwMode="white">
          <a:xfrm>
            <a:off x="1524000" y="1"/>
            <a:ext cx="6324600" cy="696913"/>
          </a:xfrm>
          <a:prstGeom prst="rect">
            <a:avLst/>
          </a:prstGeom>
          <a:noFill/>
          <a:ln w="9525">
            <a:noFill/>
            <a:miter lim="800000"/>
            <a:headEnd/>
            <a:tailEnd/>
          </a:ln>
        </p:spPr>
        <p:txBody>
          <a:bodyPr anchor="ctr"/>
          <a:lstStyle/>
          <a:p>
            <a:r>
              <a:rPr lang="en-US" sz="2800"/>
              <a:t>7. Switch (Bộ chuyển mạch )</a:t>
            </a:r>
          </a:p>
        </p:txBody>
      </p:sp>
      <p:pic>
        <p:nvPicPr>
          <p:cNvPr id="404503" name="Picture 23"/>
          <p:cNvPicPr>
            <a:picLocks noChangeAspect="1" noChangeArrowheads="1"/>
          </p:cNvPicPr>
          <p:nvPr/>
        </p:nvPicPr>
        <p:blipFill>
          <a:blip r:embed="rId3"/>
          <a:srcRect/>
          <a:stretch>
            <a:fillRect/>
          </a:stretch>
        </p:blipFill>
        <p:spPr bwMode="auto">
          <a:xfrm>
            <a:off x="4672015" y="2812110"/>
            <a:ext cx="4552667" cy="3698228"/>
          </a:xfrm>
          <a:prstGeom prst="rect">
            <a:avLst/>
          </a:prstGeom>
          <a:noFill/>
          <a:ln w="9525">
            <a:noFill/>
            <a:miter lim="800000"/>
            <a:headEnd/>
            <a:tailEnd/>
          </a:ln>
        </p:spPr>
      </p:pic>
      <p:pic>
        <p:nvPicPr>
          <p:cNvPr id="404504" name="Picture 24"/>
          <p:cNvPicPr>
            <a:picLocks noChangeAspect="1" noChangeArrowheads="1"/>
          </p:cNvPicPr>
          <p:nvPr/>
        </p:nvPicPr>
        <p:blipFill>
          <a:blip r:embed="rId4"/>
          <a:srcRect/>
          <a:stretch>
            <a:fillRect/>
          </a:stretch>
        </p:blipFill>
        <p:spPr bwMode="auto">
          <a:xfrm>
            <a:off x="1524001" y="923925"/>
            <a:ext cx="3870325" cy="1752600"/>
          </a:xfrm>
          <a:prstGeom prst="rect">
            <a:avLst/>
          </a:prstGeom>
          <a:noFill/>
          <a:ln w="9525">
            <a:noFill/>
            <a:miter lim="800000"/>
            <a:headEnd/>
            <a:tailEnd/>
          </a:ln>
        </p:spPr>
      </p:pic>
      <p:pic>
        <p:nvPicPr>
          <p:cNvPr id="404505" name="Picture 25"/>
          <p:cNvPicPr>
            <a:picLocks noChangeAspect="1" noChangeArrowheads="1"/>
          </p:cNvPicPr>
          <p:nvPr/>
        </p:nvPicPr>
        <p:blipFill>
          <a:blip r:embed="rId5"/>
          <a:srcRect/>
          <a:stretch>
            <a:fillRect/>
          </a:stretch>
        </p:blipFill>
        <p:spPr bwMode="auto">
          <a:xfrm>
            <a:off x="5868988" y="849313"/>
            <a:ext cx="3035300" cy="1365250"/>
          </a:xfrm>
          <a:prstGeom prst="rect">
            <a:avLst/>
          </a:prstGeom>
          <a:noFill/>
          <a:ln w="9525">
            <a:noFill/>
            <a:miter lim="800000"/>
            <a:headEnd/>
            <a:tailEnd/>
          </a:ln>
        </p:spPr>
      </p:pic>
    </p:spTree>
    <p:extLst>
      <p:ext uri="{BB962C8B-B14F-4D97-AF65-F5344CB8AC3E}">
        <p14:creationId xmlns:p14="http://schemas.microsoft.com/office/powerpoint/2010/main" val="16677766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4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45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04503"/>
                                        </p:tgtEl>
                                        <p:attrNameLst>
                                          <p:attrName>style.visibility</p:attrName>
                                        </p:attrNameLst>
                                      </p:cBhvr>
                                      <p:to>
                                        <p:strVal val="visible"/>
                                      </p:to>
                                    </p:set>
                                    <p:animEffect transition="in" filter="barn(inVertical)">
                                      <p:cBhvr>
                                        <p:cTn id="15" dur="500"/>
                                        <p:tgtEl>
                                          <p:spTgt spid="40450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04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7"/>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24579" name="Rectangle 10"/>
          <p:cNvSpPr>
            <a:spLocks noChangeArrowheads="1"/>
          </p:cNvSpPr>
          <p:nvPr/>
        </p:nvSpPr>
        <p:spPr bwMode="auto">
          <a:xfrm>
            <a:off x="4762500" y="27336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24580" name="Text Box 12"/>
          <p:cNvSpPr txBox="1">
            <a:spLocks noChangeArrowheads="1"/>
          </p:cNvSpPr>
          <p:nvPr/>
        </p:nvSpPr>
        <p:spPr bwMode="auto">
          <a:xfrm>
            <a:off x="1693863" y="165101"/>
            <a:ext cx="637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r>
              <a:rPr lang="en-US" altLang="en-US" sz="2400" b="1" i="1"/>
              <a:t>2.1. </a:t>
            </a:r>
            <a:r>
              <a:rPr lang="en-US" altLang="en-US" sz="2400" b="1" i="1" err="1"/>
              <a:t>Cáp</a:t>
            </a:r>
            <a:r>
              <a:rPr lang="en-US" altLang="en-US" sz="2400" b="1" i="1"/>
              <a:t> </a:t>
            </a:r>
            <a:r>
              <a:rPr lang="en-US" altLang="en-US" sz="2400" b="1" i="1" err="1"/>
              <a:t>đồng</a:t>
            </a:r>
            <a:r>
              <a:rPr lang="en-US" altLang="en-US" sz="2400" b="1" i="1"/>
              <a:t> </a:t>
            </a:r>
            <a:r>
              <a:rPr lang="en-US" altLang="en-US" sz="2400" b="1" i="1" err="1"/>
              <a:t>trục</a:t>
            </a:r>
            <a:r>
              <a:rPr lang="en-US" altLang="en-US" sz="2400" b="1" i="1"/>
              <a:t> (Coaxial)</a:t>
            </a:r>
            <a:r>
              <a:rPr lang="en-US" altLang="en-US" sz="2400"/>
              <a:t> </a:t>
            </a:r>
          </a:p>
        </p:txBody>
      </p:sp>
      <p:sp>
        <p:nvSpPr>
          <p:cNvPr id="24581" name="Text Box 13"/>
          <p:cNvSpPr txBox="1">
            <a:spLocks noChangeArrowheads="1"/>
          </p:cNvSpPr>
          <p:nvPr/>
        </p:nvSpPr>
        <p:spPr bwMode="auto">
          <a:xfrm>
            <a:off x="2376488" y="1000126"/>
            <a:ext cx="152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30000"/>
              </a:spcBef>
            </a:pPr>
            <a:r>
              <a:rPr lang="en-US" altLang="en-US" sz="2400" b="1" err="1">
                <a:solidFill>
                  <a:srgbClr val="0000FF"/>
                </a:solidFill>
                <a:latin typeface="Times New Roman" panose="02020603050405020304" pitchFamily="18" charset="0"/>
              </a:rPr>
              <a:t>a.Cấu</a:t>
            </a:r>
            <a:r>
              <a:rPr lang="en-US" altLang="en-US" sz="2400" b="1">
                <a:solidFill>
                  <a:srgbClr val="0000FF"/>
                </a:solidFill>
                <a:latin typeface="Times New Roman" panose="02020603050405020304" pitchFamily="18" charset="0"/>
              </a:rPr>
              <a:t> </a:t>
            </a:r>
            <a:r>
              <a:rPr lang="en-US" altLang="en-US" sz="2400" b="1" err="1">
                <a:solidFill>
                  <a:srgbClr val="0000FF"/>
                </a:solidFill>
                <a:latin typeface="Times New Roman" panose="02020603050405020304" pitchFamily="18" charset="0"/>
              </a:rPr>
              <a:t>tạo</a:t>
            </a:r>
            <a:r>
              <a:rPr lang="en-US" altLang="en-US" sz="2400">
                <a:solidFill>
                  <a:srgbClr val="0000FF"/>
                </a:solidFill>
                <a:latin typeface="Times New Roman" panose="02020603050405020304" pitchFamily="18" charset="0"/>
              </a:rPr>
              <a:t> </a:t>
            </a:r>
          </a:p>
        </p:txBody>
      </p:sp>
      <p:pic>
        <p:nvPicPr>
          <p:cNvPr id="24582" name="Picture 14" descr="AG00084_">
            <a:hlinkClick r:id="rId2" action="ppaction://hlinkpres?slideindex=1&amp;slidetitl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1076326"/>
            <a:ext cx="4000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15" descr="10Base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6263" y="4340225"/>
            <a:ext cx="2743200" cy="174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4" name="Group 16"/>
          <p:cNvGrpSpPr>
            <a:grpSpLocks/>
          </p:cNvGrpSpPr>
          <p:nvPr/>
        </p:nvGrpSpPr>
        <p:grpSpPr bwMode="auto">
          <a:xfrm>
            <a:off x="1693863" y="1682751"/>
            <a:ext cx="3416300" cy="2155825"/>
            <a:chOff x="1464" y="660"/>
            <a:chExt cx="3000" cy="1681"/>
          </a:xfrm>
        </p:grpSpPr>
        <p:grpSp>
          <p:nvGrpSpPr>
            <p:cNvPr id="24586" name="Group 17"/>
            <p:cNvGrpSpPr>
              <a:grpSpLocks/>
            </p:cNvGrpSpPr>
            <p:nvPr/>
          </p:nvGrpSpPr>
          <p:grpSpPr bwMode="auto">
            <a:xfrm>
              <a:off x="1464" y="660"/>
              <a:ext cx="2664" cy="1681"/>
              <a:chOff x="1464" y="660"/>
              <a:chExt cx="2664" cy="1681"/>
            </a:xfrm>
          </p:grpSpPr>
          <p:grpSp>
            <p:nvGrpSpPr>
              <p:cNvPr id="24588" name="Group 18"/>
              <p:cNvGrpSpPr>
                <a:grpSpLocks/>
              </p:cNvGrpSpPr>
              <p:nvPr/>
            </p:nvGrpSpPr>
            <p:grpSpPr bwMode="auto">
              <a:xfrm>
                <a:off x="1464" y="660"/>
                <a:ext cx="2373" cy="1681"/>
                <a:chOff x="1464" y="660"/>
                <a:chExt cx="2373" cy="1681"/>
              </a:xfrm>
            </p:grpSpPr>
            <p:grpSp>
              <p:nvGrpSpPr>
                <p:cNvPr id="24590" name="Group 19"/>
                <p:cNvGrpSpPr>
                  <a:grpSpLocks/>
                </p:cNvGrpSpPr>
                <p:nvPr/>
              </p:nvGrpSpPr>
              <p:grpSpPr bwMode="auto">
                <a:xfrm>
                  <a:off x="1464" y="816"/>
                  <a:ext cx="2373" cy="1525"/>
                  <a:chOff x="1464" y="816"/>
                  <a:chExt cx="2373" cy="1525"/>
                </a:xfrm>
              </p:grpSpPr>
              <p:grpSp>
                <p:nvGrpSpPr>
                  <p:cNvPr id="24592" name="Group 20"/>
                  <p:cNvGrpSpPr>
                    <a:grpSpLocks/>
                  </p:cNvGrpSpPr>
                  <p:nvPr/>
                </p:nvGrpSpPr>
                <p:grpSpPr bwMode="auto">
                  <a:xfrm>
                    <a:off x="1776" y="816"/>
                    <a:ext cx="2061" cy="1525"/>
                    <a:chOff x="1872" y="1721"/>
                    <a:chExt cx="1917" cy="1293"/>
                  </a:xfrm>
                </p:grpSpPr>
                <p:pic>
                  <p:nvPicPr>
                    <p:cNvPr id="24594"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2" y="1721"/>
                      <a:ext cx="1917" cy="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5" name="Text Box 22"/>
                    <p:cNvSpPr txBox="1">
                      <a:spLocks noChangeArrowheads="1"/>
                    </p:cNvSpPr>
                    <p:nvPr/>
                  </p:nvSpPr>
                  <p:spPr bwMode="auto">
                    <a:xfrm>
                      <a:off x="2160" y="2831"/>
                      <a:ext cx="1149"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ctr" eaLnBrk="1" hangingPunct="1">
                        <a:spcBef>
                          <a:spcPct val="50000"/>
                        </a:spcBef>
                      </a:pPr>
                      <a:endParaRPr lang="vi-VN" altLang="en-US" sz="1200">
                        <a:solidFill>
                          <a:srgbClr val="CC3300"/>
                        </a:solidFill>
                      </a:endParaRPr>
                    </a:p>
                  </p:txBody>
                </p:sp>
              </p:grpSp>
              <p:sp>
                <p:nvSpPr>
                  <p:cNvPr id="24593" name="Text Box 23"/>
                  <p:cNvSpPr txBox="1">
                    <a:spLocks noChangeArrowheads="1"/>
                  </p:cNvSpPr>
                  <p:nvPr/>
                </p:nvSpPr>
                <p:spPr bwMode="auto">
                  <a:xfrm>
                    <a:off x="1464" y="1730"/>
                    <a:ext cx="86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r>
                      <a:rPr lang="en-US" altLang="en-US" sz="1000"/>
                      <a:t>L</a:t>
                    </a:r>
                    <a:r>
                      <a:rPr lang="vi-VN" altLang="en-US" sz="1000"/>
                      <a:t>ỗi</a:t>
                    </a:r>
                    <a:r>
                      <a:rPr lang="en-US" altLang="en-US" sz="1000"/>
                      <a:t> d</a:t>
                    </a:r>
                    <a:r>
                      <a:rPr lang="vi-VN" altLang="en-US" sz="1000"/>
                      <a:t>â</a:t>
                    </a:r>
                    <a:r>
                      <a:rPr lang="en-US" altLang="en-US" sz="1000"/>
                      <a:t>y d</a:t>
                    </a:r>
                    <a:r>
                      <a:rPr lang="vi-VN" altLang="en-US" sz="1000"/>
                      <a:t>ẫn</a:t>
                    </a:r>
                  </a:p>
                </p:txBody>
              </p:sp>
            </p:grpSp>
            <p:sp>
              <p:nvSpPr>
                <p:cNvPr id="24591" name="Text Box 24"/>
                <p:cNvSpPr txBox="1">
                  <a:spLocks noChangeArrowheads="1"/>
                </p:cNvSpPr>
                <p:nvPr/>
              </p:nvSpPr>
              <p:spPr bwMode="auto">
                <a:xfrm>
                  <a:off x="1728" y="660"/>
                  <a:ext cx="10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r>
                    <a:rPr lang="en-US" altLang="en-US" sz="1000"/>
                    <a:t>L</a:t>
                  </a:r>
                  <a:r>
                    <a:rPr lang="vi-VN" altLang="en-US" sz="1000"/>
                    <a:t>ớp</a:t>
                  </a:r>
                  <a:r>
                    <a:rPr lang="en-US" altLang="en-US" sz="1000"/>
                    <a:t> c</a:t>
                  </a:r>
                  <a:r>
                    <a:rPr lang="vi-VN" altLang="en-US" sz="1000"/>
                    <a:t>á</a:t>
                  </a:r>
                  <a:r>
                    <a:rPr lang="en-US" altLang="en-US" sz="1000"/>
                    <a:t>ch </a:t>
                  </a:r>
                  <a:r>
                    <a:rPr lang="vi-VN" altLang="en-US" sz="1000"/>
                    <a:t>đ</a:t>
                  </a:r>
                  <a:r>
                    <a:rPr lang="en-US" altLang="en-US" sz="1000"/>
                    <a:t>i</a:t>
                  </a:r>
                  <a:r>
                    <a:rPr lang="vi-VN" altLang="en-US" sz="1000"/>
                    <a:t>ện</a:t>
                  </a:r>
                </a:p>
              </p:txBody>
            </p:sp>
          </p:grpSp>
          <p:sp>
            <p:nvSpPr>
              <p:cNvPr id="24589" name="Text Box 25"/>
              <p:cNvSpPr txBox="1">
                <a:spLocks noChangeArrowheads="1"/>
              </p:cNvSpPr>
              <p:nvPr/>
            </p:nvSpPr>
            <p:spPr bwMode="auto">
              <a:xfrm>
                <a:off x="2544" y="1724"/>
                <a:ext cx="15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r>
                  <a:rPr lang="en-US" altLang="en-US" sz="1000"/>
                  <a:t>L</a:t>
                </a:r>
                <a:r>
                  <a:rPr lang="vi-VN" altLang="en-US" sz="1000"/>
                  <a:t>ưới</a:t>
                </a:r>
                <a:r>
                  <a:rPr lang="en-US" altLang="en-US" sz="1000"/>
                  <a:t> kim lo</a:t>
                </a:r>
                <a:r>
                  <a:rPr lang="vi-VN" altLang="en-US" sz="1000"/>
                  <a:t>ại</a:t>
                </a:r>
              </a:p>
            </p:txBody>
          </p:sp>
        </p:grpSp>
        <p:sp>
          <p:nvSpPr>
            <p:cNvPr id="24587" name="Text Box 26"/>
            <p:cNvSpPr txBox="1">
              <a:spLocks noChangeArrowheads="1"/>
            </p:cNvSpPr>
            <p:nvPr/>
          </p:nvSpPr>
          <p:spPr bwMode="auto">
            <a:xfrm>
              <a:off x="2882" y="672"/>
              <a:ext cx="15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r>
                <a:rPr lang="en-US" altLang="en-US" sz="1000"/>
                <a:t>V</a:t>
              </a:r>
              <a:r>
                <a:rPr lang="vi-VN" altLang="en-US" sz="1000"/>
                <a:t>ỏ</a:t>
              </a:r>
              <a:r>
                <a:rPr lang="en-US" altLang="en-US" sz="1000"/>
                <a:t>  c</a:t>
              </a:r>
              <a:r>
                <a:rPr lang="vi-VN" altLang="en-US" sz="1000"/>
                <a:t>á</a:t>
              </a:r>
              <a:r>
                <a:rPr lang="en-US" altLang="en-US" sz="1000"/>
                <a:t>ch </a:t>
              </a:r>
              <a:r>
                <a:rPr lang="vi-VN" altLang="en-US" sz="1000"/>
                <a:t>đ</a:t>
              </a:r>
              <a:r>
                <a:rPr lang="en-US" altLang="en-US" sz="1000"/>
                <a:t>i</a:t>
              </a:r>
              <a:r>
                <a:rPr lang="vi-VN" altLang="en-US" sz="1000"/>
                <a:t>ện</a:t>
              </a:r>
            </a:p>
          </p:txBody>
        </p:sp>
      </p:grpSp>
      <p:sp>
        <p:nvSpPr>
          <p:cNvPr id="154651" name="Text Box 27"/>
          <p:cNvSpPr txBox="1">
            <a:spLocks noChangeArrowheads="1"/>
          </p:cNvSpPr>
          <p:nvPr/>
        </p:nvSpPr>
        <p:spPr bwMode="auto">
          <a:xfrm>
            <a:off x="4502150" y="1608139"/>
            <a:ext cx="5020673"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6075" indent="-346075"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50000"/>
              </a:spcBef>
              <a:buFont typeface="Wingdings" panose="05000000000000000000" pitchFamily="2" charset="2"/>
              <a:buChar char="§"/>
            </a:pPr>
            <a:r>
              <a:rPr lang="en-US" altLang="zh-CN" sz="2400" err="1">
                <a:solidFill>
                  <a:srgbClr val="000066"/>
                </a:solidFill>
                <a:ea typeface="SimSun" panose="02010600030101010101" pitchFamily="2" charset="-122"/>
              </a:rPr>
              <a:t>Dây</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dẫn</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trung</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tâm</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dây</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đồng</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hoặc</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dây</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đồng</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bện</a:t>
            </a:r>
            <a:r>
              <a:rPr lang="en-US" altLang="zh-CN" sz="2400">
                <a:solidFill>
                  <a:srgbClr val="000066"/>
                </a:solidFill>
                <a:ea typeface="SimSun" panose="02010600030101010101" pitchFamily="2" charset="-122"/>
              </a:rPr>
              <a:t>.</a:t>
            </a:r>
          </a:p>
          <a:p>
            <a:pPr algn="just" eaLnBrk="1" hangingPunct="1">
              <a:spcBef>
                <a:spcPct val="50000"/>
              </a:spcBef>
              <a:buFont typeface="Wingdings" panose="05000000000000000000" pitchFamily="2" charset="2"/>
              <a:buChar char="§"/>
            </a:pPr>
            <a:r>
              <a:rPr lang="en-US" altLang="zh-CN" sz="2400" err="1">
                <a:solidFill>
                  <a:srgbClr val="000066"/>
                </a:solidFill>
                <a:ea typeface="SimSun" panose="02010600030101010101" pitchFamily="2" charset="-122"/>
              </a:rPr>
              <a:t>Lớp</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cách</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điện</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nhựa</a:t>
            </a:r>
            <a:r>
              <a:rPr lang="en-US" altLang="zh-CN" sz="2400">
                <a:solidFill>
                  <a:srgbClr val="000066"/>
                </a:solidFill>
                <a:ea typeface="SimSun" panose="02010600030101010101" pitchFamily="2" charset="-122"/>
              </a:rPr>
              <a:t> plastic)</a:t>
            </a:r>
          </a:p>
          <a:p>
            <a:pPr algn="just" eaLnBrk="1" hangingPunct="1">
              <a:spcBef>
                <a:spcPct val="50000"/>
              </a:spcBef>
              <a:buFont typeface="Wingdings" panose="05000000000000000000" pitchFamily="2" charset="2"/>
              <a:buChar char="§"/>
            </a:pPr>
            <a:r>
              <a:rPr lang="en-US" altLang="zh-CN" sz="2400" err="1">
                <a:solidFill>
                  <a:srgbClr val="000066"/>
                </a:solidFill>
                <a:ea typeface="SimSun" panose="02010600030101010101" pitchFamily="2" charset="-122"/>
              </a:rPr>
              <a:t>Lưới</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chống</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nhiễu</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dưới</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dạng</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dây</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đồng</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bện</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có</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có</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tác</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dụng</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bảo</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vệ</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dây</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dẫn</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trung</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tâm</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khỏi</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nhiễu</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điện</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từ</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và</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được</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nối</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đất</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để</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thoát</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nhiễu</a:t>
            </a:r>
            <a:r>
              <a:rPr lang="en-US" altLang="zh-CN" sz="2400">
                <a:solidFill>
                  <a:srgbClr val="000066"/>
                </a:solidFill>
                <a:ea typeface="SimSun" panose="02010600030101010101" pitchFamily="2" charset="-122"/>
              </a:rPr>
              <a:t>.</a:t>
            </a:r>
          </a:p>
          <a:p>
            <a:pPr algn="just" eaLnBrk="1" hangingPunct="1">
              <a:spcBef>
                <a:spcPct val="50000"/>
              </a:spcBef>
              <a:buFont typeface="Wingdings" panose="05000000000000000000" pitchFamily="2" charset="2"/>
              <a:buChar char="§"/>
            </a:pPr>
            <a:r>
              <a:rPr lang="en-US" altLang="zh-CN" sz="2400" err="1">
                <a:solidFill>
                  <a:srgbClr val="000066"/>
                </a:solidFill>
                <a:ea typeface="SimSun" panose="02010600030101010101" pitchFamily="2" charset="-122"/>
              </a:rPr>
              <a:t>Ngoài</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cùng</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là</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một</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lớp</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vỏ</a:t>
            </a:r>
            <a:r>
              <a:rPr lang="en-US" altLang="zh-CN" sz="2400">
                <a:solidFill>
                  <a:srgbClr val="000066"/>
                </a:solidFill>
                <a:ea typeface="SimSun" panose="02010600030101010101" pitchFamily="2" charset="-122"/>
              </a:rPr>
              <a:t> plastic </a:t>
            </a:r>
            <a:r>
              <a:rPr lang="en-US" altLang="zh-CN" sz="2400" err="1">
                <a:solidFill>
                  <a:srgbClr val="000066"/>
                </a:solidFill>
                <a:ea typeface="SimSun" panose="02010600030101010101" pitchFamily="2" charset="-122"/>
              </a:rPr>
              <a:t>bảo</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vệ</a:t>
            </a:r>
            <a:r>
              <a:rPr lang="en-US" altLang="zh-CN" sz="2400">
                <a:solidFill>
                  <a:srgbClr val="000066"/>
                </a:solidFill>
                <a:ea typeface="SimSun" panose="02010600030101010101" pitchFamily="2" charset="-122"/>
              </a:rPr>
              <a:t> </a:t>
            </a:r>
            <a:r>
              <a:rPr lang="en-US" altLang="zh-CN" sz="2400" err="1">
                <a:solidFill>
                  <a:srgbClr val="000066"/>
                </a:solidFill>
                <a:ea typeface="SimSun" panose="02010600030101010101" pitchFamily="2" charset="-122"/>
              </a:rPr>
              <a:t>cáp</a:t>
            </a:r>
            <a:r>
              <a:rPr lang="en-US" altLang="zh-CN" sz="2400">
                <a:solidFill>
                  <a:srgbClr val="000066"/>
                </a:solidFill>
                <a:ea typeface="SimSun" panose="02010600030101010101" pitchFamily="2" charset="-122"/>
              </a:rPr>
              <a:t> </a:t>
            </a:r>
            <a:endParaRPr lang="en-US" altLang="en-US" sz="2400">
              <a:solidFill>
                <a:srgbClr val="000066"/>
              </a:solidFill>
            </a:endParaRPr>
          </a:p>
          <a:p>
            <a:pPr eaLnBrk="1" hangingPunct="1">
              <a:spcBef>
                <a:spcPct val="50000"/>
              </a:spcBef>
            </a:pPr>
            <a:endParaRPr lang="en-US" altLang="en-US" sz="2400">
              <a:solidFill>
                <a:srgbClr val="000066"/>
              </a:solidFill>
            </a:endParaRPr>
          </a:p>
        </p:txBody>
      </p:sp>
    </p:spTree>
    <p:extLst>
      <p:ext uri="{BB962C8B-B14F-4D97-AF65-F5344CB8AC3E}">
        <p14:creationId xmlns:p14="http://schemas.microsoft.com/office/powerpoint/2010/main" val="18381194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580"/>
                                        </p:tgtEl>
                                        <p:attrNameLst>
                                          <p:attrName>style.visibility</p:attrName>
                                        </p:attrNameLst>
                                      </p:cBhvr>
                                      <p:to>
                                        <p:strVal val="visible"/>
                                      </p:to>
                                    </p:set>
                                    <p:animEffect transition="in" filter="barn(inVertical)">
                                      <p:cBhvr>
                                        <p:cTn id="7" dur="500"/>
                                        <p:tgtEl>
                                          <p:spTgt spid="2458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4581"/>
                                        </p:tgtEl>
                                        <p:attrNameLst>
                                          <p:attrName>style.visibility</p:attrName>
                                        </p:attrNameLst>
                                      </p:cBhvr>
                                      <p:to>
                                        <p:strVal val="visible"/>
                                      </p:to>
                                    </p:set>
                                    <p:animEffect transition="in" filter="barn(inVertical)">
                                      <p:cBhvr>
                                        <p:cTn id="12" dur="500"/>
                                        <p:tgtEl>
                                          <p:spTgt spid="2458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4584"/>
                                        </p:tgtEl>
                                        <p:attrNameLst>
                                          <p:attrName>style.visibility</p:attrName>
                                        </p:attrNameLst>
                                      </p:cBhvr>
                                      <p:to>
                                        <p:strVal val="visible"/>
                                      </p:to>
                                    </p:set>
                                    <p:animEffect transition="in" filter="barn(inVertical)">
                                      <p:cBhvr>
                                        <p:cTn id="17" dur="500"/>
                                        <p:tgtEl>
                                          <p:spTgt spid="2458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4583"/>
                                        </p:tgtEl>
                                        <p:attrNameLst>
                                          <p:attrName>style.visibility</p:attrName>
                                        </p:attrNameLst>
                                      </p:cBhvr>
                                      <p:to>
                                        <p:strVal val="visible"/>
                                      </p:to>
                                    </p:set>
                                    <p:animEffect transition="in" filter="barn(inVertical)">
                                      <p:cBhvr>
                                        <p:cTn id="22" dur="500"/>
                                        <p:tgtEl>
                                          <p:spTgt spid="2458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54651"/>
                                        </p:tgtEl>
                                        <p:attrNameLst>
                                          <p:attrName>style.visibility</p:attrName>
                                        </p:attrNameLst>
                                      </p:cBhvr>
                                      <p:to>
                                        <p:strVal val="visible"/>
                                      </p:to>
                                    </p:set>
                                    <p:animEffect transition="in" filter="barn(inVertical)">
                                      <p:cBhvr>
                                        <p:cTn id="27" dur="500"/>
                                        <p:tgtEl>
                                          <p:spTgt spid="154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p:bldP spid="24581" grpId="0"/>
      <p:bldP spid="15465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5" name="Rectangle 3"/>
          <p:cNvSpPr>
            <a:spLocks noGrp="1" noChangeArrowheads="1"/>
          </p:cNvSpPr>
          <p:nvPr>
            <p:ph idx="1"/>
          </p:nvPr>
        </p:nvSpPr>
        <p:spPr>
          <a:xfrm>
            <a:off x="528918" y="1161490"/>
            <a:ext cx="9144000" cy="4554538"/>
          </a:xfrm>
        </p:spPr>
        <p:txBody>
          <a:bodyPr/>
          <a:lstStyle/>
          <a:p>
            <a:pPr marL="339725" indent="-339725" algn="just">
              <a:lnSpc>
                <a:spcPct val="110000"/>
              </a:lnSpc>
              <a:spcBef>
                <a:spcPct val="40000"/>
              </a:spcBef>
              <a:buFont typeface="Wingdings" pitchFamily="2" charset="2"/>
              <a:buChar char="§"/>
            </a:pPr>
            <a:r>
              <a:rPr lang="en-US" sz="2400">
                <a:solidFill>
                  <a:srgbClr val="000066"/>
                </a:solidFill>
                <a:latin typeface="Times New Roman" pitchFamily="18" charset="0"/>
              </a:rPr>
              <a:t>Switch </a:t>
            </a:r>
            <a:r>
              <a:rPr lang="en-US" sz="2400" err="1">
                <a:solidFill>
                  <a:srgbClr val="000066"/>
                </a:solidFill>
                <a:latin typeface="Times New Roman" pitchFamily="18" charset="0"/>
              </a:rPr>
              <a:t>là</a:t>
            </a:r>
            <a:r>
              <a:rPr lang="en-US" sz="2400">
                <a:solidFill>
                  <a:srgbClr val="000066"/>
                </a:solidFill>
                <a:latin typeface="Times New Roman" pitchFamily="18" charset="0"/>
              </a:rPr>
              <a:t> </a:t>
            </a:r>
            <a:r>
              <a:rPr lang="en-US" sz="2400" err="1">
                <a:solidFill>
                  <a:srgbClr val="000066"/>
                </a:solidFill>
                <a:latin typeface="Times New Roman" pitchFamily="18" charset="0"/>
              </a:rPr>
              <a:t>thiết</a:t>
            </a:r>
            <a:r>
              <a:rPr lang="en-US" sz="2400">
                <a:solidFill>
                  <a:srgbClr val="000066"/>
                </a:solidFill>
                <a:latin typeface="Times New Roman" pitchFamily="18" charset="0"/>
              </a:rPr>
              <a:t> </a:t>
            </a:r>
            <a:r>
              <a:rPr lang="en-US" sz="2400" err="1">
                <a:solidFill>
                  <a:srgbClr val="000066"/>
                </a:solidFill>
                <a:latin typeface="Times New Roman" pitchFamily="18" charset="0"/>
              </a:rPr>
              <a:t>bị</a:t>
            </a:r>
            <a:r>
              <a:rPr lang="en-US" sz="2400">
                <a:solidFill>
                  <a:srgbClr val="000066"/>
                </a:solidFill>
                <a:latin typeface="Times New Roman" pitchFamily="18" charset="0"/>
              </a:rPr>
              <a:t> </a:t>
            </a:r>
            <a:r>
              <a:rPr lang="en-US" sz="2400" err="1">
                <a:solidFill>
                  <a:srgbClr val="000066"/>
                </a:solidFill>
                <a:latin typeface="Times New Roman" pitchFamily="18" charset="0"/>
              </a:rPr>
              <a:t>c</a:t>
            </a:r>
            <a:r>
              <a:rPr lang="en-US" sz="2400" err="1">
                <a:solidFill>
                  <a:srgbClr val="000066"/>
                </a:solidFill>
                <a:latin typeface="Times New Roman" pitchFamily="18" charset="0"/>
                <a:cs typeface="Tahoma" pitchFamily="34" charset="0"/>
              </a:rPr>
              <a:t>ho</a:t>
            </a:r>
            <a:r>
              <a:rPr lang="en-US" sz="2400">
                <a:solidFill>
                  <a:srgbClr val="000066"/>
                </a:solidFill>
                <a:latin typeface="Times New Roman" pitchFamily="18" charset="0"/>
                <a:cs typeface="Tahoma" pitchFamily="34" charset="0"/>
              </a:rPr>
              <a:t> </a:t>
            </a:r>
            <a:r>
              <a:rPr lang="en-US" sz="2400" err="1">
                <a:solidFill>
                  <a:srgbClr val="000066"/>
                </a:solidFill>
                <a:latin typeface="Times New Roman" pitchFamily="18" charset="0"/>
                <a:cs typeface="Tahoma" pitchFamily="34" charset="0"/>
              </a:rPr>
              <a:t>phép</a:t>
            </a:r>
            <a:r>
              <a:rPr lang="en-US" sz="2400">
                <a:solidFill>
                  <a:srgbClr val="000066"/>
                </a:solidFill>
                <a:latin typeface="Times New Roman" pitchFamily="18" charset="0"/>
                <a:cs typeface="Tahoma" pitchFamily="34" charset="0"/>
              </a:rPr>
              <a:t> </a:t>
            </a:r>
            <a:r>
              <a:rPr lang="en-US" sz="2400" err="1">
                <a:solidFill>
                  <a:srgbClr val="000066"/>
                </a:solidFill>
                <a:latin typeface="Times New Roman" pitchFamily="18" charset="0"/>
                <a:cs typeface="Tahoma" pitchFamily="34" charset="0"/>
              </a:rPr>
              <a:t>nối</a:t>
            </a:r>
            <a:r>
              <a:rPr lang="en-US" sz="2400">
                <a:solidFill>
                  <a:srgbClr val="000066"/>
                </a:solidFill>
                <a:latin typeface="Times New Roman" pitchFamily="18" charset="0"/>
                <a:cs typeface="Tahoma" pitchFamily="34" charset="0"/>
              </a:rPr>
              <a:t> </a:t>
            </a:r>
            <a:r>
              <a:rPr lang="en-US" sz="2400" err="1">
                <a:solidFill>
                  <a:srgbClr val="000066"/>
                </a:solidFill>
                <a:latin typeface="Times New Roman" pitchFamily="18" charset="0"/>
                <a:cs typeface="Tahoma" pitchFamily="34" charset="0"/>
              </a:rPr>
              <a:t>nhiều</a:t>
            </a:r>
            <a:r>
              <a:rPr lang="en-US" sz="2400">
                <a:solidFill>
                  <a:srgbClr val="000066"/>
                </a:solidFill>
                <a:latin typeface="Times New Roman" pitchFamily="18" charset="0"/>
                <a:cs typeface="Tahoma" pitchFamily="34" charset="0"/>
              </a:rPr>
              <a:t> </a:t>
            </a:r>
            <a:r>
              <a:rPr lang="en-US" sz="2400" err="1">
                <a:solidFill>
                  <a:srgbClr val="000066"/>
                </a:solidFill>
                <a:latin typeface="Times New Roman" pitchFamily="18" charset="0"/>
                <a:cs typeface="Tahoma" pitchFamily="34" charset="0"/>
              </a:rPr>
              <a:t>đoạn</a:t>
            </a:r>
            <a:r>
              <a:rPr lang="en-US" sz="2400">
                <a:solidFill>
                  <a:srgbClr val="000066"/>
                </a:solidFill>
                <a:latin typeface="Times New Roman" pitchFamily="18" charset="0"/>
                <a:cs typeface="Tahoma" pitchFamily="34" charset="0"/>
              </a:rPr>
              <a:t> </a:t>
            </a:r>
            <a:r>
              <a:rPr lang="en-US" sz="2400" err="1">
                <a:solidFill>
                  <a:srgbClr val="000066"/>
                </a:solidFill>
                <a:latin typeface="Times New Roman" pitchFamily="18" charset="0"/>
                <a:cs typeface="Tahoma" pitchFamily="34" charset="0"/>
              </a:rPr>
              <a:t>m</a:t>
            </a:r>
            <a:r>
              <a:rPr lang="en-US" sz="2400" err="1">
                <a:solidFill>
                  <a:srgbClr val="000066"/>
                </a:solidFill>
                <a:latin typeface="Times New Roman" pitchFamily="18" charset="0"/>
              </a:rPr>
              <a:t>ạng</a:t>
            </a:r>
            <a:r>
              <a:rPr lang="en-US" sz="2400">
                <a:solidFill>
                  <a:srgbClr val="000066"/>
                </a:solidFill>
                <a:latin typeface="Times New Roman" pitchFamily="18" charset="0"/>
              </a:rPr>
              <a:t> LAN </a:t>
            </a:r>
            <a:r>
              <a:rPr lang="en-US" sz="2400" err="1">
                <a:solidFill>
                  <a:srgbClr val="000066"/>
                </a:solidFill>
                <a:latin typeface="Times New Roman" pitchFamily="18" charset="0"/>
              </a:rPr>
              <a:t>riêng</a:t>
            </a:r>
            <a:r>
              <a:rPr lang="en-US" sz="2400">
                <a:solidFill>
                  <a:srgbClr val="000066"/>
                </a:solidFill>
                <a:latin typeface="Times New Roman" pitchFamily="18" charset="0"/>
              </a:rPr>
              <a:t> </a:t>
            </a:r>
            <a:r>
              <a:rPr lang="en-US" sz="2400" err="1">
                <a:solidFill>
                  <a:srgbClr val="000066"/>
                </a:solidFill>
                <a:latin typeface="Times New Roman" pitchFamily="18" charset="0"/>
              </a:rPr>
              <a:t>biệt</a:t>
            </a:r>
            <a:r>
              <a:rPr lang="en-US" sz="2400">
                <a:solidFill>
                  <a:srgbClr val="000066"/>
                </a:solidFill>
                <a:latin typeface="Times New Roman" pitchFamily="18" charset="0"/>
              </a:rPr>
              <a:t> </a:t>
            </a:r>
            <a:r>
              <a:rPr lang="en-US" sz="2400" err="1">
                <a:solidFill>
                  <a:srgbClr val="000066"/>
                </a:solidFill>
                <a:latin typeface="Times New Roman" pitchFamily="18" charset="0"/>
              </a:rPr>
              <a:t>và</a:t>
            </a:r>
            <a:r>
              <a:rPr lang="en-US" sz="2400">
                <a:solidFill>
                  <a:srgbClr val="000066"/>
                </a:solidFill>
                <a:latin typeface="Times New Roman" pitchFamily="18" charset="0"/>
              </a:rPr>
              <a:t> </a:t>
            </a:r>
            <a:r>
              <a:rPr lang="en-US" sz="2400" err="1">
                <a:solidFill>
                  <a:srgbClr val="000066"/>
                </a:solidFill>
                <a:latin typeface="Times New Roman" pitchFamily="18" charset="0"/>
              </a:rPr>
              <a:t>cung</a:t>
            </a:r>
            <a:r>
              <a:rPr lang="en-US" sz="2400">
                <a:solidFill>
                  <a:srgbClr val="000066"/>
                </a:solidFill>
                <a:latin typeface="Times New Roman" pitchFamily="18" charset="0"/>
              </a:rPr>
              <a:t> </a:t>
            </a:r>
            <a:r>
              <a:rPr lang="en-US" sz="2400" err="1">
                <a:solidFill>
                  <a:srgbClr val="000066"/>
                </a:solidFill>
                <a:latin typeface="Times New Roman" pitchFamily="18" charset="0"/>
              </a:rPr>
              <a:t>cấp</a:t>
            </a:r>
            <a:r>
              <a:rPr lang="en-US" sz="2400">
                <a:solidFill>
                  <a:srgbClr val="000066"/>
                </a:solidFill>
                <a:latin typeface="Times New Roman" pitchFamily="18" charset="0"/>
              </a:rPr>
              <a:t> </a:t>
            </a:r>
            <a:r>
              <a:rPr lang="en-US" sz="2400" err="1">
                <a:solidFill>
                  <a:srgbClr val="000066"/>
                </a:solidFill>
                <a:latin typeface="Times New Roman" pitchFamily="18" charset="0"/>
              </a:rPr>
              <a:t>khả</a:t>
            </a:r>
            <a:r>
              <a:rPr lang="en-US" sz="2400">
                <a:solidFill>
                  <a:srgbClr val="000066"/>
                </a:solidFill>
                <a:latin typeface="Times New Roman" pitchFamily="18" charset="0"/>
              </a:rPr>
              <a:t> </a:t>
            </a:r>
            <a:r>
              <a:rPr lang="en-US" sz="2400" err="1">
                <a:solidFill>
                  <a:srgbClr val="000066"/>
                </a:solidFill>
                <a:latin typeface="Times New Roman" pitchFamily="18" charset="0"/>
              </a:rPr>
              <a:t>nǎng</a:t>
            </a:r>
            <a:r>
              <a:rPr lang="en-US" sz="2400">
                <a:solidFill>
                  <a:srgbClr val="000066"/>
                </a:solidFill>
                <a:latin typeface="Times New Roman" pitchFamily="18" charset="0"/>
              </a:rPr>
              <a:t> </a:t>
            </a:r>
            <a:r>
              <a:rPr lang="en-US" sz="2400" err="1">
                <a:solidFill>
                  <a:srgbClr val="000066"/>
                </a:solidFill>
                <a:latin typeface="Times New Roman" pitchFamily="18" charset="0"/>
              </a:rPr>
              <a:t>chuyển</a:t>
            </a:r>
            <a:r>
              <a:rPr lang="en-US" sz="2400">
                <a:solidFill>
                  <a:srgbClr val="000066"/>
                </a:solidFill>
                <a:latin typeface="Times New Roman" pitchFamily="18" charset="0"/>
              </a:rPr>
              <a:t> </a:t>
            </a:r>
            <a:r>
              <a:rPr lang="en-US" sz="2400" err="1">
                <a:solidFill>
                  <a:srgbClr val="000066"/>
                </a:solidFill>
                <a:latin typeface="Times New Roman" pitchFamily="18" charset="0"/>
              </a:rPr>
              <a:t>có</a:t>
            </a:r>
            <a:r>
              <a:rPr lang="en-US" sz="2400">
                <a:solidFill>
                  <a:srgbClr val="000066"/>
                </a:solidFill>
                <a:latin typeface="Times New Roman" pitchFamily="18" charset="0"/>
              </a:rPr>
              <a:t> </a:t>
            </a:r>
            <a:r>
              <a:rPr lang="en-US" sz="2400" err="1">
                <a:solidFill>
                  <a:srgbClr val="000066"/>
                </a:solidFill>
                <a:latin typeface="Times New Roman" pitchFamily="18" charset="0"/>
              </a:rPr>
              <a:t>chọn</a:t>
            </a:r>
            <a:r>
              <a:rPr lang="en-US" sz="2400">
                <a:solidFill>
                  <a:srgbClr val="000066"/>
                </a:solidFill>
                <a:latin typeface="Times New Roman" pitchFamily="18" charset="0"/>
              </a:rPr>
              <a:t> </a:t>
            </a:r>
            <a:r>
              <a:rPr lang="en-US" sz="2400" err="1">
                <a:solidFill>
                  <a:srgbClr val="000066"/>
                </a:solidFill>
                <a:latin typeface="Times New Roman" pitchFamily="18" charset="0"/>
              </a:rPr>
              <a:t>lọc</a:t>
            </a:r>
            <a:r>
              <a:rPr lang="en-US" sz="2400">
                <a:solidFill>
                  <a:srgbClr val="000066"/>
                </a:solidFill>
                <a:latin typeface="Times New Roman" pitchFamily="18" charset="0"/>
              </a:rPr>
              <a:t> </a:t>
            </a:r>
            <a:r>
              <a:rPr lang="en-US" sz="2400" err="1">
                <a:solidFill>
                  <a:srgbClr val="000066"/>
                </a:solidFill>
                <a:latin typeface="Times New Roman" pitchFamily="18" charset="0"/>
              </a:rPr>
              <a:t>các</a:t>
            </a:r>
            <a:r>
              <a:rPr lang="en-US" sz="2400">
                <a:solidFill>
                  <a:srgbClr val="000066"/>
                </a:solidFill>
                <a:latin typeface="Times New Roman" pitchFamily="18" charset="0"/>
              </a:rPr>
              <a:t> </a:t>
            </a:r>
            <a:r>
              <a:rPr lang="en-US" sz="2400" err="1">
                <a:solidFill>
                  <a:srgbClr val="000066"/>
                </a:solidFill>
                <a:latin typeface="Times New Roman" pitchFamily="18" charset="0"/>
              </a:rPr>
              <a:t>gói</a:t>
            </a:r>
            <a:r>
              <a:rPr lang="en-US" sz="2400">
                <a:solidFill>
                  <a:srgbClr val="000066"/>
                </a:solidFill>
                <a:latin typeface="Times New Roman" pitchFamily="18" charset="0"/>
              </a:rPr>
              <a:t> tin </a:t>
            </a:r>
            <a:r>
              <a:rPr lang="en-US" sz="2400" err="1">
                <a:solidFill>
                  <a:srgbClr val="000066"/>
                </a:solidFill>
                <a:latin typeface="Times New Roman" pitchFamily="18" charset="0"/>
              </a:rPr>
              <a:t>đến</a:t>
            </a:r>
            <a:r>
              <a:rPr lang="en-US" sz="2400">
                <a:solidFill>
                  <a:srgbClr val="000066"/>
                </a:solidFill>
                <a:latin typeface="Times New Roman" pitchFamily="18" charset="0"/>
              </a:rPr>
              <a:t> </a:t>
            </a:r>
            <a:r>
              <a:rPr lang="en-US" sz="2400" err="1">
                <a:solidFill>
                  <a:srgbClr val="000066"/>
                </a:solidFill>
                <a:latin typeface="Times New Roman" pitchFamily="18" charset="0"/>
              </a:rPr>
              <a:t>nhánh</a:t>
            </a:r>
            <a:r>
              <a:rPr lang="en-US" sz="2400">
                <a:solidFill>
                  <a:srgbClr val="000066"/>
                </a:solidFill>
                <a:latin typeface="Times New Roman" pitchFamily="18" charset="0"/>
              </a:rPr>
              <a:t> </a:t>
            </a:r>
            <a:r>
              <a:rPr lang="en-US" sz="2400" err="1">
                <a:solidFill>
                  <a:srgbClr val="000066"/>
                </a:solidFill>
                <a:latin typeface="Times New Roman" pitchFamily="18" charset="0"/>
              </a:rPr>
              <a:t>mạng</a:t>
            </a:r>
            <a:r>
              <a:rPr lang="en-US" sz="2400">
                <a:solidFill>
                  <a:srgbClr val="000066"/>
                </a:solidFill>
                <a:latin typeface="Times New Roman" pitchFamily="18" charset="0"/>
              </a:rPr>
              <a:t> </a:t>
            </a:r>
            <a:r>
              <a:rPr lang="en-US" sz="2400" err="1">
                <a:solidFill>
                  <a:srgbClr val="000066"/>
                </a:solidFill>
                <a:latin typeface="Times New Roman" pitchFamily="18" charset="0"/>
              </a:rPr>
              <a:t>chứa</a:t>
            </a:r>
            <a:r>
              <a:rPr lang="en-US" sz="2400">
                <a:solidFill>
                  <a:srgbClr val="000066"/>
                </a:solidFill>
                <a:latin typeface="Times New Roman" pitchFamily="18" charset="0"/>
              </a:rPr>
              <a:t> </a:t>
            </a:r>
            <a:r>
              <a:rPr lang="en-US" sz="2400" err="1">
                <a:solidFill>
                  <a:srgbClr val="000066"/>
                </a:solidFill>
                <a:latin typeface="Times New Roman" pitchFamily="18" charset="0"/>
              </a:rPr>
              <a:t>máy</a:t>
            </a:r>
            <a:r>
              <a:rPr lang="en-US" sz="2400">
                <a:solidFill>
                  <a:srgbClr val="000066"/>
                </a:solidFill>
                <a:latin typeface="Times New Roman" pitchFamily="18" charset="0"/>
              </a:rPr>
              <a:t> </a:t>
            </a:r>
            <a:r>
              <a:rPr lang="en-US" sz="2400" err="1">
                <a:solidFill>
                  <a:srgbClr val="000066"/>
                </a:solidFill>
                <a:latin typeface="Times New Roman" pitchFamily="18" charset="0"/>
              </a:rPr>
              <a:t>nhận</a:t>
            </a:r>
            <a:r>
              <a:rPr lang="en-US" sz="2400">
                <a:solidFill>
                  <a:srgbClr val="000066"/>
                </a:solidFill>
                <a:latin typeface="Times New Roman" pitchFamily="18" charset="0"/>
              </a:rPr>
              <a:t> d</a:t>
            </a:r>
            <a:r>
              <a:rPr lang="en-GB" sz="2400" err="1">
                <a:solidFill>
                  <a:srgbClr val="000066"/>
                </a:solidFill>
                <a:latin typeface="Times New Roman" pitchFamily="18" charset="0"/>
              </a:rPr>
              <a:t>ựa</a:t>
            </a:r>
            <a:r>
              <a:rPr lang="en-GB" sz="2400">
                <a:solidFill>
                  <a:srgbClr val="000066"/>
                </a:solidFill>
                <a:latin typeface="Times New Roman" pitchFamily="18" charset="0"/>
              </a:rPr>
              <a:t>  </a:t>
            </a:r>
            <a:r>
              <a:rPr lang="en-GB" sz="2400" err="1">
                <a:solidFill>
                  <a:srgbClr val="000066"/>
                </a:solidFill>
                <a:latin typeface="Times New Roman" pitchFamily="18" charset="0"/>
              </a:rPr>
              <a:t>trên</a:t>
            </a:r>
            <a:r>
              <a:rPr lang="en-GB" sz="2400">
                <a:solidFill>
                  <a:srgbClr val="000066"/>
                </a:solidFill>
                <a:latin typeface="Times New Roman" pitchFamily="18" charset="0"/>
              </a:rPr>
              <a:t> </a:t>
            </a:r>
            <a:r>
              <a:rPr lang="en-GB" sz="2400" err="1">
                <a:solidFill>
                  <a:srgbClr val="000066"/>
                </a:solidFill>
                <a:latin typeface="Times New Roman" pitchFamily="18" charset="0"/>
              </a:rPr>
              <a:t>địa</a:t>
            </a:r>
            <a:r>
              <a:rPr lang="en-GB" sz="2400">
                <a:solidFill>
                  <a:srgbClr val="000066"/>
                </a:solidFill>
                <a:latin typeface="Times New Roman" pitchFamily="18" charset="0"/>
              </a:rPr>
              <a:t> </a:t>
            </a:r>
            <a:r>
              <a:rPr lang="en-GB" sz="2400" err="1">
                <a:solidFill>
                  <a:srgbClr val="000066"/>
                </a:solidFill>
                <a:latin typeface="Times New Roman" pitchFamily="18" charset="0"/>
              </a:rPr>
              <a:t>chỉ</a:t>
            </a:r>
            <a:r>
              <a:rPr lang="en-GB" sz="2400">
                <a:solidFill>
                  <a:srgbClr val="000066"/>
                </a:solidFill>
                <a:latin typeface="Times New Roman" pitchFamily="18" charset="0"/>
              </a:rPr>
              <a:t> MAC</a:t>
            </a:r>
            <a:r>
              <a:rPr lang="en-US" sz="2400">
                <a:solidFill>
                  <a:srgbClr val="000066"/>
                </a:solidFill>
                <a:latin typeface="Times New Roman" pitchFamily="18" charset="0"/>
                <a:cs typeface="Tahoma" pitchFamily="34" charset="0"/>
              </a:rPr>
              <a:t>.</a:t>
            </a:r>
          </a:p>
          <a:p>
            <a:pPr marL="339725" indent="-339725" algn="just">
              <a:lnSpc>
                <a:spcPct val="110000"/>
              </a:lnSpc>
              <a:spcBef>
                <a:spcPct val="40000"/>
              </a:spcBef>
              <a:buFont typeface="Wingdings" pitchFamily="2" charset="2"/>
              <a:buChar char="§"/>
            </a:pPr>
            <a:r>
              <a:rPr lang="en-US" sz="2400">
                <a:solidFill>
                  <a:srgbClr val="000066"/>
                </a:solidFill>
                <a:latin typeface="Times New Roman" pitchFamily="18" charset="0"/>
                <a:cs typeface="Tahoma" pitchFamily="34" charset="0"/>
              </a:rPr>
              <a:t>Switch </a:t>
            </a:r>
            <a:r>
              <a:rPr lang="en-US" sz="2400" err="1">
                <a:solidFill>
                  <a:srgbClr val="000066"/>
                </a:solidFill>
                <a:latin typeface="Times New Roman" pitchFamily="18" charset="0"/>
                <a:cs typeface="Tahoma" pitchFamily="34" charset="0"/>
              </a:rPr>
              <a:t>th</a:t>
            </a:r>
            <a:r>
              <a:rPr lang="en-US" sz="2400" err="1">
                <a:solidFill>
                  <a:srgbClr val="000066"/>
                </a:solidFill>
                <a:latin typeface="Times New Roman" pitchFamily="18" charset="0"/>
              </a:rPr>
              <a:t>ực</a:t>
            </a:r>
            <a:r>
              <a:rPr lang="en-US" sz="2400">
                <a:solidFill>
                  <a:srgbClr val="000066"/>
                </a:solidFill>
                <a:latin typeface="Times New Roman" pitchFamily="18" charset="0"/>
              </a:rPr>
              <a:t> </a:t>
            </a:r>
            <a:r>
              <a:rPr lang="en-US" sz="2400" err="1">
                <a:solidFill>
                  <a:srgbClr val="000066"/>
                </a:solidFill>
                <a:latin typeface="Times New Roman" pitchFamily="18" charset="0"/>
              </a:rPr>
              <a:t>chất</a:t>
            </a:r>
            <a:r>
              <a:rPr lang="en-US" sz="2400">
                <a:solidFill>
                  <a:srgbClr val="000066"/>
                </a:solidFill>
                <a:latin typeface="Times New Roman" pitchFamily="18" charset="0"/>
              </a:rPr>
              <a:t> </a:t>
            </a:r>
            <a:r>
              <a:rPr lang="en-US" sz="2400" err="1">
                <a:solidFill>
                  <a:srgbClr val="000066"/>
                </a:solidFill>
                <a:latin typeface="Times New Roman" pitchFamily="18" charset="0"/>
              </a:rPr>
              <a:t>là</a:t>
            </a:r>
            <a:r>
              <a:rPr lang="en-US" sz="2400">
                <a:solidFill>
                  <a:srgbClr val="000066"/>
                </a:solidFill>
                <a:latin typeface="Times New Roman" pitchFamily="18" charset="0"/>
              </a:rPr>
              <a:t> </a:t>
            </a:r>
            <a:r>
              <a:rPr lang="en-US" sz="2400" err="1">
                <a:solidFill>
                  <a:srgbClr val="000066"/>
                </a:solidFill>
                <a:latin typeface="Times New Roman" pitchFamily="18" charset="0"/>
              </a:rPr>
              <a:t>một</a:t>
            </a:r>
            <a:r>
              <a:rPr lang="en-US" sz="2400">
                <a:solidFill>
                  <a:srgbClr val="000066"/>
                </a:solidFill>
                <a:latin typeface="Times New Roman" pitchFamily="18" charset="0"/>
                <a:cs typeface="Tahoma" pitchFamily="34" charset="0"/>
              </a:rPr>
              <a:t> Bridge </a:t>
            </a:r>
            <a:r>
              <a:rPr lang="en-US" sz="2400" err="1">
                <a:solidFill>
                  <a:srgbClr val="000066"/>
                </a:solidFill>
                <a:latin typeface="Times New Roman" pitchFamily="18" charset="0"/>
                <a:cs typeface="Tahoma" pitchFamily="34" charset="0"/>
              </a:rPr>
              <a:t>nhưng</a:t>
            </a:r>
            <a:r>
              <a:rPr lang="en-US" sz="2400">
                <a:solidFill>
                  <a:srgbClr val="000066"/>
                </a:solidFill>
                <a:latin typeface="Times New Roman" pitchFamily="18" charset="0"/>
                <a:cs typeface="Tahoma" pitchFamily="34" charset="0"/>
              </a:rPr>
              <a:t> </a:t>
            </a:r>
            <a:r>
              <a:rPr lang="en-US" sz="2400" err="1">
                <a:solidFill>
                  <a:srgbClr val="000066"/>
                </a:solidFill>
                <a:latin typeface="Times New Roman" pitchFamily="18" charset="0"/>
                <a:cs typeface="Tahoma" pitchFamily="34" charset="0"/>
              </a:rPr>
              <a:t>nhi</a:t>
            </a:r>
            <a:r>
              <a:rPr lang="en-US" sz="2400" err="1">
                <a:solidFill>
                  <a:srgbClr val="000066"/>
                </a:solidFill>
                <a:latin typeface="Times New Roman" pitchFamily="18" charset="0"/>
              </a:rPr>
              <a:t>ề</a:t>
            </a:r>
            <a:r>
              <a:rPr lang="en-US" sz="2400" err="1">
                <a:solidFill>
                  <a:srgbClr val="000066"/>
                </a:solidFill>
                <a:latin typeface="Times New Roman" pitchFamily="18" charset="0"/>
                <a:cs typeface="Tahoma" pitchFamily="34" charset="0"/>
              </a:rPr>
              <a:t>u</a:t>
            </a:r>
            <a:r>
              <a:rPr lang="en-US" sz="2400">
                <a:solidFill>
                  <a:srgbClr val="000066"/>
                </a:solidFill>
                <a:latin typeface="Times New Roman" pitchFamily="18" charset="0"/>
                <a:cs typeface="Tahoma" pitchFamily="34" charset="0"/>
              </a:rPr>
              <a:t> port </a:t>
            </a:r>
            <a:r>
              <a:rPr lang="en-US" sz="2400" err="1">
                <a:solidFill>
                  <a:srgbClr val="000066"/>
                </a:solidFill>
                <a:latin typeface="Times New Roman" pitchFamily="18" charset="0"/>
                <a:cs typeface="Tahoma" pitchFamily="34" charset="0"/>
              </a:rPr>
              <a:t>hơn</a:t>
            </a:r>
            <a:r>
              <a:rPr lang="en-US" sz="2400">
                <a:solidFill>
                  <a:srgbClr val="000066"/>
                </a:solidFill>
                <a:latin typeface="Times New Roman" pitchFamily="18" charset="0"/>
                <a:cs typeface="Tahoma" pitchFamily="34" charset="0"/>
              </a:rPr>
              <a:t>. </a:t>
            </a:r>
          </a:p>
          <a:p>
            <a:pPr marL="339725" indent="-339725" algn="just">
              <a:lnSpc>
                <a:spcPct val="110000"/>
              </a:lnSpc>
              <a:spcBef>
                <a:spcPct val="40000"/>
              </a:spcBef>
              <a:buFont typeface="Wingdings" pitchFamily="2" charset="2"/>
              <a:buChar char="§"/>
            </a:pPr>
            <a:r>
              <a:rPr lang="en-GB" sz="2400" err="1">
                <a:solidFill>
                  <a:srgbClr val="000066"/>
                </a:solidFill>
                <a:latin typeface="Times New Roman" pitchFamily="18" charset="0"/>
              </a:rPr>
              <a:t>Sự</a:t>
            </a:r>
            <a:r>
              <a:rPr lang="en-GB" sz="2400">
                <a:solidFill>
                  <a:srgbClr val="000066"/>
                </a:solidFill>
                <a:latin typeface="Times New Roman" pitchFamily="18" charset="0"/>
              </a:rPr>
              <a:t> </a:t>
            </a:r>
            <a:r>
              <a:rPr lang="en-GB" sz="2400" err="1">
                <a:solidFill>
                  <a:srgbClr val="000066"/>
                </a:solidFill>
                <a:latin typeface="Times New Roman" pitchFamily="18" charset="0"/>
              </a:rPr>
              <a:t>khác</a:t>
            </a:r>
            <a:r>
              <a:rPr lang="en-GB" sz="2400">
                <a:solidFill>
                  <a:srgbClr val="000066"/>
                </a:solidFill>
                <a:latin typeface="Times New Roman" pitchFamily="18" charset="0"/>
              </a:rPr>
              <a:t> </a:t>
            </a:r>
            <a:r>
              <a:rPr lang="en-GB" sz="2400" err="1">
                <a:solidFill>
                  <a:srgbClr val="000066"/>
                </a:solidFill>
                <a:latin typeface="Times New Roman" pitchFamily="18" charset="0"/>
              </a:rPr>
              <a:t>nhau</a:t>
            </a:r>
            <a:r>
              <a:rPr lang="en-GB" sz="2400">
                <a:solidFill>
                  <a:srgbClr val="000066"/>
                </a:solidFill>
                <a:latin typeface="Times New Roman" pitchFamily="18" charset="0"/>
              </a:rPr>
              <a:t> </a:t>
            </a:r>
            <a:r>
              <a:rPr lang="en-GB" sz="2400" err="1">
                <a:solidFill>
                  <a:srgbClr val="000066"/>
                </a:solidFill>
                <a:latin typeface="Times New Roman" pitchFamily="18" charset="0"/>
              </a:rPr>
              <a:t>giữa</a:t>
            </a:r>
            <a:r>
              <a:rPr lang="en-GB" sz="2400">
                <a:solidFill>
                  <a:srgbClr val="000066"/>
                </a:solidFill>
                <a:latin typeface="Times New Roman" pitchFamily="18" charset="0"/>
              </a:rPr>
              <a:t> Hub </a:t>
            </a:r>
            <a:r>
              <a:rPr lang="en-GB" sz="2400" err="1">
                <a:solidFill>
                  <a:srgbClr val="000066"/>
                </a:solidFill>
                <a:latin typeface="Times New Roman" pitchFamily="18" charset="0"/>
              </a:rPr>
              <a:t>và</a:t>
            </a:r>
            <a:r>
              <a:rPr lang="en-GB" sz="2400">
                <a:solidFill>
                  <a:srgbClr val="000066"/>
                </a:solidFill>
                <a:latin typeface="Times New Roman" pitchFamily="18" charset="0"/>
              </a:rPr>
              <a:t> Switch </a:t>
            </a:r>
            <a:r>
              <a:rPr lang="en-GB" sz="2400" err="1">
                <a:solidFill>
                  <a:srgbClr val="000066"/>
                </a:solidFill>
                <a:latin typeface="Times New Roman" pitchFamily="18" charset="0"/>
              </a:rPr>
              <a:t>là</a:t>
            </a:r>
            <a:r>
              <a:rPr lang="en-GB" sz="2400">
                <a:solidFill>
                  <a:srgbClr val="000066"/>
                </a:solidFill>
                <a:latin typeface="Times New Roman" pitchFamily="18" charset="0"/>
              </a:rPr>
              <a:t> Switches </a:t>
            </a:r>
            <a:r>
              <a:rPr lang="en-GB" sz="2400" err="1">
                <a:solidFill>
                  <a:srgbClr val="000066"/>
                </a:solidFill>
                <a:latin typeface="Times New Roman" pitchFamily="18" charset="0"/>
              </a:rPr>
              <a:t>thi</a:t>
            </a:r>
            <a:r>
              <a:rPr lang="en-GB" sz="2400">
                <a:solidFill>
                  <a:srgbClr val="000066"/>
                </a:solidFill>
                <a:latin typeface="Times New Roman" pitchFamily="18" charset="0"/>
              </a:rPr>
              <a:t> </a:t>
            </a:r>
            <a:r>
              <a:rPr lang="en-GB" sz="2400" err="1">
                <a:solidFill>
                  <a:srgbClr val="000066"/>
                </a:solidFill>
                <a:latin typeface="Times New Roman" pitchFamily="18" charset="0"/>
              </a:rPr>
              <a:t>hành</a:t>
            </a:r>
            <a:r>
              <a:rPr lang="en-GB" sz="2400">
                <a:solidFill>
                  <a:srgbClr val="000066"/>
                </a:solidFill>
                <a:latin typeface="Times New Roman" pitchFamily="18" charset="0"/>
              </a:rPr>
              <a:t> </a:t>
            </a:r>
            <a:r>
              <a:rPr lang="en-GB" sz="2400" err="1">
                <a:solidFill>
                  <a:srgbClr val="000066"/>
                </a:solidFill>
                <a:latin typeface="Times New Roman" pitchFamily="18" charset="0"/>
              </a:rPr>
              <a:t>các</a:t>
            </a:r>
            <a:r>
              <a:rPr lang="en-GB" sz="2400">
                <a:solidFill>
                  <a:srgbClr val="000066"/>
                </a:solidFill>
                <a:latin typeface="Times New Roman" pitchFamily="18" charset="0"/>
              </a:rPr>
              <a:t> </a:t>
            </a:r>
            <a:r>
              <a:rPr lang="en-GB" sz="2400" err="1">
                <a:solidFill>
                  <a:srgbClr val="000066"/>
                </a:solidFill>
                <a:latin typeface="Times New Roman" pitchFamily="18" charset="0"/>
              </a:rPr>
              <a:t>quyết</a:t>
            </a:r>
            <a:r>
              <a:rPr lang="en-GB" sz="2400">
                <a:solidFill>
                  <a:srgbClr val="000066"/>
                </a:solidFill>
                <a:latin typeface="Times New Roman" pitchFamily="18" charset="0"/>
              </a:rPr>
              <a:t> </a:t>
            </a:r>
            <a:r>
              <a:rPr lang="en-GB" sz="2400" err="1">
                <a:solidFill>
                  <a:srgbClr val="000066"/>
                </a:solidFill>
                <a:latin typeface="Times New Roman" pitchFamily="18" charset="0"/>
              </a:rPr>
              <a:t>định</a:t>
            </a:r>
            <a:r>
              <a:rPr lang="en-GB" sz="2400">
                <a:solidFill>
                  <a:srgbClr val="000066"/>
                </a:solidFill>
                <a:latin typeface="Times New Roman" pitchFamily="18" charset="0"/>
              </a:rPr>
              <a:t> </a:t>
            </a:r>
            <a:r>
              <a:rPr lang="en-GB" sz="2400" err="1">
                <a:solidFill>
                  <a:srgbClr val="000066"/>
                </a:solidFill>
                <a:latin typeface="Times New Roman" pitchFamily="18" charset="0"/>
              </a:rPr>
              <a:t>cơ</a:t>
            </a:r>
            <a:r>
              <a:rPr lang="en-GB" sz="2400">
                <a:solidFill>
                  <a:srgbClr val="000066"/>
                </a:solidFill>
                <a:latin typeface="Times New Roman" pitchFamily="18" charset="0"/>
              </a:rPr>
              <a:t> </a:t>
            </a:r>
            <a:r>
              <a:rPr lang="en-GB" sz="2400" err="1">
                <a:solidFill>
                  <a:srgbClr val="000066"/>
                </a:solidFill>
                <a:latin typeface="Times New Roman" pitchFamily="18" charset="0"/>
              </a:rPr>
              <a:t>bản</a:t>
            </a:r>
            <a:r>
              <a:rPr lang="en-GB" sz="2400">
                <a:solidFill>
                  <a:srgbClr val="000066"/>
                </a:solidFill>
                <a:latin typeface="Times New Roman" pitchFamily="18" charset="0"/>
              </a:rPr>
              <a:t> </a:t>
            </a:r>
            <a:r>
              <a:rPr lang="en-GB" sz="2400" err="1">
                <a:solidFill>
                  <a:srgbClr val="000066"/>
                </a:solidFill>
                <a:latin typeface="Times New Roman" pitchFamily="18" charset="0"/>
              </a:rPr>
              <a:t>trên</a:t>
            </a:r>
            <a:r>
              <a:rPr lang="en-GB" sz="2400">
                <a:solidFill>
                  <a:srgbClr val="000066"/>
                </a:solidFill>
                <a:latin typeface="Times New Roman" pitchFamily="18" charset="0"/>
              </a:rPr>
              <a:t> </a:t>
            </a:r>
            <a:r>
              <a:rPr lang="en-GB" sz="2400" err="1">
                <a:solidFill>
                  <a:srgbClr val="000066"/>
                </a:solidFill>
                <a:latin typeface="Times New Roman" pitchFamily="18" charset="0"/>
              </a:rPr>
              <a:t>địa</a:t>
            </a:r>
            <a:r>
              <a:rPr lang="en-GB" sz="2400">
                <a:solidFill>
                  <a:srgbClr val="000066"/>
                </a:solidFill>
                <a:latin typeface="Times New Roman" pitchFamily="18" charset="0"/>
              </a:rPr>
              <a:t> </a:t>
            </a:r>
            <a:r>
              <a:rPr lang="en-GB" sz="2400" err="1">
                <a:solidFill>
                  <a:srgbClr val="000066"/>
                </a:solidFill>
                <a:latin typeface="Times New Roman" pitchFamily="18" charset="0"/>
              </a:rPr>
              <a:t>chỉ</a:t>
            </a:r>
            <a:r>
              <a:rPr lang="en-GB" sz="2400">
                <a:solidFill>
                  <a:srgbClr val="000066"/>
                </a:solidFill>
                <a:latin typeface="Times New Roman" pitchFamily="18" charset="0"/>
              </a:rPr>
              <a:t> MAC </a:t>
            </a:r>
            <a:r>
              <a:rPr lang="en-GB" sz="2400" err="1">
                <a:solidFill>
                  <a:srgbClr val="000066"/>
                </a:solidFill>
                <a:latin typeface="Times New Roman" pitchFamily="18" charset="0"/>
              </a:rPr>
              <a:t>còn</a:t>
            </a:r>
            <a:r>
              <a:rPr lang="en-GB" sz="2400">
                <a:solidFill>
                  <a:srgbClr val="000066"/>
                </a:solidFill>
                <a:latin typeface="Times New Roman" pitchFamily="18" charset="0"/>
              </a:rPr>
              <a:t> Hubs </a:t>
            </a:r>
            <a:r>
              <a:rPr lang="en-GB" sz="2400" err="1">
                <a:solidFill>
                  <a:srgbClr val="000066"/>
                </a:solidFill>
                <a:latin typeface="Times New Roman" pitchFamily="18" charset="0"/>
              </a:rPr>
              <a:t>thì</a:t>
            </a:r>
            <a:r>
              <a:rPr lang="en-GB" sz="2400">
                <a:solidFill>
                  <a:srgbClr val="000066"/>
                </a:solidFill>
                <a:latin typeface="Times New Roman" pitchFamily="18" charset="0"/>
              </a:rPr>
              <a:t> </a:t>
            </a:r>
            <a:r>
              <a:rPr lang="en-GB" sz="2400" err="1">
                <a:solidFill>
                  <a:srgbClr val="000066"/>
                </a:solidFill>
                <a:latin typeface="Times New Roman" pitchFamily="18" charset="0"/>
              </a:rPr>
              <a:t>không</a:t>
            </a:r>
            <a:r>
              <a:rPr lang="en-GB" sz="2400">
                <a:solidFill>
                  <a:srgbClr val="000066"/>
                </a:solidFill>
                <a:latin typeface="Times New Roman" pitchFamily="18" charset="0"/>
              </a:rPr>
              <a:t> </a:t>
            </a:r>
            <a:r>
              <a:rPr lang="en-GB" sz="2400" err="1">
                <a:solidFill>
                  <a:srgbClr val="000066"/>
                </a:solidFill>
                <a:latin typeface="Times New Roman" pitchFamily="18" charset="0"/>
              </a:rPr>
              <a:t>thi</a:t>
            </a:r>
            <a:r>
              <a:rPr lang="en-GB" sz="2400">
                <a:solidFill>
                  <a:srgbClr val="000066"/>
                </a:solidFill>
                <a:latin typeface="Times New Roman" pitchFamily="18" charset="0"/>
              </a:rPr>
              <a:t> </a:t>
            </a:r>
            <a:r>
              <a:rPr lang="en-GB" sz="2400" err="1">
                <a:solidFill>
                  <a:srgbClr val="000066"/>
                </a:solidFill>
                <a:latin typeface="Times New Roman" pitchFamily="18" charset="0"/>
              </a:rPr>
              <a:t>hành</a:t>
            </a:r>
            <a:r>
              <a:rPr lang="en-GB" sz="2400">
                <a:solidFill>
                  <a:srgbClr val="000066"/>
                </a:solidFill>
                <a:latin typeface="Times New Roman" pitchFamily="18" charset="0"/>
              </a:rPr>
              <a:t> </a:t>
            </a:r>
            <a:r>
              <a:rPr lang="en-GB" sz="2400" err="1">
                <a:solidFill>
                  <a:srgbClr val="000066"/>
                </a:solidFill>
                <a:latin typeface="Times New Roman" pitchFamily="18" charset="0"/>
              </a:rPr>
              <a:t>các</a:t>
            </a:r>
            <a:r>
              <a:rPr lang="en-GB" sz="2400">
                <a:solidFill>
                  <a:srgbClr val="000066"/>
                </a:solidFill>
                <a:latin typeface="Times New Roman" pitchFamily="18" charset="0"/>
              </a:rPr>
              <a:t> </a:t>
            </a:r>
            <a:r>
              <a:rPr lang="en-GB" sz="2400" err="1">
                <a:solidFill>
                  <a:srgbClr val="000066"/>
                </a:solidFill>
                <a:latin typeface="Times New Roman" pitchFamily="18" charset="0"/>
              </a:rPr>
              <a:t>quyết</a:t>
            </a:r>
            <a:r>
              <a:rPr lang="en-GB" sz="2400">
                <a:solidFill>
                  <a:srgbClr val="000066"/>
                </a:solidFill>
                <a:latin typeface="Times New Roman" pitchFamily="18" charset="0"/>
              </a:rPr>
              <a:t> </a:t>
            </a:r>
            <a:r>
              <a:rPr lang="en-GB" sz="2400" err="1">
                <a:solidFill>
                  <a:srgbClr val="000066"/>
                </a:solidFill>
                <a:latin typeface="Times New Roman" pitchFamily="18" charset="0"/>
              </a:rPr>
              <a:t>định</a:t>
            </a:r>
            <a:r>
              <a:rPr lang="en-GB" sz="2400">
                <a:solidFill>
                  <a:srgbClr val="000066"/>
                </a:solidFill>
                <a:latin typeface="Times New Roman" pitchFamily="18" charset="0"/>
              </a:rPr>
              <a:t> </a:t>
            </a:r>
            <a:r>
              <a:rPr lang="en-GB" sz="2400" err="1">
                <a:solidFill>
                  <a:srgbClr val="000066"/>
                </a:solidFill>
                <a:latin typeface="Times New Roman" pitchFamily="18" charset="0"/>
              </a:rPr>
              <a:t>như</a:t>
            </a:r>
            <a:r>
              <a:rPr lang="en-GB" sz="2400">
                <a:solidFill>
                  <a:srgbClr val="000066"/>
                </a:solidFill>
                <a:latin typeface="Times New Roman" pitchFamily="18" charset="0"/>
              </a:rPr>
              <a:t> </a:t>
            </a:r>
            <a:r>
              <a:rPr lang="en-GB" sz="2400" err="1">
                <a:solidFill>
                  <a:srgbClr val="000066"/>
                </a:solidFill>
                <a:latin typeface="Times New Roman" pitchFamily="18" charset="0"/>
              </a:rPr>
              <a:t>vậy</a:t>
            </a:r>
            <a:r>
              <a:rPr lang="en-GB" sz="2400">
                <a:solidFill>
                  <a:srgbClr val="000066"/>
                </a:solidFill>
                <a:latin typeface="Times New Roman" pitchFamily="18" charset="0"/>
              </a:rPr>
              <a:t>.</a:t>
            </a:r>
            <a:endParaRPr lang="en-US" sz="2400">
              <a:solidFill>
                <a:srgbClr val="000066"/>
              </a:solidFill>
              <a:latin typeface="Times New Roman" pitchFamily="18" charset="0"/>
              <a:cs typeface="Times New Roman" pitchFamily="18" charset="0"/>
            </a:endParaRPr>
          </a:p>
          <a:p>
            <a:pPr marL="339725" indent="-339725" algn="just">
              <a:lnSpc>
                <a:spcPct val="110000"/>
              </a:lnSpc>
              <a:spcBef>
                <a:spcPct val="40000"/>
              </a:spcBef>
              <a:buFont typeface="Wingdings" pitchFamily="2" charset="2"/>
              <a:buChar char="§"/>
            </a:pPr>
            <a:r>
              <a:rPr lang="en-US" sz="2400">
                <a:solidFill>
                  <a:srgbClr val="000066"/>
                </a:solidFill>
                <a:latin typeface="Times New Roman" pitchFamily="18" charset="0"/>
              </a:rPr>
              <a:t>Switch </a:t>
            </a:r>
            <a:r>
              <a:rPr lang="en-US" sz="2400" err="1">
                <a:solidFill>
                  <a:srgbClr val="000066"/>
                </a:solidFill>
                <a:latin typeface="Times New Roman" pitchFamily="18" charset="0"/>
              </a:rPr>
              <a:t>hoạt</a:t>
            </a:r>
            <a:r>
              <a:rPr lang="en-US" sz="2400">
                <a:solidFill>
                  <a:srgbClr val="000066"/>
                </a:solidFill>
                <a:latin typeface="Times New Roman" pitchFamily="18" charset="0"/>
              </a:rPr>
              <a:t> </a:t>
            </a:r>
            <a:r>
              <a:rPr lang="en-US" sz="2400" err="1">
                <a:solidFill>
                  <a:srgbClr val="000066"/>
                </a:solidFill>
                <a:latin typeface="Times New Roman" pitchFamily="18" charset="0"/>
              </a:rPr>
              <a:t>động</a:t>
            </a:r>
            <a:r>
              <a:rPr lang="en-US" sz="2400">
                <a:solidFill>
                  <a:srgbClr val="000066"/>
                </a:solidFill>
                <a:latin typeface="Times New Roman" pitchFamily="18" charset="0"/>
              </a:rPr>
              <a:t> </a:t>
            </a:r>
            <a:r>
              <a:rPr lang="en-US" sz="2400" err="1">
                <a:solidFill>
                  <a:srgbClr val="000066"/>
                </a:solidFill>
                <a:latin typeface="Times New Roman" pitchFamily="18" charset="0"/>
              </a:rPr>
              <a:t>tại</a:t>
            </a:r>
            <a:r>
              <a:rPr lang="en-US" sz="2400">
                <a:solidFill>
                  <a:srgbClr val="000066"/>
                </a:solidFill>
                <a:latin typeface="Times New Roman" pitchFamily="18" charset="0"/>
              </a:rPr>
              <a:t> </a:t>
            </a:r>
            <a:r>
              <a:rPr lang="en-US" sz="2400" err="1">
                <a:solidFill>
                  <a:srgbClr val="000066"/>
                </a:solidFill>
                <a:latin typeface="Times New Roman" pitchFamily="18" charset="0"/>
              </a:rPr>
              <a:t>tầng</a:t>
            </a:r>
            <a:r>
              <a:rPr lang="en-US" sz="2400">
                <a:solidFill>
                  <a:srgbClr val="000066"/>
                </a:solidFill>
                <a:latin typeface="Times New Roman" pitchFamily="18" charset="0"/>
              </a:rPr>
              <a:t> Data link  </a:t>
            </a:r>
            <a:r>
              <a:rPr lang="en-US" sz="2400" err="1">
                <a:solidFill>
                  <a:srgbClr val="000066"/>
                </a:solidFill>
                <a:latin typeface="Times New Roman" pitchFamily="18" charset="0"/>
              </a:rPr>
              <a:t>trong</a:t>
            </a:r>
            <a:r>
              <a:rPr lang="en-US" sz="2400">
                <a:solidFill>
                  <a:srgbClr val="000066"/>
                </a:solidFill>
                <a:latin typeface="Times New Roman" pitchFamily="18" charset="0"/>
              </a:rPr>
              <a:t> </a:t>
            </a:r>
            <a:r>
              <a:rPr lang="en-US" sz="2400" err="1">
                <a:solidFill>
                  <a:srgbClr val="000066"/>
                </a:solidFill>
                <a:latin typeface="Times New Roman" pitchFamily="18" charset="0"/>
              </a:rPr>
              <a:t>mô</a:t>
            </a:r>
            <a:r>
              <a:rPr lang="en-US" sz="2400">
                <a:solidFill>
                  <a:srgbClr val="000066"/>
                </a:solidFill>
                <a:latin typeface="Times New Roman" pitchFamily="18" charset="0"/>
              </a:rPr>
              <a:t> </a:t>
            </a:r>
            <a:r>
              <a:rPr lang="en-US" sz="2400" err="1">
                <a:solidFill>
                  <a:srgbClr val="000066"/>
                </a:solidFill>
                <a:latin typeface="Times New Roman" pitchFamily="18" charset="0"/>
              </a:rPr>
              <a:t>hình</a:t>
            </a:r>
            <a:r>
              <a:rPr lang="en-US" sz="2400">
                <a:solidFill>
                  <a:srgbClr val="000066"/>
                </a:solidFill>
                <a:latin typeface="Times New Roman" pitchFamily="18" charset="0"/>
              </a:rPr>
              <a:t> OSI.</a:t>
            </a:r>
          </a:p>
          <a:p>
            <a:pPr marL="339725" indent="-339725" algn="just">
              <a:lnSpc>
                <a:spcPct val="110000"/>
              </a:lnSpc>
              <a:spcBef>
                <a:spcPct val="40000"/>
              </a:spcBef>
              <a:buFont typeface="Wingdings" pitchFamily="2" charset="2"/>
              <a:buChar char="§"/>
            </a:pPr>
            <a:r>
              <a:rPr lang="en-US" sz="2400" err="1">
                <a:solidFill>
                  <a:srgbClr val="000066"/>
                </a:solidFill>
                <a:latin typeface="Times New Roman" pitchFamily="18" charset="0"/>
              </a:rPr>
              <a:t>Việc</a:t>
            </a:r>
            <a:r>
              <a:rPr lang="en-US" sz="2400">
                <a:solidFill>
                  <a:srgbClr val="000066"/>
                </a:solidFill>
                <a:latin typeface="Times New Roman" pitchFamily="18" charset="0"/>
              </a:rPr>
              <a:t> </a:t>
            </a:r>
            <a:r>
              <a:rPr lang="en-US" sz="2400" err="1">
                <a:solidFill>
                  <a:srgbClr val="000066"/>
                </a:solidFill>
                <a:latin typeface="Times New Roman" pitchFamily="18" charset="0"/>
              </a:rPr>
              <a:t>xử</a:t>
            </a:r>
            <a:r>
              <a:rPr lang="en-US" sz="2400">
                <a:solidFill>
                  <a:srgbClr val="000066"/>
                </a:solidFill>
                <a:latin typeface="Times New Roman" pitchFamily="18" charset="0"/>
              </a:rPr>
              <a:t> </a:t>
            </a:r>
            <a:r>
              <a:rPr lang="en-US" sz="2400" err="1">
                <a:solidFill>
                  <a:srgbClr val="000066"/>
                </a:solidFill>
                <a:latin typeface="Times New Roman" pitchFamily="18" charset="0"/>
              </a:rPr>
              <a:t>lý</a:t>
            </a:r>
            <a:r>
              <a:rPr lang="en-US" sz="2400">
                <a:solidFill>
                  <a:srgbClr val="000066"/>
                </a:solidFill>
                <a:latin typeface="Times New Roman" pitchFamily="18" charset="0"/>
              </a:rPr>
              <a:t> </a:t>
            </a:r>
            <a:r>
              <a:rPr lang="en-US" sz="2400" err="1">
                <a:solidFill>
                  <a:srgbClr val="000066"/>
                </a:solidFill>
                <a:latin typeface="Times New Roman" pitchFamily="18" charset="0"/>
              </a:rPr>
              <a:t>gói</a:t>
            </a:r>
            <a:r>
              <a:rPr lang="en-US" sz="2400">
                <a:solidFill>
                  <a:srgbClr val="000066"/>
                </a:solidFill>
                <a:latin typeface="Times New Roman" pitchFamily="18" charset="0"/>
              </a:rPr>
              <a:t> tin </a:t>
            </a:r>
            <a:r>
              <a:rPr lang="en-US" sz="2400" err="1">
                <a:solidFill>
                  <a:srgbClr val="000066"/>
                </a:solidFill>
                <a:latin typeface="Times New Roman" pitchFamily="18" charset="0"/>
              </a:rPr>
              <a:t>của</a:t>
            </a:r>
            <a:r>
              <a:rPr lang="en-US" sz="2400">
                <a:solidFill>
                  <a:srgbClr val="000066"/>
                </a:solidFill>
                <a:latin typeface="Times New Roman" pitchFamily="18" charset="0"/>
              </a:rPr>
              <a:t> Switch </a:t>
            </a:r>
            <a:r>
              <a:rPr lang="en-US" sz="2400" err="1">
                <a:solidFill>
                  <a:srgbClr val="000066"/>
                </a:solidFill>
                <a:latin typeface="Times New Roman" pitchFamily="18" charset="0"/>
              </a:rPr>
              <a:t>dựa</a:t>
            </a:r>
            <a:r>
              <a:rPr lang="en-US" sz="2400">
                <a:solidFill>
                  <a:srgbClr val="000066"/>
                </a:solidFill>
                <a:latin typeface="Times New Roman" pitchFamily="18" charset="0"/>
              </a:rPr>
              <a:t> </a:t>
            </a:r>
            <a:r>
              <a:rPr lang="en-US" sz="2400" err="1">
                <a:solidFill>
                  <a:srgbClr val="000066"/>
                </a:solidFill>
                <a:latin typeface="Times New Roman" pitchFamily="18" charset="0"/>
              </a:rPr>
              <a:t>trên</a:t>
            </a:r>
            <a:r>
              <a:rPr lang="en-US" sz="2400">
                <a:solidFill>
                  <a:srgbClr val="000066"/>
                </a:solidFill>
                <a:latin typeface="Times New Roman" pitchFamily="18" charset="0"/>
              </a:rPr>
              <a:t> </a:t>
            </a:r>
            <a:r>
              <a:rPr lang="en-US" sz="2400" err="1">
                <a:solidFill>
                  <a:srgbClr val="000066"/>
                </a:solidFill>
                <a:latin typeface="Times New Roman" pitchFamily="18" charset="0"/>
              </a:rPr>
              <a:t>phần</a:t>
            </a:r>
            <a:r>
              <a:rPr lang="en-US" sz="2400">
                <a:solidFill>
                  <a:srgbClr val="000066"/>
                </a:solidFill>
                <a:latin typeface="Times New Roman" pitchFamily="18" charset="0"/>
              </a:rPr>
              <a:t> </a:t>
            </a:r>
            <a:r>
              <a:rPr lang="en-US" sz="2400" err="1">
                <a:solidFill>
                  <a:srgbClr val="000066"/>
                </a:solidFill>
                <a:latin typeface="Times New Roman" pitchFamily="18" charset="0"/>
              </a:rPr>
              <a:t>cứng</a:t>
            </a:r>
            <a:r>
              <a:rPr lang="en-US" sz="2400">
                <a:solidFill>
                  <a:srgbClr val="000066"/>
                </a:solidFill>
                <a:latin typeface="Times New Roman" pitchFamily="18" charset="0"/>
              </a:rPr>
              <a:t> (chip).</a:t>
            </a:r>
          </a:p>
        </p:txBody>
      </p:sp>
      <p:sp>
        <p:nvSpPr>
          <p:cNvPr id="86019" name="Rectangle 5"/>
          <p:cNvSpPr>
            <a:spLocks noChangeArrowheads="1"/>
          </p:cNvSpPr>
          <p:nvPr/>
        </p:nvSpPr>
        <p:spPr bwMode="white">
          <a:xfrm>
            <a:off x="1524000" y="1"/>
            <a:ext cx="6324600" cy="696913"/>
          </a:xfrm>
          <a:prstGeom prst="rect">
            <a:avLst/>
          </a:prstGeom>
          <a:noFill/>
          <a:ln w="9525">
            <a:noFill/>
            <a:miter lim="800000"/>
            <a:headEnd/>
            <a:tailEnd/>
          </a:ln>
        </p:spPr>
        <p:txBody>
          <a:bodyPr anchor="ctr"/>
          <a:lstStyle/>
          <a:p>
            <a:r>
              <a:rPr lang="en-US" sz="2800"/>
              <a:t>7. Switch (Bộ chuyển mạch )</a:t>
            </a:r>
          </a:p>
        </p:txBody>
      </p:sp>
      <p:sp>
        <p:nvSpPr>
          <p:cNvPr id="2" name="Date Placeholder 1"/>
          <p:cNvSpPr>
            <a:spLocks noGrp="1"/>
          </p:cNvSpPr>
          <p:nvPr>
            <p:ph type="dt" sz="half" idx="10"/>
          </p:nvPr>
        </p:nvSpPr>
        <p:spPr/>
        <p:txBody>
          <a:bodyPr/>
          <a:lstStyle/>
          <a:p>
            <a:fld id="{737FB1A9-567F-4993-9409-B15320F6E8EC}"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60</a:t>
            </a:fld>
            <a:endParaRPr lang="en-US"/>
          </a:p>
        </p:txBody>
      </p:sp>
    </p:spTree>
    <p:extLst>
      <p:ext uri="{BB962C8B-B14F-4D97-AF65-F5344CB8AC3E}">
        <p14:creationId xmlns:p14="http://schemas.microsoft.com/office/powerpoint/2010/main" val="29659642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7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7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75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75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75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6"/>
          <p:cNvSpPr>
            <a:spLocks noChangeArrowheads="1"/>
          </p:cNvSpPr>
          <p:nvPr/>
        </p:nvSpPr>
        <p:spPr bwMode="auto">
          <a:xfrm>
            <a:off x="4257675" y="2709863"/>
            <a:ext cx="9144000" cy="369332"/>
          </a:xfrm>
          <a:prstGeom prst="rect">
            <a:avLst/>
          </a:prstGeom>
          <a:noFill/>
          <a:ln w="9525">
            <a:noFill/>
            <a:miter lim="800000"/>
            <a:headEnd/>
            <a:tailEnd/>
          </a:ln>
        </p:spPr>
        <p:txBody>
          <a:bodyPr>
            <a:spAutoFit/>
          </a:bodyPr>
          <a:lstStyle/>
          <a:p>
            <a:endParaRPr lang="en-US"/>
          </a:p>
        </p:txBody>
      </p:sp>
      <p:sp>
        <p:nvSpPr>
          <p:cNvPr id="87043" name="Rectangle 7"/>
          <p:cNvSpPr>
            <a:spLocks noChangeArrowheads="1"/>
          </p:cNvSpPr>
          <p:nvPr/>
        </p:nvSpPr>
        <p:spPr bwMode="auto">
          <a:xfrm>
            <a:off x="5138738" y="2947988"/>
            <a:ext cx="9144000" cy="369332"/>
          </a:xfrm>
          <a:prstGeom prst="rect">
            <a:avLst/>
          </a:prstGeom>
          <a:noFill/>
          <a:ln w="9525">
            <a:noFill/>
            <a:miter lim="800000"/>
            <a:headEnd/>
            <a:tailEnd/>
          </a:ln>
        </p:spPr>
        <p:txBody>
          <a:bodyPr>
            <a:spAutoFit/>
          </a:bodyPr>
          <a:lstStyle/>
          <a:p>
            <a:endParaRPr lang="en-US"/>
          </a:p>
        </p:txBody>
      </p:sp>
      <p:sp>
        <p:nvSpPr>
          <p:cNvPr id="87044" name="Rectangle 8"/>
          <p:cNvSpPr>
            <a:spLocks noChangeArrowheads="1"/>
          </p:cNvSpPr>
          <p:nvPr/>
        </p:nvSpPr>
        <p:spPr bwMode="auto">
          <a:xfrm>
            <a:off x="4276725" y="2343150"/>
            <a:ext cx="9144000" cy="369332"/>
          </a:xfrm>
          <a:prstGeom prst="rect">
            <a:avLst/>
          </a:prstGeom>
          <a:noFill/>
          <a:ln w="9525">
            <a:noFill/>
            <a:miter lim="800000"/>
            <a:headEnd/>
            <a:tailEnd/>
          </a:ln>
        </p:spPr>
        <p:txBody>
          <a:bodyPr>
            <a:spAutoFit/>
          </a:bodyPr>
          <a:lstStyle/>
          <a:p>
            <a:endParaRPr lang="en-US"/>
          </a:p>
        </p:txBody>
      </p:sp>
      <p:sp>
        <p:nvSpPr>
          <p:cNvPr id="87045" name="Text Box 9"/>
          <p:cNvSpPr txBox="1">
            <a:spLocks noChangeArrowheads="1"/>
          </p:cNvSpPr>
          <p:nvPr/>
        </p:nvSpPr>
        <p:spPr bwMode="auto">
          <a:xfrm>
            <a:off x="1922463" y="241301"/>
            <a:ext cx="6248400" cy="523875"/>
          </a:xfrm>
          <a:prstGeom prst="rect">
            <a:avLst/>
          </a:prstGeom>
          <a:noFill/>
          <a:ln w="9525">
            <a:noFill/>
            <a:miter lim="800000"/>
            <a:headEnd/>
            <a:tailEnd/>
          </a:ln>
        </p:spPr>
        <p:txBody>
          <a:bodyPr>
            <a:spAutoFit/>
          </a:bodyPr>
          <a:lstStyle/>
          <a:p>
            <a:pPr>
              <a:spcBef>
                <a:spcPct val="30000"/>
              </a:spcBef>
            </a:pPr>
            <a:r>
              <a:rPr lang="en-US" sz="2800" b="1" i="1">
                <a:latin typeface="Times New Roman" pitchFamily="18" charset="0"/>
              </a:rPr>
              <a:t>Lưu ý đối với Switch và Brigde</a:t>
            </a:r>
          </a:p>
        </p:txBody>
      </p:sp>
      <p:sp>
        <p:nvSpPr>
          <p:cNvPr id="87046" name="Rectangle 10"/>
          <p:cNvSpPr>
            <a:spLocks noChangeArrowheads="1"/>
          </p:cNvSpPr>
          <p:nvPr/>
        </p:nvSpPr>
        <p:spPr bwMode="auto">
          <a:xfrm>
            <a:off x="4657725" y="3167063"/>
            <a:ext cx="9144000" cy="369332"/>
          </a:xfrm>
          <a:prstGeom prst="rect">
            <a:avLst/>
          </a:prstGeom>
          <a:noFill/>
          <a:ln w="9525">
            <a:noFill/>
            <a:miter lim="800000"/>
            <a:headEnd/>
            <a:tailEnd/>
          </a:ln>
        </p:spPr>
        <p:txBody>
          <a:bodyPr>
            <a:spAutoFit/>
          </a:bodyPr>
          <a:lstStyle/>
          <a:p>
            <a:endParaRPr lang="en-US"/>
          </a:p>
        </p:txBody>
      </p:sp>
      <p:sp>
        <p:nvSpPr>
          <p:cNvPr id="87047" name="Rectangle 11"/>
          <p:cNvSpPr>
            <a:spLocks noChangeArrowheads="1"/>
          </p:cNvSpPr>
          <p:nvPr/>
        </p:nvSpPr>
        <p:spPr bwMode="auto">
          <a:xfrm>
            <a:off x="4257675" y="2709863"/>
            <a:ext cx="9144000" cy="369332"/>
          </a:xfrm>
          <a:prstGeom prst="rect">
            <a:avLst/>
          </a:prstGeom>
          <a:noFill/>
          <a:ln w="9525">
            <a:noFill/>
            <a:miter lim="800000"/>
            <a:headEnd/>
            <a:tailEnd/>
          </a:ln>
        </p:spPr>
        <p:txBody>
          <a:bodyPr>
            <a:spAutoFit/>
          </a:bodyPr>
          <a:lstStyle/>
          <a:p>
            <a:endParaRPr lang="en-US"/>
          </a:p>
        </p:txBody>
      </p:sp>
      <p:sp>
        <p:nvSpPr>
          <p:cNvPr id="87048" name="Rectangle 12"/>
          <p:cNvSpPr>
            <a:spLocks noChangeArrowheads="1"/>
          </p:cNvSpPr>
          <p:nvPr/>
        </p:nvSpPr>
        <p:spPr bwMode="auto">
          <a:xfrm>
            <a:off x="4752975" y="2714625"/>
            <a:ext cx="9144000" cy="369332"/>
          </a:xfrm>
          <a:prstGeom prst="rect">
            <a:avLst/>
          </a:prstGeom>
          <a:noFill/>
          <a:ln w="9525">
            <a:noFill/>
            <a:miter lim="800000"/>
            <a:headEnd/>
            <a:tailEnd/>
          </a:ln>
        </p:spPr>
        <p:txBody>
          <a:bodyPr>
            <a:spAutoFit/>
          </a:bodyPr>
          <a:lstStyle/>
          <a:p>
            <a:endParaRPr lang="en-US"/>
          </a:p>
        </p:txBody>
      </p:sp>
      <p:sp>
        <p:nvSpPr>
          <p:cNvPr id="87049" name="Rectangle 13"/>
          <p:cNvSpPr>
            <a:spLocks noChangeArrowheads="1"/>
          </p:cNvSpPr>
          <p:nvPr/>
        </p:nvSpPr>
        <p:spPr bwMode="auto">
          <a:xfrm>
            <a:off x="5272088" y="2647950"/>
            <a:ext cx="9144000" cy="369332"/>
          </a:xfrm>
          <a:prstGeom prst="rect">
            <a:avLst/>
          </a:prstGeom>
          <a:noFill/>
          <a:ln w="9525">
            <a:noFill/>
            <a:miter lim="800000"/>
            <a:headEnd/>
            <a:tailEnd/>
          </a:ln>
        </p:spPr>
        <p:txBody>
          <a:bodyPr>
            <a:spAutoFit/>
          </a:bodyPr>
          <a:lstStyle/>
          <a:p>
            <a:endParaRPr lang="en-US"/>
          </a:p>
        </p:txBody>
      </p:sp>
      <p:sp>
        <p:nvSpPr>
          <p:cNvPr id="87050" name="Rectangle 15"/>
          <p:cNvSpPr>
            <a:spLocks noChangeArrowheads="1"/>
          </p:cNvSpPr>
          <p:nvPr/>
        </p:nvSpPr>
        <p:spPr bwMode="auto">
          <a:xfrm>
            <a:off x="5334000" y="3086100"/>
            <a:ext cx="9144000" cy="369332"/>
          </a:xfrm>
          <a:prstGeom prst="rect">
            <a:avLst/>
          </a:prstGeom>
          <a:noFill/>
          <a:ln w="9525">
            <a:noFill/>
            <a:miter lim="800000"/>
            <a:headEnd/>
            <a:tailEnd/>
          </a:ln>
        </p:spPr>
        <p:txBody>
          <a:bodyPr>
            <a:spAutoFit/>
          </a:bodyPr>
          <a:lstStyle/>
          <a:p>
            <a:endParaRPr lang="en-US"/>
          </a:p>
        </p:txBody>
      </p:sp>
      <p:sp>
        <p:nvSpPr>
          <p:cNvPr id="87051" name="Rectangle 17"/>
          <p:cNvSpPr>
            <a:spLocks noChangeArrowheads="1"/>
          </p:cNvSpPr>
          <p:nvPr/>
        </p:nvSpPr>
        <p:spPr bwMode="auto">
          <a:xfrm>
            <a:off x="4214813" y="1985963"/>
            <a:ext cx="9144000" cy="369332"/>
          </a:xfrm>
          <a:prstGeom prst="rect">
            <a:avLst/>
          </a:prstGeom>
          <a:noFill/>
          <a:ln w="9525">
            <a:noFill/>
            <a:miter lim="800000"/>
            <a:headEnd/>
            <a:tailEnd/>
          </a:ln>
        </p:spPr>
        <p:txBody>
          <a:bodyPr>
            <a:spAutoFit/>
          </a:bodyPr>
          <a:lstStyle/>
          <a:p>
            <a:endParaRPr lang="en-US"/>
          </a:p>
        </p:txBody>
      </p:sp>
      <p:sp>
        <p:nvSpPr>
          <p:cNvPr id="87052" name="Text Box 18"/>
          <p:cNvSpPr txBox="1">
            <a:spLocks noChangeArrowheads="1"/>
          </p:cNvSpPr>
          <p:nvPr/>
        </p:nvSpPr>
        <p:spPr bwMode="auto">
          <a:xfrm>
            <a:off x="992982" y="1198836"/>
            <a:ext cx="8575675" cy="5189537"/>
          </a:xfrm>
          <a:prstGeom prst="rect">
            <a:avLst/>
          </a:prstGeom>
          <a:noFill/>
          <a:ln w="9525">
            <a:noFill/>
            <a:miter lim="800000"/>
            <a:headEnd/>
            <a:tailEnd/>
          </a:ln>
        </p:spPr>
        <p:txBody>
          <a:bodyPr>
            <a:spAutoFit/>
          </a:bodyPr>
          <a:lstStyle/>
          <a:p>
            <a:pPr algn="just">
              <a:lnSpc>
                <a:spcPct val="120000"/>
              </a:lnSpc>
              <a:spcBef>
                <a:spcPct val="30000"/>
              </a:spcBef>
            </a:pPr>
            <a:r>
              <a:rPr lang="en-US" sz="2400">
                <a:solidFill>
                  <a:srgbClr val="000066"/>
                </a:solidFill>
                <a:latin typeface="Times New Roman" pitchFamily="18" charset="0"/>
                <a:cs typeface="Times New Roman" pitchFamily="18" charset="0"/>
              </a:rPr>
              <a:t>- Switch </a:t>
            </a:r>
            <a:r>
              <a:rPr lang="en-US" sz="2400" err="1">
                <a:solidFill>
                  <a:srgbClr val="000066"/>
                </a:solidFill>
                <a:latin typeface="Times New Roman" pitchFamily="18" charset="0"/>
                <a:cs typeface="Times New Roman" pitchFamily="18" charset="0"/>
              </a:rPr>
              <a:t>và</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Brigde</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đều</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có</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bảng</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địa</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chỉ</a:t>
            </a:r>
            <a:r>
              <a:rPr lang="en-US" sz="2400">
                <a:solidFill>
                  <a:srgbClr val="000066"/>
                </a:solidFill>
                <a:latin typeface="Times New Roman" pitchFamily="18" charset="0"/>
                <a:cs typeface="Times New Roman" pitchFamily="18" charset="0"/>
              </a:rPr>
              <a:t> MAC</a:t>
            </a:r>
          </a:p>
          <a:p>
            <a:pPr algn="just">
              <a:lnSpc>
                <a:spcPct val="120000"/>
              </a:lnSpc>
              <a:spcBef>
                <a:spcPct val="30000"/>
              </a:spcBef>
            </a:pP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Quá</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trình</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xử</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lý</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một</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gói</a:t>
            </a:r>
            <a:r>
              <a:rPr lang="en-US" sz="2400">
                <a:solidFill>
                  <a:srgbClr val="000066"/>
                </a:solidFill>
                <a:latin typeface="Times New Roman" pitchFamily="18" charset="0"/>
                <a:cs typeface="Times New Roman" pitchFamily="18" charset="0"/>
              </a:rPr>
              <a:t> tin </a:t>
            </a:r>
            <a:r>
              <a:rPr lang="en-US" sz="2400" err="1">
                <a:solidFill>
                  <a:srgbClr val="000066"/>
                </a:solidFill>
                <a:latin typeface="Times New Roman" pitchFamily="18" charset="0"/>
                <a:cs typeface="Times New Roman" pitchFamily="18" charset="0"/>
              </a:rPr>
              <a:t>của</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chúng</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như</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sau</a:t>
            </a:r>
            <a:r>
              <a:rPr lang="en-US" sz="2400">
                <a:solidFill>
                  <a:srgbClr val="000066"/>
                </a:solidFill>
                <a:latin typeface="Times New Roman" pitchFamily="18" charset="0"/>
                <a:cs typeface="Times New Roman" pitchFamily="18" charset="0"/>
              </a:rPr>
              <a:t>:</a:t>
            </a:r>
          </a:p>
          <a:p>
            <a:pPr algn="just">
              <a:lnSpc>
                <a:spcPct val="120000"/>
              </a:lnSpc>
              <a:spcBef>
                <a:spcPct val="30000"/>
              </a:spcBef>
            </a:pP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Kiểm</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tra</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địa</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chỉ</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nguồn</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của</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gói</a:t>
            </a:r>
            <a:r>
              <a:rPr lang="en-US" sz="2400">
                <a:solidFill>
                  <a:srgbClr val="000066"/>
                </a:solidFill>
                <a:latin typeface="Times New Roman" pitchFamily="18" charset="0"/>
                <a:cs typeface="Times New Roman" pitchFamily="18" charset="0"/>
              </a:rPr>
              <a:t> tin </a:t>
            </a:r>
            <a:r>
              <a:rPr lang="en-US" sz="2400" err="1">
                <a:solidFill>
                  <a:srgbClr val="000066"/>
                </a:solidFill>
                <a:latin typeface="Times New Roman" pitchFamily="18" charset="0"/>
                <a:cs typeface="Times New Roman" pitchFamily="18" charset="0"/>
              </a:rPr>
              <a:t>đã</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có</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trong</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bảng</a:t>
            </a:r>
            <a:r>
              <a:rPr lang="en-US" sz="2400">
                <a:solidFill>
                  <a:srgbClr val="000066"/>
                </a:solidFill>
                <a:latin typeface="Times New Roman" pitchFamily="18" charset="0"/>
                <a:cs typeface="Times New Roman" pitchFamily="18" charset="0"/>
              </a:rPr>
              <a:t> MAC. </a:t>
            </a:r>
            <a:r>
              <a:rPr lang="en-US" sz="2400" err="1">
                <a:solidFill>
                  <a:srgbClr val="000066"/>
                </a:solidFill>
                <a:latin typeface="Times New Roman" pitchFamily="18" charset="0"/>
                <a:cs typeface="Times New Roman" pitchFamily="18" charset="0"/>
              </a:rPr>
              <a:t>Nếu</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chưa</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thì</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nó</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sẽ</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thêm</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trong</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bảng</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địa</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chỉ</a:t>
            </a:r>
            <a:r>
              <a:rPr lang="en-US" sz="2400">
                <a:solidFill>
                  <a:srgbClr val="000066"/>
                </a:solidFill>
                <a:latin typeface="Times New Roman" pitchFamily="18" charset="0"/>
                <a:cs typeface="Times New Roman" pitchFamily="18" charset="0"/>
              </a:rPr>
              <a:t> MAC.</a:t>
            </a:r>
          </a:p>
          <a:p>
            <a:pPr algn="just">
              <a:lnSpc>
                <a:spcPct val="120000"/>
              </a:lnSpc>
              <a:spcBef>
                <a:spcPct val="30000"/>
              </a:spcBef>
            </a:pP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Kiểm</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tra</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địa</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chỉ</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đích</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của</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gói</a:t>
            </a:r>
            <a:r>
              <a:rPr lang="en-US" sz="2400">
                <a:solidFill>
                  <a:srgbClr val="000066"/>
                </a:solidFill>
                <a:latin typeface="Times New Roman" pitchFamily="18" charset="0"/>
                <a:cs typeface="Times New Roman" pitchFamily="18" charset="0"/>
              </a:rPr>
              <a:t> tin </a:t>
            </a:r>
            <a:r>
              <a:rPr lang="en-US" sz="2400" err="1">
                <a:solidFill>
                  <a:srgbClr val="000066"/>
                </a:solidFill>
                <a:latin typeface="Times New Roman" pitchFamily="18" charset="0"/>
                <a:cs typeface="Times New Roman" pitchFamily="18" charset="0"/>
              </a:rPr>
              <a:t>đã</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có</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trong</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bảng</a:t>
            </a:r>
            <a:r>
              <a:rPr lang="en-US" sz="2400">
                <a:solidFill>
                  <a:srgbClr val="000066"/>
                </a:solidFill>
                <a:latin typeface="Times New Roman" pitchFamily="18" charset="0"/>
                <a:cs typeface="Times New Roman" pitchFamily="18" charset="0"/>
              </a:rPr>
              <a:t> MAC </a:t>
            </a:r>
            <a:r>
              <a:rPr lang="en-US" sz="2400" err="1">
                <a:solidFill>
                  <a:srgbClr val="000066"/>
                </a:solidFill>
                <a:latin typeface="Times New Roman" pitchFamily="18" charset="0"/>
                <a:cs typeface="Times New Roman" pitchFamily="18" charset="0"/>
              </a:rPr>
              <a:t>chưa</a:t>
            </a:r>
            <a:r>
              <a:rPr lang="en-US" sz="2400">
                <a:solidFill>
                  <a:srgbClr val="000066"/>
                </a:solidFill>
                <a:latin typeface="Times New Roman" pitchFamily="18" charset="0"/>
                <a:cs typeface="Times New Roman" pitchFamily="18" charset="0"/>
              </a:rPr>
              <a:t>:</a:t>
            </a:r>
          </a:p>
          <a:p>
            <a:pPr algn="just">
              <a:lnSpc>
                <a:spcPct val="120000"/>
              </a:lnSpc>
              <a:spcBef>
                <a:spcPct val="30000"/>
              </a:spcBef>
            </a:pPr>
            <a:r>
              <a:rPr lang="en-US" sz="2400">
                <a:solidFill>
                  <a:srgbClr val="000066"/>
                </a:solidFill>
                <a:latin typeface="Times New Roman" pitchFamily="18" charset="0"/>
                <a:cs typeface="Times New Roman" pitchFamily="18" charset="0"/>
              </a:rPr>
              <a:t>   * </a:t>
            </a:r>
            <a:r>
              <a:rPr lang="en-US" sz="2400" err="1">
                <a:solidFill>
                  <a:srgbClr val="000066"/>
                </a:solidFill>
                <a:latin typeface="Times New Roman" pitchFamily="18" charset="0"/>
                <a:cs typeface="Times New Roman" pitchFamily="18" charset="0"/>
              </a:rPr>
              <a:t>Nếu</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chưa</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có</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thì</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nó</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sẽ</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gởi</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gói</a:t>
            </a:r>
            <a:r>
              <a:rPr lang="en-US" sz="2400">
                <a:solidFill>
                  <a:srgbClr val="000066"/>
                </a:solidFill>
                <a:latin typeface="Times New Roman" pitchFamily="18" charset="0"/>
                <a:cs typeface="Times New Roman" pitchFamily="18" charset="0"/>
              </a:rPr>
              <a:t> tin </a:t>
            </a:r>
            <a:r>
              <a:rPr lang="en-US" sz="2400" err="1">
                <a:solidFill>
                  <a:srgbClr val="000066"/>
                </a:solidFill>
                <a:latin typeface="Times New Roman" pitchFamily="18" charset="0"/>
                <a:cs typeface="Times New Roman" pitchFamily="18" charset="0"/>
              </a:rPr>
              <a:t>ra</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tất</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cả</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các</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cổng</a:t>
            </a:r>
            <a:r>
              <a:rPr lang="en-US" sz="2400" b="1">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khác</a:t>
            </a:r>
            <a:endParaRPr lang="en-US" sz="2400">
              <a:solidFill>
                <a:srgbClr val="000066"/>
              </a:solidFill>
              <a:latin typeface="Times New Roman" pitchFamily="18" charset="0"/>
              <a:cs typeface="Times New Roman" pitchFamily="18" charset="0"/>
            </a:endParaRPr>
          </a:p>
          <a:p>
            <a:pPr algn="just">
              <a:lnSpc>
                <a:spcPct val="120000"/>
              </a:lnSpc>
              <a:spcBef>
                <a:spcPct val="30000"/>
              </a:spcBef>
            </a:pPr>
            <a:r>
              <a:rPr lang="en-US" sz="2400">
                <a:solidFill>
                  <a:srgbClr val="000066"/>
                </a:solidFill>
                <a:latin typeface="Times New Roman" pitchFamily="18" charset="0"/>
                <a:cs typeface="Times New Roman" pitchFamily="18" charset="0"/>
              </a:rPr>
              <a:t>   * </a:t>
            </a:r>
            <a:r>
              <a:rPr lang="en-US" sz="2400" err="1">
                <a:solidFill>
                  <a:srgbClr val="000066"/>
                </a:solidFill>
                <a:latin typeface="Times New Roman" pitchFamily="18" charset="0"/>
                <a:cs typeface="Times New Roman" pitchFamily="18" charset="0"/>
              </a:rPr>
              <a:t>Nếu</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đã</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có</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mà</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cổng</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đích</a:t>
            </a:r>
            <a:r>
              <a:rPr lang="en-US" sz="2400">
                <a:solidFill>
                  <a:srgbClr val="000066"/>
                </a:solidFill>
                <a:latin typeface="Times New Roman" pitchFamily="18" charset="0"/>
                <a:cs typeface="Times New Roman" pitchFamily="18" charset="0"/>
              </a:rPr>
              <a:t>(</a:t>
            </a:r>
            <a:r>
              <a:rPr lang="en-US" sz="2400" err="1">
                <a:solidFill>
                  <a:srgbClr val="000066"/>
                </a:solidFill>
                <a:latin typeface="Times New Roman" pitchFamily="18" charset="0"/>
                <a:cs typeface="Times New Roman" pitchFamily="18" charset="0"/>
              </a:rPr>
              <a:t>cổng</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mà</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gói</a:t>
            </a:r>
            <a:r>
              <a:rPr lang="en-US" sz="2400">
                <a:solidFill>
                  <a:srgbClr val="000066"/>
                </a:solidFill>
                <a:latin typeface="Times New Roman" pitchFamily="18" charset="0"/>
                <a:cs typeface="Times New Roman" pitchFamily="18" charset="0"/>
              </a:rPr>
              <a:t> tin </a:t>
            </a:r>
            <a:r>
              <a:rPr lang="en-US" sz="2400" err="1">
                <a:solidFill>
                  <a:srgbClr val="000066"/>
                </a:solidFill>
                <a:latin typeface="Times New Roman" pitchFamily="18" charset="0"/>
                <a:cs typeface="Times New Roman" pitchFamily="18" charset="0"/>
              </a:rPr>
              <a:t>đi</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ra</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trùng</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với</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cổng</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nguồn</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thì</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sẽ</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loại</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bỏ</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gói</a:t>
            </a:r>
            <a:r>
              <a:rPr lang="en-US" sz="2400">
                <a:solidFill>
                  <a:srgbClr val="000066"/>
                </a:solidFill>
                <a:latin typeface="Times New Roman" pitchFamily="18" charset="0"/>
                <a:cs typeface="Times New Roman" pitchFamily="18" charset="0"/>
              </a:rPr>
              <a:t> tin </a:t>
            </a:r>
            <a:r>
              <a:rPr lang="en-US" sz="2400" err="1">
                <a:solidFill>
                  <a:srgbClr val="000066"/>
                </a:solidFill>
                <a:latin typeface="Times New Roman" pitchFamily="18" charset="0"/>
                <a:cs typeface="Times New Roman" pitchFamily="18" charset="0"/>
              </a:rPr>
              <a:t>ngược</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lại</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gói</a:t>
            </a:r>
            <a:r>
              <a:rPr lang="en-US" sz="2400">
                <a:solidFill>
                  <a:srgbClr val="000066"/>
                </a:solidFill>
                <a:latin typeface="Times New Roman" pitchFamily="18" charset="0"/>
                <a:cs typeface="Times New Roman" pitchFamily="18" charset="0"/>
              </a:rPr>
              <a:t> tin </a:t>
            </a:r>
            <a:r>
              <a:rPr lang="en-US" sz="2400" err="1">
                <a:solidFill>
                  <a:srgbClr val="000066"/>
                </a:solidFill>
                <a:latin typeface="Times New Roman" pitchFamily="18" charset="0"/>
                <a:cs typeface="Times New Roman" pitchFamily="18" charset="0"/>
              </a:rPr>
              <a:t>sẽ</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được</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gởi</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ra</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cổng</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đích</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tương</a:t>
            </a:r>
            <a:r>
              <a:rPr lang="en-US" sz="2400">
                <a:solidFill>
                  <a:srgbClr val="000066"/>
                </a:solidFill>
                <a:latin typeface="Times New Roman" pitchFamily="18" charset="0"/>
                <a:cs typeface="Times New Roman" pitchFamily="18" charset="0"/>
              </a:rPr>
              <a:t> </a:t>
            </a:r>
            <a:r>
              <a:rPr lang="en-US" sz="2400" err="1">
                <a:solidFill>
                  <a:srgbClr val="000066"/>
                </a:solidFill>
                <a:latin typeface="Times New Roman" pitchFamily="18" charset="0"/>
                <a:cs typeface="Times New Roman" pitchFamily="18" charset="0"/>
              </a:rPr>
              <a:t>ứng</a:t>
            </a:r>
            <a:r>
              <a:rPr lang="en-US" sz="2400">
                <a:solidFill>
                  <a:srgbClr val="000066"/>
                </a:solidFill>
                <a:latin typeface="Times New Roman" pitchFamily="18" charset="0"/>
                <a:cs typeface="Times New Roman" pitchFamily="18" charset="0"/>
              </a:rPr>
              <a:t>.</a:t>
            </a:r>
          </a:p>
          <a:p>
            <a:pPr algn="just">
              <a:lnSpc>
                <a:spcPct val="120000"/>
              </a:lnSpc>
              <a:spcBef>
                <a:spcPct val="30000"/>
              </a:spcBef>
            </a:pPr>
            <a:endParaRPr lang="en-US" sz="2400">
              <a:solidFill>
                <a:srgbClr val="000066"/>
              </a:solidFill>
              <a:latin typeface="Times New Roman" pitchFamily="18" charset="0"/>
            </a:endParaRPr>
          </a:p>
        </p:txBody>
      </p:sp>
    </p:spTree>
    <p:extLst>
      <p:ext uri="{BB962C8B-B14F-4D97-AF65-F5344CB8AC3E}">
        <p14:creationId xmlns:p14="http://schemas.microsoft.com/office/powerpoint/2010/main" val="3464328430"/>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378823" y="287383"/>
            <a:ext cx="11586698" cy="6176918"/>
          </a:xfrm>
        </p:spPr>
        <p:txBody>
          <a:bodyPr/>
          <a:lstStyle/>
          <a:p>
            <a:pPr marL="0" indent="0">
              <a:buNone/>
            </a:pPr>
            <a:r>
              <a:rPr lang="de-DE" sz="2500" b="1" u="sng">
                <a:solidFill>
                  <a:srgbClr val="C00000"/>
                </a:solidFill>
              </a:rPr>
              <a:t>Switch được cấu tạo gồm hai thành phần cơ bản là:</a:t>
            </a:r>
            <a:endParaRPr lang="en-US" sz="2500" b="1" u="sng">
              <a:solidFill>
                <a:srgbClr val="C00000"/>
              </a:solidFill>
            </a:endParaRPr>
          </a:p>
          <a:p>
            <a:pPr lvl="1"/>
            <a:r>
              <a:rPr lang="de-DE" sz="1900">
                <a:solidFill>
                  <a:schemeClr val="tx1"/>
                </a:solidFill>
              </a:rPr>
              <a:t>Bộ nhớ làm Vùng đệm tính toán và Bảng địa chỉ (BAT-Buffer anh Address Table).</a:t>
            </a:r>
            <a:endParaRPr lang="en-US" sz="1900">
              <a:solidFill>
                <a:schemeClr val="tx1"/>
              </a:solidFill>
            </a:endParaRPr>
          </a:p>
          <a:p>
            <a:pPr lvl="1"/>
            <a:r>
              <a:rPr lang="de-DE" sz="1900">
                <a:solidFill>
                  <a:schemeClr val="tx1"/>
                </a:solidFill>
              </a:rPr>
              <a:t>Giàn hoán chuyển (Switching Fabric) để tạo nối kết chéo đồng thời giữa các </a:t>
            </a:r>
            <a:r>
              <a:rPr lang="de-DE" sz="1900" smtClean="0">
                <a:solidFill>
                  <a:schemeClr val="tx1"/>
                </a:solidFill>
              </a:rPr>
              <a:t>cổng</a:t>
            </a:r>
          </a:p>
          <a:p>
            <a:pPr>
              <a:buFont typeface="Wingdings" panose="05000000000000000000" pitchFamily="2" charset="2"/>
              <a:buChar char="v"/>
            </a:pPr>
            <a:r>
              <a:rPr lang="de-DE" sz="1900">
                <a:solidFill>
                  <a:schemeClr val="tx1"/>
                </a:solidFill>
              </a:rPr>
              <a:t>Đối với bộ chuyển mạch bộ phận quan trọng nhất là giàn hoán </a:t>
            </a:r>
            <a:r>
              <a:rPr lang="de-DE" sz="1900" smtClean="0">
                <a:solidFill>
                  <a:schemeClr val="tx1"/>
                </a:solidFill>
              </a:rPr>
              <a:t>chuyển vì </a:t>
            </a:r>
          </a:p>
          <a:p>
            <a:pPr marL="0" indent="0">
              <a:buNone/>
            </a:pPr>
            <a:r>
              <a:rPr lang="de-DE" sz="1900" smtClean="0">
                <a:solidFill>
                  <a:schemeClr val="tx1"/>
                </a:solidFill>
              </a:rPr>
              <a:t>Việc </a:t>
            </a:r>
            <a:r>
              <a:rPr lang="de-DE" sz="1900">
                <a:solidFill>
                  <a:schemeClr val="tx1"/>
                </a:solidFill>
              </a:rPr>
              <a:t>chuyển tiếp khung từ nhánh mạng này sang nhánh mạng kia của switch có thể được </a:t>
            </a:r>
            <a:endParaRPr lang="de-DE" sz="1900" smtClean="0">
              <a:solidFill>
                <a:schemeClr val="tx1"/>
              </a:solidFill>
            </a:endParaRPr>
          </a:p>
          <a:p>
            <a:pPr marL="0" indent="0">
              <a:buNone/>
            </a:pPr>
            <a:r>
              <a:rPr lang="de-DE" sz="1900" smtClean="0">
                <a:solidFill>
                  <a:schemeClr val="tx1"/>
                </a:solidFill>
              </a:rPr>
              <a:t>là </a:t>
            </a:r>
            <a:r>
              <a:rPr lang="de-DE" sz="1900">
                <a:solidFill>
                  <a:schemeClr val="tx1"/>
                </a:solidFill>
              </a:rPr>
              <a:t>nhờ vào các giải thuật của giàn hoán chuyển.</a:t>
            </a:r>
            <a:endParaRPr lang="de-DE" sz="1900" smtClean="0">
              <a:solidFill>
                <a:schemeClr val="tx1"/>
              </a:solidFill>
            </a:endParaRPr>
          </a:p>
          <a:p>
            <a:pPr marL="0" indent="0">
              <a:buNone/>
            </a:pPr>
            <a:endParaRPr lang="en-US"/>
          </a:p>
        </p:txBody>
      </p:sp>
      <p:pic>
        <p:nvPicPr>
          <p:cNvPr id="4" name="Picture 3"/>
          <p:cNvPicPr/>
          <p:nvPr/>
        </p:nvPicPr>
        <p:blipFill>
          <a:blip r:embed="rId2"/>
          <a:srcRect/>
          <a:stretch>
            <a:fillRect/>
          </a:stretch>
        </p:blipFill>
        <p:spPr bwMode="auto">
          <a:xfrm>
            <a:off x="3419447" y="3239589"/>
            <a:ext cx="3430924" cy="3086644"/>
          </a:xfrm>
          <a:prstGeom prst="rect">
            <a:avLst/>
          </a:prstGeom>
          <a:noFill/>
          <a:ln w="9525">
            <a:noFill/>
            <a:miter lim="800000"/>
            <a:headEnd/>
            <a:tailEnd/>
          </a:ln>
        </p:spPr>
      </p:pic>
    </p:spTree>
    <p:extLst>
      <p:ext uri="{BB962C8B-B14F-4D97-AF65-F5344CB8AC3E}">
        <p14:creationId xmlns:p14="http://schemas.microsoft.com/office/powerpoint/2010/main" val="583223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arn(inVertical)">
                                      <p:cBhvr>
                                        <p:cTn id="10" dur="500"/>
                                        <p:tgtEl>
                                          <p:spTgt spid="2">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arn(inVertical)">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arn(inVertical)">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barn(inVertical)">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barn(inVertical)">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arn(inVertical)">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8"/>
          <p:cNvPicPr>
            <a:picLocks noChangeAspect="1" noChangeArrowheads="1"/>
          </p:cNvPicPr>
          <p:nvPr/>
        </p:nvPicPr>
        <p:blipFill>
          <a:blip r:embed="rId3"/>
          <a:srcRect/>
          <a:stretch>
            <a:fillRect/>
          </a:stretch>
        </p:blipFill>
        <p:spPr bwMode="auto">
          <a:xfrm>
            <a:off x="1770064" y="4023360"/>
            <a:ext cx="4053755" cy="2452372"/>
          </a:xfrm>
          <a:prstGeom prst="rect">
            <a:avLst/>
          </a:prstGeom>
          <a:noFill/>
          <a:ln w="9525">
            <a:noFill/>
            <a:miter lim="800000"/>
            <a:headEnd/>
            <a:tailEnd/>
          </a:ln>
        </p:spPr>
      </p:pic>
      <p:pic>
        <p:nvPicPr>
          <p:cNvPr id="6148" name="Picture 10"/>
          <p:cNvPicPr>
            <a:picLocks noChangeAspect="1" noChangeArrowheads="1"/>
          </p:cNvPicPr>
          <p:nvPr/>
        </p:nvPicPr>
        <p:blipFill>
          <a:blip r:embed="rId4"/>
          <a:srcRect/>
          <a:stretch>
            <a:fillRect/>
          </a:stretch>
        </p:blipFill>
        <p:spPr bwMode="auto">
          <a:xfrm>
            <a:off x="6248401" y="4575127"/>
            <a:ext cx="3052354" cy="1784989"/>
          </a:xfrm>
          <a:prstGeom prst="rect">
            <a:avLst/>
          </a:prstGeom>
          <a:noFill/>
          <a:ln w="9525">
            <a:noFill/>
            <a:miter lim="800000"/>
            <a:headEnd/>
            <a:tailEnd/>
          </a:ln>
        </p:spPr>
      </p:pic>
      <p:pic>
        <p:nvPicPr>
          <p:cNvPr id="6149" name="Picture 11"/>
          <p:cNvPicPr>
            <a:picLocks noChangeAspect="1" noChangeArrowheads="1"/>
          </p:cNvPicPr>
          <p:nvPr/>
        </p:nvPicPr>
        <p:blipFill>
          <a:blip r:embed="rId5"/>
          <a:srcRect/>
          <a:stretch>
            <a:fillRect/>
          </a:stretch>
        </p:blipFill>
        <p:spPr bwMode="auto">
          <a:xfrm>
            <a:off x="1922463" y="923925"/>
            <a:ext cx="3262312" cy="2446338"/>
          </a:xfrm>
          <a:prstGeom prst="rect">
            <a:avLst/>
          </a:prstGeom>
          <a:noFill/>
          <a:ln w="9525">
            <a:noFill/>
            <a:miter lim="800000"/>
            <a:headEnd/>
            <a:tailEnd/>
          </a:ln>
        </p:spPr>
      </p:pic>
      <p:pic>
        <p:nvPicPr>
          <p:cNvPr id="442380" name="Picture 12"/>
          <p:cNvPicPr>
            <a:picLocks noChangeAspect="1" noChangeArrowheads="1"/>
          </p:cNvPicPr>
          <p:nvPr/>
        </p:nvPicPr>
        <p:blipFill>
          <a:blip r:embed="rId6"/>
          <a:srcRect/>
          <a:stretch>
            <a:fillRect/>
          </a:stretch>
        </p:blipFill>
        <p:spPr bwMode="auto">
          <a:xfrm>
            <a:off x="6248400" y="2138363"/>
            <a:ext cx="2959100" cy="1701800"/>
          </a:xfrm>
          <a:prstGeom prst="rect">
            <a:avLst/>
          </a:prstGeom>
          <a:noFill/>
          <a:ln w="9525">
            <a:noFill/>
            <a:miter lim="800000"/>
            <a:headEnd/>
            <a:tailEnd/>
          </a:ln>
        </p:spPr>
      </p:pic>
      <p:graphicFrame>
        <p:nvGraphicFramePr>
          <p:cNvPr id="442381" name="Object 13"/>
          <p:cNvGraphicFramePr>
            <a:graphicFrameLocks noChangeAspect="1"/>
          </p:cNvGraphicFramePr>
          <p:nvPr/>
        </p:nvGraphicFramePr>
        <p:xfrm>
          <a:off x="6475414" y="773113"/>
          <a:ext cx="2352675" cy="1236662"/>
        </p:xfrm>
        <a:graphic>
          <a:graphicData uri="http://schemas.openxmlformats.org/presentationml/2006/ole">
            <mc:AlternateContent xmlns:mc="http://schemas.openxmlformats.org/markup-compatibility/2006">
              <mc:Choice xmlns:v="urn:schemas-microsoft-com:vml" Requires="v">
                <p:oleObj spid="_x0000_s6158" r:id="rId7" imgW="3200000" imgH="1682531" progId="">
                  <p:embed/>
                </p:oleObj>
              </mc:Choice>
              <mc:Fallback>
                <p:oleObj r:id="rId7" imgW="3200000" imgH="1682531" progId="">
                  <p:embed/>
                  <p:pic>
                    <p:nvPicPr>
                      <p:cNvPr id="442381"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5414" y="773113"/>
                        <a:ext cx="2352675" cy="1236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1" name="Rectangle 14"/>
          <p:cNvSpPr>
            <a:spLocks noGrp="1" noChangeArrowheads="1"/>
          </p:cNvSpPr>
          <p:nvPr>
            <p:ph type="title"/>
          </p:nvPr>
        </p:nvSpPr>
        <p:spPr>
          <a:xfrm>
            <a:off x="2136775" y="0"/>
            <a:ext cx="8153400" cy="762000"/>
          </a:xfrm>
          <a:noFill/>
        </p:spPr>
        <p:txBody>
          <a:bodyPr>
            <a:normAutofit/>
          </a:bodyPr>
          <a:lstStyle/>
          <a:p>
            <a:pPr eaLnBrk="1" hangingPunct="1"/>
            <a:r>
              <a:rPr lang="en-US" smtClean="0"/>
              <a:t>Router (Bộ định tuyến )</a:t>
            </a:r>
          </a:p>
        </p:txBody>
      </p:sp>
      <p:sp>
        <p:nvSpPr>
          <p:cNvPr id="2" name="Date Placeholder 1"/>
          <p:cNvSpPr>
            <a:spLocks noGrp="1"/>
          </p:cNvSpPr>
          <p:nvPr>
            <p:ph type="dt" sz="half" idx="10"/>
          </p:nvPr>
        </p:nvSpPr>
        <p:spPr/>
        <p:txBody>
          <a:bodyPr/>
          <a:lstStyle/>
          <a:p>
            <a:fld id="{C22456DC-5395-4CC2-9A81-5E3FC9CFCDE0}"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63</a:t>
            </a:fld>
            <a:endParaRPr lang="en-US"/>
          </a:p>
        </p:txBody>
      </p:sp>
    </p:spTree>
    <p:extLst>
      <p:ext uri="{BB962C8B-B14F-4D97-AF65-F5344CB8AC3E}">
        <p14:creationId xmlns:p14="http://schemas.microsoft.com/office/powerpoint/2010/main" val="33925532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23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23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4"/>
          <p:cNvPicPr>
            <a:picLocks noChangeAspect="1" noChangeArrowheads="1"/>
          </p:cNvPicPr>
          <p:nvPr/>
        </p:nvPicPr>
        <p:blipFill>
          <a:blip r:embed="rId2"/>
          <a:srcRect/>
          <a:stretch>
            <a:fillRect/>
          </a:stretch>
        </p:blipFill>
        <p:spPr bwMode="auto">
          <a:xfrm>
            <a:off x="4973169" y="1590283"/>
            <a:ext cx="4196957" cy="4874017"/>
          </a:xfrm>
          <a:prstGeom prst="rect">
            <a:avLst/>
          </a:prstGeom>
          <a:noFill/>
          <a:ln w="9525">
            <a:noFill/>
            <a:miter lim="800000"/>
            <a:headEnd/>
            <a:tailEnd/>
          </a:ln>
        </p:spPr>
      </p:pic>
      <p:pic>
        <p:nvPicPr>
          <p:cNvPr id="88067" name="Picture 5"/>
          <p:cNvPicPr>
            <a:picLocks noChangeAspect="1" noChangeArrowheads="1"/>
          </p:cNvPicPr>
          <p:nvPr/>
        </p:nvPicPr>
        <p:blipFill>
          <a:blip r:embed="rId3"/>
          <a:srcRect/>
          <a:stretch>
            <a:fillRect/>
          </a:stretch>
        </p:blipFill>
        <p:spPr bwMode="auto">
          <a:xfrm>
            <a:off x="1600201" y="1347159"/>
            <a:ext cx="2971799" cy="2229480"/>
          </a:xfrm>
          <a:prstGeom prst="rect">
            <a:avLst/>
          </a:prstGeom>
          <a:noFill/>
          <a:ln w="9525">
            <a:noFill/>
            <a:miter lim="800000"/>
            <a:headEnd/>
            <a:tailEnd/>
          </a:ln>
        </p:spPr>
      </p:pic>
      <p:pic>
        <p:nvPicPr>
          <p:cNvPr id="88068" name="Picture 6"/>
          <p:cNvPicPr>
            <a:picLocks noChangeAspect="1" noChangeArrowheads="1"/>
          </p:cNvPicPr>
          <p:nvPr/>
        </p:nvPicPr>
        <p:blipFill>
          <a:blip r:embed="rId4"/>
          <a:srcRect/>
          <a:stretch>
            <a:fillRect/>
          </a:stretch>
        </p:blipFill>
        <p:spPr bwMode="auto">
          <a:xfrm>
            <a:off x="1617665" y="4153989"/>
            <a:ext cx="3011634" cy="2310312"/>
          </a:xfrm>
          <a:prstGeom prst="rect">
            <a:avLst/>
          </a:prstGeom>
          <a:noFill/>
          <a:ln w="9525">
            <a:noFill/>
            <a:miter lim="800000"/>
            <a:headEnd/>
            <a:tailEnd/>
          </a:ln>
        </p:spPr>
      </p:pic>
      <p:sp>
        <p:nvSpPr>
          <p:cNvPr id="88069" name="Rectangle 7"/>
          <p:cNvSpPr>
            <a:spLocks noGrp="1" noChangeArrowheads="1"/>
          </p:cNvSpPr>
          <p:nvPr>
            <p:ph type="title"/>
          </p:nvPr>
        </p:nvSpPr>
        <p:spPr>
          <a:xfrm>
            <a:off x="2136775" y="0"/>
            <a:ext cx="8153400" cy="533400"/>
          </a:xfrm>
          <a:noFill/>
        </p:spPr>
        <p:txBody>
          <a:bodyPr>
            <a:normAutofit fontScale="90000"/>
          </a:bodyPr>
          <a:lstStyle/>
          <a:p>
            <a:pPr eaLnBrk="1" hangingPunct="1"/>
            <a:r>
              <a:rPr lang="en-US" smtClean="0"/>
              <a:t>Router (Bộ định tuyến )</a:t>
            </a:r>
          </a:p>
        </p:txBody>
      </p:sp>
      <p:sp>
        <p:nvSpPr>
          <p:cNvPr id="2" name="Date Placeholder 1"/>
          <p:cNvSpPr>
            <a:spLocks noGrp="1"/>
          </p:cNvSpPr>
          <p:nvPr>
            <p:ph type="dt" sz="half" idx="10"/>
          </p:nvPr>
        </p:nvSpPr>
        <p:spPr/>
        <p:txBody>
          <a:bodyPr/>
          <a:lstStyle/>
          <a:p>
            <a:fld id="{BB6EA57F-84B1-4DE8-B8A8-19F5D426BC49}"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64</a:t>
            </a:fld>
            <a:endParaRPr lang="en-US"/>
          </a:p>
        </p:txBody>
      </p:sp>
    </p:spTree>
    <p:extLst>
      <p:ext uri="{BB962C8B-B14F-4D97-AF65-F5344CB8AC3E}">
        <p14:creationId xmlns:p14="http://schemas.microsoft.com/office/powerpoint/2010/main" val="39235079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069"/>
                                        </p:tgtEl>
                                        <p:attrNameLst>
                                          <p:attrName>style.visibility</p:attrName>
                                        </p:attrNameLst>
                                      </p:cBhvr>
                                      <p:to>
                                        <p:strVal val="visible"/>
                                      </p:to>
                                    </p:set>
                                    <p:animEffect transition="in" filter="blinds(horizontal)">
                                      <p:cBhvr>
                                        <p:cTn id="7" dur="500"/>
                                        <p:tgtEl>
                                          <p:spTgt spid="8806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8067"/>
                                        </p:tgtEl>
                                        <p:attrNameLst>
                                          <p:attrName>style.visibility</p:attrName>
                                        </p:attrNameLst>
                                      </p:cBhvr>
                                      <p:to>
                                        <p:strVal val="visible"/>
                                      </p:to>
                                    </p:set>
                                    <p:animEffect transition="in" filter="blinds(horizontal)">
                                      <p:cBhvr>
                                        <p:cTn id="12" dur="500"/>
                                        <p:tgtEl>
                                          <p:spTgt spid="8806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8066"/>
                                        </p:tgtEl>
                                        <p:attrNameLst>
                                          <p:attrName>style.visibility</p:attrName>
                                        </p:attrNameLst>
                                      </p:cBhvr>
                                      <p:to>
                                        <p:strVal val="visible"/>
                                      </p:to>
                                    </p:set>
                                    <p:animEffect transition="in" filter="blinds(horizontal)">
                                      <p:cBhvr>
                                        <p:cTn id="17" dur="500"/>
                                        <p:tgtEl>
                                          <p:spTgt spid="88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9" grpId="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2136775" y="0"/>
            <a:ext cx="8153400" cy="838200"/>
          </a:xfrm>
        </p:spPr>
        <p:txBody>
          <a:bodyPr>
            <a:normAutofit/>
          </a:bodyPr>
          <a:lstStyle/>
          <a:p>
            <a:pPr eaLnBrk="1" hangingPunct="1"/>
            <a:r>
              <a:rPr lang="en-US" smtClean="0"/>
              <a:t> Router (Bộ định tuyến )</a:t>
            </a:r>
          </a:p>
        </p:txBody>
      </p:sp>
      <p:pic>
        <p:nvPicPr>
          <p:cNvPr id="430088" name="Picture 8"/>
          <p:cNvPicPr>
            <a:picLocks noChangeAspect="1" noChangeArrowheads="1"/>
          </p:cNvPicPr>
          <p:nvPr/>
        </p:nvPicPr>
        <p:blipFill>
          <a:blip r:embed="rId3"/>
          <a:srcRect/>
          <a:stretch>
            <a:fillRect/>
          </a:stretch>
        </p:blipFill>
        <p:spPr bwMode="auto">
          <a:xfrm>
            <a:off x="1249682" y="4598125"/>
            <a:ext cx="5552082" cy="2037806"/>
          </a:xfrm>
          <a:prstGeom prst="rect">
            <a:avLst/>
          </a:prstGeom>
          <a:noFill/>
          <a:ln w="9525">
            <a:noFill/>
            <a:miter lim="800000"/>
            <a:headEnd/>
            <a:tailEnd/>
          </a:ln>
        </p:spPr>
      </p:pic>
      <p:pic>
        <p:nvPicPr>
          <p:cNvPr id="430090" name="Picture 10"/>
          <p:cNvPicPr>
            <a:picLocks noChangeAspect="1" noChangeArrowheads="1"/>
          </p:cNvPicPr>
          <p:nvPr/>
        </p:nvPicPr>
        <p:blipFill>
          <a:blip r:embed="rId4"/>
          <a:srcRect/>
          <a:stretch>
            <a:fillRect/>
          </a:stretch>
        </p:blipFill>
        <p:spPr bwMode="auto">
          <a:xfrm>
            <a:off x="1620952" y="874819"/>
            <a:ext cx="4184423" cy="3335232"/>
          </a:xfrm>
          <a:prstGeom prst="rect">
            <a:avLst/>
          </a:prstGeom>
          <a:noFill/>
          <a:ln w="9525">
            <a:noFill/>
            <a:miter lim="800000"/>
            <a:headEnd/>
            <a:tailEnd/>
          </a:ln>
        </p:spPr>
      </p:pic>
      <p:pic>
        <p:nvPicPr>
          <p:cNvPr id="89093" name="Picture 18"/>
          <p:cNvPicPr>
            <a:picLocks noChangeAspect="1" noChangeArrowheads="1"/>
          </p:cNvPicPr>
          <p:nvPr/>
        </p:nvPicPr>
        <p:blipFill>
          <a:blip r:embed="rId5"/>
          <a:srcRect/>
          <a:stretch>
            <a:fillRect/>
          </a:stretch>
        </p:blipFill>
        <p:spPr bwMode="auto">
          <a:xfrm>
            <a:off x="6075453" y="993820"/>
            <a:ext cx="3309388" cy="2657476"/>
          </a:xfrm>
          <a:prstGeom prst="rect">
            <a:avLst/>
          </a:prstGeom>
          <a:noFill/>
          <a:ln w="9525">
            <a:noFill/>
            <a:miter lim="800000"/>
            <a:headEnd/>
            <a:tailEnd/>
          </a:ln>
        </p:spPr>
      </p:pic>
      <p:pic>
        <p:nvPicPr>
          <p:cNvPr id="89094" name="Picture 19"/>
          <p:cNvPicPr>
            <a:picLocks noChangeAspect="1" noChangeArrowheads="1"/>
          </p:cNvPicPr>
          <p:nvPr/>
        </p:nvPicPr>
        <p:blipFill>
          <a:blip r:embed="rId6"/>
          <a:srcRect t="391"/>
          <a:stretch>
            <a:fillRect/>
          </a:stretch>
        </p:blipFill>
        <p:spPr bwMode="auto">
          <a:xfrm>
            <a:off x="6697261" y="3987982"/>
            <a:ext cx="2516471" cy="2647949"/>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E4E84195-C90A-44B8-A06E-AB20A9875589}"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65</a:t>
            </a:fld>
            <a:endParaRPr lang="en-US"/>
          </a:p>
        </p:txBody>
      </p:sp>
    </p:spTree>
    <p:extLst>
      <p:ext uri="{BB962C8B-B14F-4D97-AF65-F5344CB8AC3E}">
        <p14:creationId xmlns:p14="http://schemas.microsoft.com/office/powerpoint/2010/main" val="16903848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0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0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133600" y="0"/>
            <a:ext cx="8153400" cy="990600"/>
          </a:xfrm>
        </p:spPr>
        <p:txBody>
          <a:bodyPr/>
          <a:lstStyle/>
          <a:p>
            <a:pPr eaLnBrk="1" hangingPunct="1"/>
            <a:r>
              <a:rPr lang="en-US" smtClean="0">
                <a:solidFill>
                  <a:srgbClr val="002060"/>
                </a:solidFill>
              </a:rPr>
              <a:t>Router (Bộ định tuyến )</a:t>
            </a:r>
          </a:p>
        </p:txBody>
      </p:sp>
      <p:sp>
        <p:nvSpPr>
          <p:cNvPr id="452615" name="Text Box 7"/>
          <p:cNvSpPr txBox="1">
            <a:spLocks noChangeArrowheads="1"/>
          </p:cNvSpPr>
          <p:nvPr/>
        </p:nvSpPr>
        <p:spPr bwMode="auto">
          <a:xfrm>
            <a:off x="635726" y="862376"/>
            <a:ext cx="9144000" cy="5632450"/>
          </a:xfrm>
          <a:prstGeom prst="rect">
            <a:avLst/>
          </a:prstGeom>
          <a:noFill/>
          <a:ln w="9525">
            <a:noFill/>
            <a:miter lim="800000"/>
            <a:headEnd/>
            <a:tailEnd/>
          </a:ln>
        </p:spPr>
        <p:txBody>
          <a:bodyPr>
            <a:spAutoFit/>
          </a:bodyPr>
          <a:lstStyle/>
          <a:p>
            <a:pPr marL="398463" indent="-398463" algn="just">
              <a:buFont typeface="Wingdings" pitchFamily="2" charset="2"/>
              <a:buChar char="§"/>
            </a:pPr>
            <a:r>
              <a:rPr lang="en-US" sz="2400">
                <a:solidFill>
                  <a:srgbClr val="000066"/>
                </a:solidFill>
                <a:latin typeface="Times New Roman" pitchFamily="18" charset="0"/>
              </a:rPr>
              <a:t>Router  </a:t>
            </a:r>
            <a:r>
              <a:rPr lang="en-US" sz="2400" err="1">
                <a:solidFill>
                  <a:srgbClr val="000066"/>
                </a:solidFill>
                <a:latin typeface="Times New Roman" pitchFamily="18" charset="0"/>
              </a:rPr>
              <a:t>là</a:t>
            </a:r>
            <a:r>
              <a:rPr lang="en-US" sz="2400">
                <a:solidFill>
                  <a:srgbClr val="000066"/>
                </a:solidFill>
                <a:latin typeface="Times New Roman" pitchFamily="18" charset="0"/>
              </a:rPr>
              <a:t> </a:t>
            </a:r>
            <a:r>
              <a:rPr lang="en-US" sz="2400" err="1">
                <a:solidFill>
                  <a:srgbClr val="000066"/>
                </a:solidFill>
                <a:latin typeface="Times New Roman" pitchFamily="18" charset="0"/>
              </a:rPr>
              <a:t>thiết</a:t>
            </a:r>
            <a:r>
              <a:rPr lang="en-US" sz="2400">
                <a:solidFill>
                  <a:srgbClr val="000066"/>
                </a:solidFill>
                <a:latin typeface="Times New Roman" pitchFamily="18" charset="0"/>
              </a:rPr>
              <a:t> </a:t>
            </a:r>
            <a:r>
              <a:rPr lang="en-US" sz="2400" err="1">
                <a:solidFill>
                  <a:srgbClr val="000066"/>
                </a:solidFill>
                <a:latin typeface="Times New Roman" pitchFamily="18" charset="0"/>
              </a:rPr>
              <a:t>bị</a:t>
            </a:r>
            <a:r>
              <a:rPr lang="en-US" sz="2400">
                <a:solidFill>
                  <a:srgbClr val="000066"/>
                </a:solidFill>
                <a:latin typeface="Times New Roman" pitchFamily="18" charset="0"/>
              </a:rPr>
              <a:t> </a:t>
            </a:r>
            <a:r>
              <a:rPr lang="en-US" sz="2400" err="1">
                <a:solidFill>
                  <a:srgbClr val="000066"/>
                </a:solidFill>
                <a:latin typeface="Times New Roman" pitchFamily="18" charset="0"/>
              </a:rPr>
              <a:t>dùng</a:t>
            </a:r>
            <a:r>
              <a:rPr lang="en-US" sz="2400">
                <a:solidFill>
                  <a:srgbClr val="000066"/>
                </a:solidFill>
                <a:latin typeface="Times New Roman" pitchFamily="18" charset="0"/>
              </a:rPr>
              <a:t> </a:t>
            </a:r>
            <a:r>
              <a:rPr lang="en-US" sz="2400" err="1">
                <a:solidFill>
                  <a:srgbClr val="000066"/>
                </a:solidFill>
                <a:latin typeface="Times New Roman" pitchFamily="18" charset="0"/>
              </a:rPr>
              <a:t>để</a:t>
            </a:r>
            <a:r>
              <a:rPr lang="en-US" sz="2400">
                <a:solidFill>
                  <a:srgbClr val="000066"/>
                </a:solidFill>
                <a:latin typeface="Times New Roman" pitchFamily="18" charset="0"/>
              </a:rPr>
              <a:t> </a:t>
            </a:r>
            <a:r>
              <a:rPr lang="en-US" sz="2400" err="1">
                <a:solidFill>
                  <a:srgbClr val="000066"/>
                </a:solidFill>
                <a:latin typeface="Times New Roman" pitchFamily="18" charset="0"/>
              </a:rPr>
              <a:t>kết</a:t>
            </a:r>
            <a:r>
              <a:rPr lang="en-US" sz="2400">
                <a:solidFill>
                  <a:srgbClr val="000066"/>
                </a:solidFill>
                <a:latin typeface="Times New Roman" pitchFamily="18" charset="0"/>
              </a:rPr>
              <a:t> </a:t>
            </a:r>
            <a:r>
              <a:rPr lang="en-US" sz="2400" err="1">
                <a:solidFill>
                  <a:srgbClr val="000066"/>
                </a:solidFill>
                <a:latin typeface="Times New Roman" pitchFamily="18" charset="0"/>
              </a:rPr>
              <a:t>nối</a:t>
            </a:r>
            <a:r>
              <a:rPr lang="en-US" sz="2400">
                <a:solidFill>
                  <a:srgbClr val="000066"/>
                </a:solidFill>
                <a:latin typeface="Times New Roman" pitchFamily="18" charset="0"/>
              </a:rPr>
              <a:t> 2 </a:t>
            </a:r>
            <a:r>
              <a:rPr lang="en-US" sz="2400" err="1">
                <a:solidFill>
                  <a:srgbClr val="000066"/>
                </a:solidFill>
                <a:latin typeface="Times New Roman" pitchFamily="18" charset="0"/>
              </a:rPr>
              <a:t>hoặc</a:t>
            </a:r>
            <a:r>
              <a:rPr lang="en-US" sz="2400">
                <a:solidFill>
                  <a:srgbClr val="000066"/>
                </a:solidFill>
                <a:latin typeface="Times New Roman" pitchFamily="18" charset="0"/>
              </a:rPr>
              <a:t> </a:t>
            </a:r>
            <a:r>
              <a:rPr lang="en-US" sz="2400" err="1">
                <a:solidFill>
                  <a:srgbClr val="000066"/>
                </a:solidFill>
                <a:latin typeface="Times New Roman" pitchFamily="18" charset="0"/>
              </a:rPr>
              <a:t>nhiều</a:t>
            </a:r>
            <a:r>
              <a:rPr lang="en-US" sz="2400">
                <a:solidFill>
                  <a:srgbClr val="000066"/>
                </a:solidFill>
                <a:latin typeface="Times New Roman" pitchFamily="18" charset="0"/>
              </a:rPr>
              <a:t> </a:t>
            </a:r>
            <a:r>
              <a:rPr lang="en-US" sz="2400" err="1">
                <a:solidFill>
                  <a:srgbClr val="000066"/>
                </a:solidFill>
                <a:latin typeface="Times New Roman" pitchFamily="18" charset="0"/>
              </a:rPr>
              <a:t>mạng</a:t>
            </a:r>
            <a:r>
              <a:rPr lang="en-US" sz="2400">
                <a:solidFill>
                  <a:srgbClr val="000066"/>
                </a:solidFill>
                <a:latin typeface="Times New Roman" pitchFamily="18" charset="0"/>
              </a:rPr>
              <a:t> LAN </a:t>
            </a:r>
            <a:r>
              <a:rPr lang="en-US" sz="2400" err="1">
                <a:solidFill>
                  <a:srgbClr val="000066"/>
                </a:solidFill>
                <a:latin typeface="Times New Roman" pitchFamily="18" charset="0"/>
              </a:rPr>
              <a:t>khác</a:t>
            </a:r>
            <a:r>
              <a:rPr lang="en-US" sz="2400">
                <a:solidFill>
                  <a:srgbClr val="000066"/>
                </a:solidFill>
                <a:latin typeface="Times New Roman" pitchFamily="18" charset="0"/>
              </a:rPr>
              <a:t> </a:t>
            </a:r>
            <a:r>
              <a:rPr lang="en-US" sz="2400" err="1">
                <a:solidFill>
                  <a:srgbClr val="000066"/>
                </a:solidFill>
                <a:latin typeface="Times New Roman" pitchFamily="18" charset="0"/>
              </a:rPr>
              <a:t>nhau</a:t>
            </a:r>
            <a:r>
              <a:rPr lang="en-US" sz="2400">
                <a:solidFill>
                  <a:srgbClr val="000066"/>
                </a:solidFill>
                <a:latin typeface="Times New Roman" pitchFamily="18" charset="0"/>
              </a:rPr>
              <a:t> </a:t>
            </a:r>
            <a:r>
              <a:rPr lang="en-US" sz="2400" err="1">
                <a:solidFill>
                  <a:srgbClr val="000066"/>
                </a:solidFill>
                <a:latin typeface="Times New Roman" pitchFamily="18" charset="0"/>
              </a:rPr>
              <a:t>thành</a:t>
            </a:r>
            <a:r>
              <a:rPr lang="en-US" sz="2400">
                <a:solidFill>
                  <a:srgbClr val="000066"/>
                </a:solidFill>
                <a:latin typeface="Times New Roman" pitchFamily="18" charset="0"/>
              </a:rPr>
              <a:t> </a:t>
            </a:r>
            <a:r>
              <a:rPr lang="en-US" sz="2400" err="1">
                <a:solidFill>
                  <a:srgbClr val="000066"/>
                </a:solidFill>
                <a:latin typeface="Times New Roman" pitchFamily="18" charset="0"/>
              </a:rPr>
              <a:t>liên</a:t>
            </a:r>
            <a:r>
              <a:rPr lang="en-US" sz="2400">
                <a:solidFill>
                  <a:srgbClr val="000066"/>
                </a:solidFill>
                <a:latin typeface="Times New Roman" pitchFamily="18" charset="0"/>
              </a:rPr>
              <a:t> </a:t>
            </a:r>
            <a:r>
              <a:rPr lang="en-US" sz="2400" err="1">
                <a:solidFill>
                  <a:srgbClr val="000066"/>
                </a:solidFill>
                <a:latin typeface="Times New Roman" pitchFamily="18" charset="0"/>
              </a:rPr>
              <a:t>mạng</a:t>
            </a:r>
            <a:r>
              <a:rPr lang="en-US" sz="2400">
                <a:solidFill>
                  <a:srgbClr val="000066"/>
                </a:solidFill>
                <a:latin typeface="Times New Roman" pitchFamily="18" charset="0"/>
              </a:rPr>
              <a:t> (WAN). </a:t>
            </a:r>
          </a:p>
          <a:p>
            <a:pPr marL="398463" indent="-398463" algn="just">
              <a:buFont typeface="Wingdings" pitchFamily="2" charset="2"/>
              <a:buChar char="§"/>
            </a:pPr>
            <a:r>
              <a:rPr lang="en-US" sz="2400" err="1">
                <a:solidFill>
                  <a:srgbClr val="000066"/>
                </a:solidFill>
                <a:latin typeface="Times New Roman" pitchFamily="18" charset="0"/>
              </a:rPr>
              <a:t>Chức</a:t>
            </a:r>
            <a:r>
              <a:rPr lang="en-US" sz="2400">
                <a:solidFill>
                  <a:srgbClr val="000066"/>
                </a:solidFill>
                <a:latin typeface="Times New Roman" pitchFamily="18" charset="0"/>
              </a:rPr>
              <a:t> </a:t>
            </a:r>
            <a:r>
              <a:rPr lang="en-US" sz="2400" err="1">
                <a:solidFill>
                  <a:srgbClr val="000066"/>
                </a:solidFill>
                <a:latin typeface="Times New Roman" pitchFamily="18" charset="0"/>
              </a:rPr>
              <a:t>nǎng</a:t>
            </a:r>
            <a:r>
              <a:rPr lang="en-US" sz="2400">
                <a:solidFill>
                  <a:srgbClr val="000066"/>
                </a:solidFill>
                <a:latin typeface="Times New Roman" pitchFamily="18" charset="0"/>
              </a:rPr>
              <a:t> </a:t>
            </a:r>
            <a:r>
              <a:rPr lang="en-US" sz="2400" err="1">
                <a:solidFill>
                  <a:srgbClr val="000066"/>
                </a:solidFill>
                <a:latin typeface="Times New Roman" pitchFamily="18" charset="0"/>
              </a:rPr>
              <a:t>cơ</a:t>
            </a:r>
            <a:r>
              <a:rPr lang="en-US" sz="2400">
                <a:solidFill>
                  <a:srgbClr val="000066"/>
                </a:solidFill>
                <a:latin typeface="Times New Roman" pitchFamily="18" charset="0"/>
              </a:rPr>
              <a:t> </a:t>
            </a:r>
            <a:r>
              <a:rPr lang="en-US" sz="2400" err="1">
                <a:solidFill>
                  <a:srgbClr val="000066"/>
                </a:solidFill>
                <a:latin typeface="Times New Roman" pitchFamily="18" charset="0"/>
              </a:rPr>
              <a:t>bản</a:t>
            </a:r>
            <a:r>
              <a:rPr lang="en-US" sz="2400">
                <a:solidFill>
                  <a:srgbClr val="000066"/>
                </a:solidFill>
                <a:latin typeface="Times New Roman" pitchFamily="18" charset="0"/>
              </a:rPr>
              <a:t> </a:t>
            </a:r>
            <a:r>
              <a:rPr lang="en-US" sz="2400" err="1">
                <a:solidFill>
                  <a:srgbClr val="000066"/>
                </a:solidFill>
                <a:latin typeface="Times New Roman" pitchFamily="18" charset="0"/>
              </a:rPr>
              <a:t>của</a:t>
            </a:r>
            <a:r>
              <a:rPr lang="en-US" sz="2400">
                <a:solidFill>
                  <a:srgbClr val="000066"/>
                </a:solidFill>
                <a:latin typeface="Times New Roman" pitchFamily="18" charset="0"/>
              </a:rPr>
              <a:t> Router </a:t>
            </a:r>
            <a:r>
              <a:rPr lang="en-US" sz="2400" err="1">
                <a:solidFill>
                  <a:srgbClr val="000066"/>
                </a:solidFill>
                <a:latin typeface="Times New Roman" pitchFamily="18" charset="0"/>
              </a:rPr>
              <a:t>là</a:t>
            </a:r>
            <a:r>
              <a:rPr lang="en-US" sz="2400">
                <a:solidFill>
                  <a:srgbClr val="000066"/>
                </a:solidFill>
                <a:latin typeface="Times New Roman" pitchFamily="18" charset="0"/>
              </a:rPr>
              <a:t>  </a:t>
            </a:r>
            <a:r>
              <a:rPr lang="en-US" sz="2400" err="1">
                <a:solidFill>
                  <a:srgbClr val="000066"/>
                </a:solidFill>
                <a:latin typeface="Times New Roman" pitchFamily="18" charset="0"/>
              </a:rPr>
              <a:t>chọn</a:t>
            </a:r>
            <a:r>
              <a:rPr lang="en-US" sz="2400">
                <a:solidFill>
                  <a:srgbClr val="000066"/>
                </a:solidFill>
                <a:latin typeface="Times New Roman" pitchFamily="18" charset="0"/>
              </a:rPr>
              <a:t> con </a:t>
            </a:r>
            <a:r>
              <a:rPr lang="en-US" sz="2400" err="1">
                <a:solidFill>
                  <a:srgbClr val="000066"/>
                </a:solidFill>
                <a:latin typeface="Times New Roman" pitchFamily="18" charset="0"/>
              </a:rPr>
              <a:t>đường</a:t>
            </a:r>
            <a:r>
              <a:rPr lang="en-US" sz="2400">
                <a:solidFill>
                  <a:srgbClr val="000066"/>
                </a:solidFill>
                <a:latin typeface="Times New Roman" pitchFamily="18" charset="0"/>
              </a:rPr>
              <a:t> </a:t>
            </a:r>
            <a:r>
              <a:rPr lang="en-US" sz="2400" err="1">
                <a:solidFill>
                  <a:srgbClr val="000066"/>
                </a:solidFill>
                <a:latin typeface="Times New Roman" pitchFamily="18" charset="0"/>
              </a:rPr>
              <a:t>để</a:t>
            </a:r>
            <a:r>
              <a:rPr lang="en-US" sz="2400">
                <a:solidFill>
                  <a:srgbClr val="000066"/>
                </a:solidFill>
                <a:latin typeface="Times New Roman" pitchFamily="18" charset="0"/>
              </a:rPr>
              <a:t> </a:t>
            </a:r>
            <a:r>
              <a:rPr lang="en-US" sz="2400" err="1">
                <a:solidFill>
                  <a:srgbClr val="000066"/>
                </a:solidFill>
                <a:latin typeface="Times New Roman" pitchFamily="18" charset="0"/>
              </a:rPr>
              <a:t>gửi</a:t>
            </a:r>
            <a:r>
              <a:rPr lang="en-US" sz="2400">
                <a:solidFill>
                  <a:srgbClr val="000066"/>
                </a:solidFill>
                <a:latin typeface="Times New Roman" pitchFamily="18" charset="0"/>
              </a:rPr>
              <a:t> </a:t>
            </a:r>
            <a:r>
              <a:rPr lang="en-US" sz="2400" err="1">
                <a:solidFill>
                  <a:srgbClr val="000066"/>
                </a:solidFill>
                <a:latin typeface="Times New Roman" pitchFamily="18" charset="0"/>
              </a:rPr>
              <a:t>gói</a:t>
            </a:r>
            <a:r>
              <a:rPr lang="en-US" sz="2400">
                <a:solidFill>
                  <a:srgbClr val="000066"/>
                </a:solidFill>
                <a:latin typeface="Times New Roman" pitchFamily="18" charset="0"/>
              </a:rPr>
              <a:t> tin </a:t>
            </a:r>
            <a:r>
              <a:rPr lang="en-US" sz="2400" err="1">
                <a:solidFill>
                  <a:srgbClr val="000066"/>
                </a:solidFill>
                <a:latin typeface="Times New Roman" pitchFamily="18" charset="0"/>
              </a:rPr>
              <a:t>đến</a:t>
            </a:r>
            <a:r>
              <a:rPr lang="en-US" sz="2400">
                <a:solidFill>
                  <a:srgbClr val="000066"/>
                </a:solidFill>
                <a:latin typeface="Times New Roman" pitchFamily="18" charset="0"/>
              </a:rPr>
              <a:t> </a:t>
            </a:r>
            <a:r>
              <a:rPr lang="en-US" sz="2400" err="1">
                <a:solidFill>
                  <a:srgbClr val="000066"/>
                </a:solidFill>
                <a:latin typeface="Times New Roman" pitchFamily="18" charset="0"/>
              </a:rPr>
              <a:t>đích</a:t>
            </a:r>
            <a:r>
              <a:rPr lang="en-US" sz="2400">
                <a:solidFill>
                  <a:srgbClr val="000066"/>
                </a:solidFill>
                <a:latin typeface="Times New Roman" pitchFamily="18" charset="0"/>
              </a:rPr>
              <a:t>  </a:t>
            </a:r>
            <a:r>
              <a:rPr lang="en-US" sz="2400" err="1">
                <a:solidFill>
                  <a:srgbClr val="000066"/>
                </a:solidFill>
                <a:latin typeface="Times New Roman" pitchFamily="18" charset="0"/>
              </a:rPr>
              <a:t>dựa</a:t>
            </a:r>
            <a:r>
              <a:rPr lang="en-US" sz="2400">
                <a:solidFill>
                  <a:srgbClr val="000066"/>
                </a:solidFill>
                <a:latin typeface="Times New Roman" pitchFamily="18" charset="0"/>
              </a:rPr>
              <a:t> </a:t>
            </a:r>
            <a:r>
              <a:rPr lang="en-US" sz="2400" err="1">
                <a:solidFill>
                  <a:srgbClr val="000066"/>
                </a:solidFill>
                <a:latin typeface="Times New Roman" pitchFamily="18" charset="0"/>
              </a:rPr>
              <a:t>trên</a:t>
            </a:r>
            <a:r>
              <a:rPr lang="en-US" sz="2400">
                <a:solidFill>
                  <a:srgbClr val="000066"/>
                </a:solidFill>
                <a:latin typeface="Times New Roman" pitchFamily="18" charset="0"/>
              </a:rPr>
              <a:t> </a:t>
            </a:r>
            <a:r>
              <a:rPr lang="en-US" sz="2400" err="1">
                <a:solidFill>
                  <a:srgbClr val="000066"/>
                </a:solidFill>
                <a:latin typeface="Times New Roman" pitchFamily="18" charset="0"/>
              </a:rPr>
              <a:t>địa</a:t>
            </a:r>
            <a:r>
              <a:rPr lang="en-US" sz="2400">
                <a:solidFill>
                  <a:srgbClr val="000066"/>
                </a:solidFill>
                <a:latin typeface="Times New Roman" pitchFamily="18" charset="0"/>
              </a:rPr>
              <a:t> </a:t>
            </a:r>
            <a:r>
              <a:rPr lang="en-US" sz="2400" err="1">
                <a:solidFill>
                  <a:srgbClr val="000066"/>
                </a:solidFill>
                <a:latin typeface="Times New Roman" pitchFamily="18" charset="0"/>
              </a:rPr>
              <a:t>chỉ</a:t>
            </a:r>
            <a:r>
              <a:rPr lang="en-US" sz="2400">
                <a:solidFill>
                  <a:srgbClr val="000066"/>
                </a:solidFill>
                <a:latin typeface="Times New Roman" pitchFamily="18" charset="0"/>
              </a:rPr>
              <a:t> </a:t>
            </a:r>
            <a:r>
              <a:rPr lang="en-US" sz="2400" err="1">
                <a:solidFill>
                  <a:srgbClr val="000066"/>
                </a:solidFill>
                <a:latin typeface="Times New Roman" pitchFamily="18" charset="0"/>
              </a:rPr>
              <a:t>phân</a:t>
            </a:r>
            <a:r>
              <a:rPr lang="en-US" sz="2400">
                <a:solidFill>
                  <a:srgbClr val="000066"/>
                </a:solidFill>
                <a:latin typeface="Times New Roman" pitchFamily="18" charset="0"/>
              </a:rPr>
              <a:t> </a:t>
            </a:r>
            <a:r>
              <a:rPr lang="en-US" sz="2400" err="1">
                <a:solidFill>
                  <a:srgbClr val="000066"/>
                </a:solidFill>
                <a:latin typeface="Times New Roman" pitchFamily="18" charset="0"/>
              </a:rPr>
              <a:t>lớp</a:t>
            </a:r>
            <a:r>
              <a:rPr lang="en-US" sz="2400">
                <a:solidFill>
                  <a:srgbClr val="000066"/>
                </a:solidFill>
                <a:latin typeface="Times New Roman" pitchFamily="18" charset="0"/>
              </a:rPr>
              <a:t> </a:t>
            </a:r>
            <a:r>
              <a:rPr lang="en-US" sz="2400" err="1">
                <a:solidFill>
                  <a:srgbClr val="000066"/>
                </a:solidFill>
                <a:latin typeface="Times New Roman" pitchFamily="18" charset="0"/>
              </a:rPr>
              <a:t>của</a:t>
            </a:r>
            <a:r>
              <a:rPr lang="en-US" sz="2400">
                <a:solidFill>
                  <a:srgbClr val="000066"/>
                </a:solidFill>
                <a:latin typeface="Times New Roman" pitchFamily="18" charset="0"/>
              </a:rPr>
              <a:t> </a:t>
            </a:r>
            <a:r>
              <a:rPr lang="en-US" sz="2400" err="1">
                <a:solidFill>
                  <a:srgbClr val="000066"/>
                </a:solidFill>
                <a:latin typeface="Times New Roman" pitchFamily="18" charset="0"/>
              </a:rPr>
              <a:t>mạng</a:t>
            </a:r>
            <a:r>
              <a:rPr lang="en-US" sz="2400">
                <a:solidFill>
                  <a:srgbClr val="000066"/>
                </a:solidFill>
                <a:latin typeface="Times New Roman" pitchFamily="18" charset="0"/>
              </a:rPr>
              <a:t>( </a:t>
            </a:r>
            <a:r>
              <a:rPr lang="en-US" sz="2400" err="1">
                <a:solidFill>
                  <a:srgbClr val="000066"/>
                </a:solidFill>
                <a:latin typeface="Times New Roman" pitchFamily="18" charset="0"/>
              </a:rPr>
              <a:t>địa</a:t>
            </a:r>
            <a:r>
              <a:rPr lang="en-US" sz="2400">
                <a:solidFill>
                  <a:srgbClr val="000066"/>
                </a:solidFill>
                <a:latin typeface="Times New Roman" pitchFamily="18" charset="0"/>
              </a:rPr>
              <a:t> </a:t>
            </a:r>
            <a:r>
              <a:rPr lang="en-US" sz="2400" err="1">
                <a:solidFill>
                  <a:srgbClr val="000066"/>
                </a:solidFill>
                <a:latin typeface="Times New Roman" pitchFamily="18" charset="0"/>
              </a:rPr>
              <a:t>chỉ</a:t>
            </a:r>
            <a:r>
              <a:rPr lang="en-US" sz="2400">
                <a:solidFill>
                  <a:srgbClr val="000066"/>
                </a:solidFill>
                <a:latin typeface="Times New Roman" pitchFamily="18" charset="0"/>
              </a:rPr>
              <a:t> IP) </a:t>
            </a:r>
            <a:r>
              <a:rPr lang="en-US" sz="2400" err="1">
                <a:solidFill>
                  <a:srgbClr val="000066"/>
                </a:solidFill>
                <a:latin typeface="Times New Roman" pitchFamily="18" charset="0"/>
              </a:rPr>
              <a:t>và</a:t>
            </a:r>
            <a:r>
              <a:rPr lang="en-US" sz="2400">
                <a:solidFill>
                  <a:srgbClr val="000066"/>
                </a:solidFill>
                <a:latin typeface="Times New Roman" pitchFamily="18" charset="0"/>
              </a:rPr>
              <a:t>  </a:t>
            </a:r>
            <a:r>
              <a:rPr lang="en-US" sz="2400" err="1">
                <a:solidFill>
                  <a:srgbClr val="000066"/>
                </a:solidFill>
                <a:latin typeface="Times New Roman" pitchFamily="18" charset="0"/>
              </a:rPr>
              <a:t>sử</a:t>
            </a:r>
            <a:r>
              <a:rPr lang="en-US" sz="2400">
                <a:solidFill>
                  <a:srgbClr val="000066"/>
                </a:solidFill>
                <a:latin typeface="Times New Roman" pitchFamily="18" charset="0"/>
              </a:rPr>
              <a:t> </a:t>
            </a:r>
            <a:r>
              <a:rPr lang="en-US" sz="2400" err="1">
                <a:solidFill>
                  <a:srgbClr val="000066"/>
                </a:solidFill>
                <a:latin typeface="Times New Roman" pitchFamily="18" charset="0"/>
              </a:rPr>
              <a:t>dụng</a:t>
            </a:r>
            <a:r>
              <a:rPr lang="en-US" sz="2400">
                <a:solidFill>
                  <a:srgbClr val="000066"/>
                </a:solidFill>
                <a:latin typeface="Times New Roman" pitchFamily="18" charset="0"/>
              </a:rPr>
              <a:t> </a:t>
            </a:r>
            <a:r>
              <a:rPr lang="en-US" sz="2400" err="1">
                <a:solidFill>
                  <a:srgbClr val="000066"/>
                </a:solidFill>
                <a:latin typeface="Times New Roman" pitchFamily="18" charset="0"/>
              </a:rPr>
              <a:t>bảng</a:t>
            </a:r>
            <a:r>
              <a:rPr lang="en-US" sz="2400">
                <a:solidFill>
                  <a:srgbClr val="000066"/>
                </a:solidFill>
                <a:latin typeface="Times New Roman" pitchFamily="18" charset="0"/>
              </a:rPr>
              <a:t> </a:t>
            </a:r>
            <a:r>
              <a:rPr lang="en-US" sz="2400" err="1">
                <a:solidFill>
                  <a:srgbClr val="000066"/>
                </a:solidFill>
                <a:latin typeface="Times New Roman" pitchFamily="18" charset="0"/>
              </a:rPr>
              <a:t>định</a:t>
            </a:r>
            <a:r>
              <a:rPr lang="en-US" sz="2400">
                <a:solidFill>
                  <a:srgbClr val="000066"/>
                </a:solidFill>
                <a:latin typeface="Times New Roman" pitchFamily="18" charset="0"/>
              </a:rPr>
              <a:t> </a:t>
            </a:r>
            <a:r>
              <a:rPr lang="en-US" sz="2400" err="1">
                <a:solidFill>
                  <a:srgbClr val="000066"/>
                </a:solidFill>
                <a:latin typeface="Times New Roman" pitchFamily="18" charset="0"/>
              </a:rPr>
              <a:t>tuyến</a:t>
            </a:r>
            <a:r>
              <a:rPr lang="en-US" sz="2400">
                <a:solidFill>
                  <a:srgbClr val="000066"/>
                </a:solidFill>
                <a:latin typeface="Times New Roman" pitchFamily="18" charset="0"/>
              </a:rPr>
              <a:t> (routing table). </a:t>
            </a:r>
            <a:r>
              <a:rPr lang="en-US" sz="2400" err="1">
                <a:solidFill>
                  <a:srgbClr val="000066"/>
                </a:solidFill>
                <a:latin typeface="Times New Roman" pitchFamily="18" charset="0"/>
              </a:rPr>
              <a:t>Ngoài</a:t>
            </a:r>
            <a:r>
              <a:rPr lang="en-US" sz="2400">
                <a:solidFill>
                  <a:srgbClr val="000066"/>
                </a:solidFill>
                <a:latin typeface="Times New Roman" pitchFamily="18" charset="0"/>
              </a:rPr>
              <a:t> </a:t>
            </a:r>
            <a:r>
              <a:rPr lang="en-US" sz="2400" err="1">
                <a:solidFill>
                  <a:srgbClr val="000066"/>
                </a:solidFill>
                <a:latin typeface="Times New Roman" pitchFamily="18" charset="0"/>
              </a:rPr>
              <a:t>ra</a:t>
            </a:r>
            <a:r>
              <a:rPr lang="en-US" sz="2400">
                <a:solidFill>
                  <a:srgbClr val="000066"/>
                </a:solidFill>
                <a:latin typeface="Times New Roman" pitchFamily="18" charset="0"/>
              </a:rPr>
              <a:t> Router </a:t>
            </a:r>
            <a:r>
              <a:rPr lang="en-US" sz="2400" err="1">
                <a:solidFill>
                  <a:srgbClr val="000066"/>
                </a:solidFill>
                <a:latin typeface="Times New Roman" pitchFamily="18" charset="0"/>
              </a:rPr>
              <a:t>còn</a:t>
            </a:r>
            <a:r>
              <a:rPr lang="en-US" sz="2400">
                <a:solidFill>
                  <a:srgbClr val="000066"/>
                </a:solidFill>
                <a:latin typeface="Times New Roman" pitchFamily="18" charset="0"/>
              </a:rPr>
              <a:t>  </a:t>
            </a:r>
            <a:r>
              <a:rPr lang="en-US" sz="2400" err="1">
                <a:solidFill>
                  <a:srgbClr val="000066"/>
                </a:solidFill>
                <a:latin typeface="Times New Roman" pitchFamily="18" charset="0"/>
              </a:rPr>
              <a:t>cung</a:t>
            </a:r>
            <a:r>
              <a:rPr lang="en-US" sz="2400">
                <a:solidFill>
                  <a:srgbClr val="000066"/>
                </a:solidFill>
                <a:latin typeface="Times New Roman" pitchFamily="18" charset="0"/>
              </a:rPr>
              <a:t> </a:t>
            </a:r>
            <a:r>
              <a:rPr lang="en-US" sz="2400" err="1">
                <a:solidFill>
                  <a:srgbClr val="000066"/>
                </a:solidFill>
                <a:latin typeface="Times New Roman" pitchFamily="18" charset="0"/>
              </a:rPr>
              <a:t>cấp</a:t>
            </a:r>
            <a:r>
              <a:rPr lang="en-US" sz="2400">
                <a:solidFill>
                  <a:srgbClr val="000066"/>
                </a:solidFill>
                <a:latin typeface="Times New Roman" pitchFamily="18" charset="0"/>
              </a:rPr>
              <a:t> </a:t>
            </a:r>
            <a:r>
              <a:rPr lang="en-US" sz="2400" err="1">
                <a:solidFill>
                  <a:srgbClr val="000066"/>
                </a:solidFill>
                <a:latin typeface="Times New Roman" pitchFamily="18" charset="0"/>
              </a:rPr>
              <a:t>các</a:t>
            </a:r>
            <a:r>
              <a:rPr lang="en-US" sz="2400">
                <a:solidFill>
                  <a:srgbClr val="000066"/>
                </a:solidFill>
                <a:latin typeface="Times New Roman" pitchFamily="18" charset="0"/>
              </a:rPr>
              <a:t> </a:t>
            </a:r>
            <a:r>
              <a:rPr lang="en-US" sz="2400" err="1">
                <a:solidFill>
                  <a:srgbClr val="000066"/>
                </a:solidFill>
                <a:latin typeface="Times New Roman" pitchFamily="18" charset="0"/>
              </a:rPr>
              <a:t>dịch</a:t>
            </a:r>
            <a:r>
              <a:rPr lang="en-US" sz="2400">
                <a:solidFill>
                  <a:srgbClr val="000066"/>
                </a:solidFill>
                <a:latin typeface="Times New Roman" pitchFamily="18" charset="0"/>
              </a:rPr>
              <a:t> </a:t>
            </a:r>
            <a:r>
              <a:rPr lang="en-US" sz="2400" err="1">
                <a:solidFill>
                  <a:srgbClr val="000066"/>
                </a:solidFill>
                <a:latin typeface="Times New Roman" pitchFamily="18" charset="0"/>
              </a:rPr>
              <a:t>vụ</a:t>
            </a:r>
            <a:r>
              <a:rPr lang="en-US" sz="2400">
                <a:solidFill>
                  <a:srgbClr val="000066"/>
                </a:solidFill>
                <a:latin typeface="Times New Roman" pitchFamily="18" charset="0"/>
              </a:rPr>
              <a:t> </a:t>
            </a:r>
            <a:r>
              <a:rPr lang="en-US" sz="2400" err="1">
                <a:solidFill>
                  <a:srgbClr val="000066"/>
                </a:solidFill>
                <a:latin typeface="Times New Roman" pitchFamily="18" charset="0"/>
              </a:rPr>
              <a:t>như</a:t>
            </a:r>
            <a:r>
              <a:rPr lang="en-US" sz="2400">
                <a:solidFill>
                  <a:srgbClr val="000066"/>
                </a:solidFill>
                <a:latin typeface="Times New Roman" pitchFamily="18" charset="0"/>
              </a:rPr>
              <a:t> </a:t>
            </a:r>
            <a:r>
              <a:rPr lang="en-US" sz="2400" err="1">
                <a:solidFill>
                  <a:srgbClr val="000066"/>
                </a:solidFill>
                <a:latin typeface="Times New Roman" pitchFamily="18" charset="0"/>
              </a:rPr>
              <a:t>bảo</a:t>
            </a:r>
            <a:r>
              <a:rPr lang="en-US" sz="2400">
                <a:solidFill>
                  <a:srgbClr val="000066"/>
                </a:solidFill>
                <a:latin typeface="Times New Roman" pitchFamily="18" charset="0"/>
              </a:rPr>
              <a:t> </a:t>
            </a:r>
            <a:r>
              <a:rPr lang="en-US" sz="2400" err="1">
                <a:solidFill>
                  <a:srgbClr val="000066"/>
                </a:solidFill>
                <a:latin typeface="Times New Roman" pitchFamily="18" charset="0"/>
              </a:rPr>
              <a:t>mật</a:t>
            </a:r>
            <a:r>
              <a:rPr lang="en-US" sz="2400">
                <a:solidFill>
                  <a:srgbClr val="000066"/>
                </a:solidFill>
                <a:latin typeface="Times New Roman" pitchFamily="18" charset="0"/>
              </a:rPr>
              <a:t>, </a:t>
            </a:r>
            <a:r>
              <a:rPr lang="en-US" sz="2400" err="1">
                <a:solidFill>
                  <a:srgbClr val="000066"/>
                </a:solidFill>
                <a:latin typeface="Times New Roman" pitchFamily="18" charset="0"/>
              </a:rPr>
              <a:t>quản</a:t>
            </a:r>
            <a:r>
              <a:rPr lang="en-US" sz="2400">
                <a:solidFill>
                  <a:srgbClr val="000066"/>
                </a:solidFill>
                <a:latin typeface="Times New Roman" pitchFamily="18" charset="0"/>
              </a:rPr>
              <a:t> </a:t>
            </a:r>
            <a:r>
              <a:rPr lang="en-US" sz="2400" err="1">
                <a:solidFill>
                  <a:srgbClr val="000066"/>
                </a:solidFill>
                <a:latin typeface="Times New Roman" pitchFamily="18" charset="0"/>
              </a:rPr>
              <a:t>lý</a:t>
            </a:r>
            <a:r>
              <a:rPr lang="en-US" sz="2400">
                <a:solidFill>
                  <a:srgbClr val="000066"/>
                </a:solidFill>
                <a:latin typeface="Times New Roman" pitchFamily="18" charset="0"/>
              </a:rPr>
              <a:t> </a:t>
            </a:r>
            <a:r>
              <a:rPr lang="en-US" sz="2400" err="1">
                <a:solidFill>
                  <a:srgbClr val="000066"/>
                </a:solidFill>
                <a:latin typeface="Times New Roman" pitchFamily="18" charset="0"/>
              </a:rPr>
              <a:t>lưu</a:t>
            </a:r>
            <a:r>
              <a:rPr lang="en-US" sz="2400">
                <a:solidFill>
                  <a:srgbClr val="000066"/>
                </a:solidFill>
                <a:latin typeface="Times New Roman" pitchFamily="18" charset="0"/>
              </a:rPr>
              <a:t> </a:t>
            </a:r>
            <a:r>
              <a:rPr lang="en-US" sz="2400" err="1">
                <a:solidFill>
                  <a:srgbClr val="000066"/>
                </a:solidFill>
                <a:latin typeface="Times New Roman" pitchFamily="18" charset="0"/>
              </a:rPr>
              <a:t>thông</a:t>
            </a:r>
            <a:r>
              <a:rPr lang="en-US" sz="2400">
                <a:solidFill>
                  <a:srgbClr val="000066"/>
                </a:solidFill>
                <a:latin typeface="Times New Roman" pitchFamily="18" charset="0"/>
              </a:rPr>
              <a:t> </a:t>
            </a:r>
            <a:r>
              <a:rPr lang="en-US" sz="2400" err="1">
                <a:solidFill>
                  <a:srgbClr val="000066"/>
                </a:solidFill>
                <a:latin typeface="Times New Roman" pitchFamily="18" charset="0"/>
              </a:rPr>
              <a:t>và</a:t>
            </a:r>
            <a:r>
              <a:rPr lang="en-US" sz="2400">
                <a:solidFill>
                  <a:srgbClr val="000066"/>
                </a:solidFill>
                <a:latin typeface="Times New Roman" pitchFamily="18" charset="0"/>
              </a:rPr>
              <a:t> </a:t>
            </a:r>
            <a:r>
              <a:rPr lang="en-GB" sz="2400" err="1">
                <a:solidFill>
                  <a:srgbClr val="000066"/>
                </a:solidFill>
                <a:latin typeface="Times New Roman" pitchFamily="18" charset="0"/>
              </a:rPr>
              <a:t>phần</a:t>
            </a:r>
            <a:r>
              <a:rPr lang="en-GB" sz="2400">
                <a:solidFill>
                  <a:srgbClr val="000066"/>
                </a:solidFill>
                <a:latin typeface="Times New Roman" pitchFamily="18" charset="0"/>
              </a:rPr>
              <a:t> </a:t>
            </a:r>
            <a:r>
              <a:rPr lang="en-GB" sz="2400" err="1">
                <a:solidFill>
                  <a:srgbClr val="000066"/>
                </a:solidFill>
                <a:latin typeface="Times New Roman" pitchFamily="18" charset="0"/>
              </a:rPr>
              <a:t>lớn</a:t>
            </a:r>
            <a:r>
              <a:rPr lang="en-GB" sz="2400">
                <a:solidFill>
                  <a:srgbClr val="000066"/>
                </a:solidFill>
                <a:latin typeface="Times New Roman" pitchFamily="18" charset="0"/>
              </a:rPr>
              <a:t> </a:t>
            </a:r>
            <a:r>
              <a:rPr lang="en-GB" sz="2400" err="1">
                <a:solidFill>
                  <a:srgbClr val="000066"/>
                </a:solidFill>
                <a:latin typeface="Times New Roman" pitchFamily="18" charset="0"/>
              </a:rPr>
              <a:t>các</a:t>
            </a:r>
            <a:r>
              <a:rPr lang="en-GB" sz="2400">
                <a:solidFill>
                  <a:srgbClr val="000066"/>
                </a:solidFill>
                <a:latin typeface="Times New Roman" pitchFamily="18" charset="0"/>
              </a:rPr>
              <a:t> router </a:t>
            </a:r>
            <a:r>
              <a:rPr lang="en-GB" sz="2400" err="1">
                <a:solidFill>
                  <a:srgbClr val="000066"/>
                </a:solidFill>
                <a:latin typeface="Times New Roman" pitchFamily="18" charset="0"/>
              </a:rPr>
              <a:t>cũng</a:t>
            </a:r>
            <a:r>
              <a:rPr lang="en-GB" sz="2400">
                <a:solidFill>
                  <a:srgbClr val="000066"/>
                </a:solidFill>
                <a:latin typeface="Times New Roman" pitchFamily="18" charset="0"/>
              </a:rPr>
              <a:t> </a:t>
            </a:r>
            <a:r>
              <a:rPr lang="en-GB" sz="2400" err="1">
                <a:solidFill>
                  <a:srgbClr val="000066"/>
                </a:solidFill>
                <a:latin typeface="Times New Roman" pitchFamily="18" charset="0"/>
              </a:rPr>
              <a:t>có</a:t>
            </a:r>
            <a:r>
              <a:rPr lang="en-GB" sz="2400">
                <a:solidFill>
                  <a:srgbClr val="000066"/>
                </a:solidFill>
                <a:latin typeface="Times New Roman" pitchFamily="18" charset="0"/>
              </a:rPr>
              <a:t> </a:t>
            </a:r>
            <a:r>
              <a:rPr lang="en-GB" sz="2400" err="1">
                <a:solidFill>
                  <a:srgbClr val="000066"/>
                </a:solidFill>
                <a:latin typeface="Times New Roman" pitchFamily="18" charset="0"/>
              </a:rPr>
              <a:t>thể</a:t>
            </a:r>
            <a:r>
              <a:rPr lang="en-GB" sz="2400">
                <a:solidFill>
                  <a:srgbClr val="000066"/>
                </a:solidFill>
                <a:latin typeface="Times New Roman" pitchFamily="18" charset="0"/>
              </a:rPr>
              <a:t> </a:t>
            </a:r>
            <a:r>
              <a:rPr lang="en-GB" sz="2400" err="1">
                <a:solidFill>
                  <a:srgbClr val="000066"/>
                </a:solidFill>
                <a:latin typeface="Times New Roman" pitchFamily="18" charset="0"/>
              </a:rPr>
              <a:t>thực</a:t>
            </a:r>
            <a:r>
              <a:rPr lang="en-GB" sz="2400">
                <a:solidFill>
                  <a:srgbClr val="000066"/>
                </a:solidFill>
                <a:latin typeface="Times New Roman" pitchFamily="18" charset="0"/>
              </a:rPr>
              <a:t> </a:t>
            </a:r>
            <a:r>
              <a:rPr lang="en-GB" sz="2400" err="1">
                <a:solidFill>
                  <a:srgbClr val="000066"/>
                </a:solidFill>
                <a:latin typeface="Times New Roman" pitchFamily="18" charset="0"/>
              </a:rPr>
              <a:t>hiện</a:t>
            </a:r>
            <a:r>
              <a:rPr lang="en-GB" sz="2400">
                <a:solidFill>
                  <a:srgbClr val="000066"/>
                </a:solidFill>
                <a:latin typeface="Times New Roman" pitchFamily="18" charset="0"/>
              </a:rPr>
              <a:t> </a:t>
            </a:r>
            <a:r>
              <a:rPr lang="en-GB" sz="2400" err="1">
                <a:solidFill>
                  <a:srgbClr val="000066"/>
                </a:solidFill>
                <a:latin typeface="Times New Roman" pitchFamily="18" charset="0"/>
              </a:rPr>
              <a:t>các</a:t>
            </a:r>
            <a:r>
              <a:rPr lang="en-GB" sz="2400">
                <a:solidFill>
                  <a:srgbClr val="000066"/>
                </a:solidFill>
                <a:latin typeface="Times New Roman" pitchFamily="18" charset="0"/>
              </a:rPr>
              <a:t> </a:t>
            </a:r>
            <a:r>
              <a:rPr lang="en-GB" sz="2400" err="1">
                <a:solidFill>
                  <a:srgbClr val="000066"/>
                </a:solidFill>
                <a:latin typeface="Times New Roman" pitchFamily="18" charset="0"/>
              </a:rPr>
              <a:t>chức</a:t>
            </a:r>
            <a:r>
              <a:rPr lang="en-GB" sz="2400">
                <a:solidFill>
                  <a:srgbClr val="000066"/>
                </a:solidFill>
                <a:latin typeface="Times New Roman" pitchFamily="18" charset="0"/>
              </a:rPr>
              <a:t> </a:t>
            </a:r>
            <a:r>
              <a:rPr lang="en-GB" sz="2400" err="1">
                <a:solidFill>
                  <a:srgbClr val="000066"/>
                </a:solidFill>
                <a:latin typeface="Times New Roman" pitchFamily="18" charset="0"/>
              </a:rPr>
              <a:t>năng</a:t>
            </a:r>
            <a:r>
              <a:rPr lang="en-GB" sz="2400">
                <a:solidFill>
                  <a:srgbClr val="000066"/>
                </a:solidFill>
                <a:latin typeface="Times New Roman" pitchFamily="18" charset="0"/>
              </a:rPr>
              <a:t> </a:t>
            </a:r>
            <a:r>
              <a:rPr lang="en-GB" sz="2400" err="1">
                <a:solidFill>
                  <a:srgbClr val="000066"/>
                </a:solidFill>
                <a:latin typeface="Times New Roman" pitchFamily="18" charset="0"/>
              </a:rPr>
              <a:t>bắc</a:t>
            </a:r>
            <a:r>
              <a:rPr lang="en-GB" sz="2400">
                <a:solidFill>
                  <a:srgbClr val="000066"/>
                </a:solidFill>
                <a:latin typeface="Times New Roman" pitchFamily="18" charset="0"/>
              </a:rPr>
              <a:t> </a:t>
            </a:r>
            <a:r>
              <a:rPr lang="en-GB" sz="2400" err="1">
                <a:solidFill>
                  <a:srgbClr val="000066"/>
                </a:solidFill>
                <a:latin typeface="Times New Roman" pitchFamily="18" charset="0"/>
              </a:rPr>
              <a:t>cầu</a:t>
            </a:r>
            <a:r>
              <a:rPr lang="en-GB" sz="2400">
                <a:solidFill>
                  <a:srgbClr val="000066"/>
                </a:solidFill>
                <a:latin typeface="Times New Roman" pitchFamily="18" charset="0"/>
              </a:rPr>
              <a:t>. </a:t>
            </a:r>
          </a:p>
          <a:p>
            <a:pPr marL="398463" indent="-398463" algn="just">
              <a:buFont typeface="Wingdings" pitchFamily="2" charset="2"/>
              <a:buChar char="§"/>
            </a:pPr>
            <a:r>
              <a:rPr lang="en-GB" sz="2400" err="1">
                <a:solidFill>
                  <a:srgbClr val="000066"/>
                </a:solidFill>
                <a:latin typeface="Times New Roman" pitchFamily="18" charset="0"/>
              </a:rPr>
              <a:t>Hiện</a:t>
            </a:r>
            <a:r>
              <a:rPr lang="en-GB" sz="2400">
                <a:solidFill>
                  <a:srgbClr val="000066"/>
                </a:solidFill>
                <a:latin typeface="Times New Roman" pitchFamily="18" charset="0"/>
              </a:rPr>
              <a:t> nay, Router </a:t>
            </a:r>
            <a:r>
              <a:rPr lang="en-GB" sz="2400" err="1">
                <a:solidFill>
                  <a:srgbClr val="000066"/>
                </a:solidFill>
                <a:latin typeface="Times New Roman" pitchFamily="18" charset="0"/>
              </a:rPr>
              <a:t>của</a:t>
            </a:r>
            <a:r>
              <a:rPr lang="en-GB" sz="2400">
                <a:solidFill>
                  <a:srgbClr val="000066"/>
                </a:solidFill>
                <a:latin typeface="Times New Roman" pitchFamily="18" charset="0"/>
              </a:rPr>
              <a:t> </a:t>
            </a:r>
            <a:r>
              <a:rPr lang="en-GB" sz="2400" err="1">
                <a:solidFill>
                  <a:srgbClr val="000066"/>
                </a:solidFill>
                <a:latin typeface="Times New Roman" pitchFamily="18" charset="0"/>
              </a:rPr>
              <a:t>các</a:t>
            </a:r>
            <a:r>
              <a:rPr lang="en-GB" sz="2400">
                <a:solidFill>
                  <a:srgbClr val="000066"/>
                </a:solidFill>
                <a:latin typeface="Times New Roman" pitchFamily="18" charset="0"/>
              </a:rPr>
              <a:t> </a:t>
            </a:r>
            <a:r>
              <a:rPr lang="en-GB" sz="2400" err="1">
                <a:solidFill>
                  <a:srgbClr val="000066"/>
                </a:solidFill>
                <a:latin typeface="Times New Roman" pitchFamily="18" charset="0"/>
              </a:rPr>
              <a:t>hãng</a:t>
            </a:r>
            <a:r>
              <a:rPr lang="en-GB" sz="2400">
                <a:solidFill>
                  <a:srgbClr val="000066"/>
                </a:solidFill>
                <a:latin typeface="Times New Roman" pitchFamily="18" charset="0"/>
              </a:rPr>
              <a:t> </a:t>
            </a:r>
            <a:r>
              <a:rPr lang="en-GB" sz="2400" err="1">
                <a:solidFill>
                  <a:srgbClr val="000066"/>
                </a:solidFill>
                <a:latin typeface="Times New Roman" pitchFamily="18" charset="0"/>
              </a:rPr>
              <a:t>nổi</a:t>
            </a:r>
            <a:r>
              <a:rPr lang="en-GB" sz="2400">
                <a:solidFill>
                  <a:srgbClr val="000066"/>
                </a:solidFill>
                <a:latin typeface="Times New Roman" pitchFamily="18" charset="0"/>
              </a:rPr>
              <a:t> </a:t>
            </a:r>
            <a:r>
              <a:rPr lang="en-GB" sz="2400" err="1">
                <a:solidFill>
                  <a:srgbClr val="000066"/>
                </a:solidFill>
                <a:latin typeface="Times New Roman" pitchFamily="18" charset="0"/>
              </a:rPr>
              <a:t>tiếng</a:t>
            </a:r>
            <a:r>
              <a:rPr lang="en-GB" sz="2400">
                <a:solidFill>
                  <a:srgbClr val="000066"/>
                </a:solidFill>
                <a:latin typeface="Times New Roman" pitchFamily="18" charset="0"/>
              </a:rPr>
              <a:t> </a:t>
            </a:r>
            <a:r>
              <a:rPr lang="en-GB" sz="2400" err="1">
                <a:solidFill>
                  <a:srgbClr val="000066"/>
                </a:solidFill>
                <a:latin typeface="Times New Roman" pitchFamily="18" charset="0"/>
              </a:rPr>
              <a:t>thế</a:t>
            </a:r>
            <a:r>
              <a:rPr lang="en-GB" sz="2400">
                <a:solidFill>
                  <a:srgbClr val="000066"/>
                </a:solidFill>
                <a:latin typeface="Times New Roman" pitchFamily="18" charset="0"/>
              </a:rPr>
              <a:t> </a:t>
            </a:r>
            <a:r>
              <a:rPr lang="en-GB" sz="2400" err="1">
                <a:solidFill>
                  <a:srgbClr val="000066"/>
                </a:solidFill>
                <a:latin typeface="Times New Roman" pitchFamily="18" charset="0"/>
              </a:rPr>
              <a:t>giới</a:t>
            </a:r>
            <a:r>
              <a:rPr lang="en-GB" sz="2400">
                <a:solidFill>
                  <a:srgbClr val="000066"/>
                </a:solidFill>
                <a:latin typeface="Times New Roman" pitchFamily="18" charset="0"/>
              </a:rPr>
              <a:t> </a:t>
            </a:r>
            <a:r>
              <a:rPr lang="en-GB" sz="2400" err="1">
                <a:solidFill>
                  <a:srgbClr val="000066"/>
                </a:solidFill>
                <a:latin typeface="Times New Roman" pitchFamily="18" charset="0"/>
              </a:rPr>
              <a:t>như</a:t>
            </a:r>
            <a:r>
              <a:rPr lang="en-GB" sz="2400">
                <a:solidFill>
                  <a:srgbClr val="000066"/>
                </a:solidFill>
                <a:latin typeface="Times New Roman" pitchFamily="18" charset="0"/>
              </a:rPr>
              <a:t> CISCO,  NETWORK, D-LINK,... </a:t>
            </a:r>
            <a:r>
              <a:rPr lang="en-GB" sz="2400" err="1">
                <a:solidFill>
                  <a:srgbClr val="000066"/>
                </a:solidFill>
                <a:latin typeface="Times New Roman" pitchFamily="18" charset="0"/>
              </a:rPr>
              <a:t>đều</a:t>
            </a:r>
            <a:r>
              <a:rPr lang="en-GB" sz="2400">
                <a:solidFill>
                  <a:srgbClr val="000066"/>
                </a:solidFill>
                <a:latin typeface="Times New Roman" pitchFamily="18" charset="0"/>
              </a:rPr>
              <a:t> </a:t>
            </a:r>
            <a:r>
              <a:rPr lang="en-GB" sz="2400" err="1">
                <a:solidFill>
                  <a:srgbClr val="000066"/>
                </a:solidFill>
                <a:latin typeface="Times New Roman" pitchFamily="18" charset="0"/>
              </a:rPr>
              <a:t>được</a:t>
            </a:r>
            <a:r>
              <a:rPr lang="en-GB" sz="2400">
                <a:solidFill>
                  <a:srgbClr val="000066"/>
                </a:solidFill>
                <a:latin typeface="Times New Roman" pitchFamily="18" charset="0"/>
              </a:rPr>
              <a:t> </a:t>
            </a:r>
            <a:r>
              <a:rPr lang="en-GB" sz="2400" err="1">
                <a:solidFill>
                  <a:srgbClr val="000066"/>
                </a:solidFill>
                <a:latin typeface="Times New Roman" pitchFamily="18" charset="0"/>
              </a:rPr>
              <a:t>thiết</a:t>
            </a:r>
            <a:r>
              <a:rPr lang="en-GB" sz="2400">
                <a:solidFill>
                  <a:srgbClr val="000066"/>
                </a:solidFill>
                <a:latin typeface="Times New Roman" pitchFamily="18" charset="0"/>
              </a:rPr>
              <a:t> </a:t>
            </a:r>
            <a:r>
              <a:rPr lang="en-GB" sz="2400" err="1">
                <a:solidFill>
                  <a:srgbClr val="000066"/>
                </a:solidFill>
                <a:latin typeface="Times New Roman" pitchFamily="18" charset="0"/>
              </a:rPr>
              <a:t>kế</a:t>
            </a:r>
            <a:r>
              <a:rPr lang="en-GB" sz="2400">
                <a:solidFill>
                  <a:srgbClr val="000066"/>
                </a:solidFill>
                <a:latin typeface="Times New Roman" pitchFamily="18" charset="0"/>
              </a:rPr>
              <a:t> </a:t>
            </a:r>
            <a:r>
              <a:rPr lang="en-GB" sz="2400" err="1">
                <a:solidFill>
                  <a:srgbClr val="000066"/>
                </a:solidFill>
                <a:latin typeface="Times New Roman" pitchFamily="18" charset="0"/>
              </a:rPr>
              <a:t>để</a:t>
            </a:r>
            <a:r>
              <a:rPr lang="en-GB" sz="2400">
                <a:solidFill>
                  <a:srgbClr val="000066"/>
                </a:solidFill>
                <a:latin typeface="Times New Roman" pitchFamily="18" charset="0"/>
              </a:rPr>
              <a:t> </a:t>
            </a:r>
            <a:r>
              <a:rPr lang="en-GB" sz="2400" err="1">
                <a:solidFill>
                  <a:srgbClr val="000066"/>
                </a:solidFill>
                <a:latin typeface="Times New Roman" pitchFamily="18" charset="0"/>
              </a:rPr>
              <a:t>có</a:t>
            </a:r>
            <a:r>
              <a:rPr lang="en-GB" sz="2400">
                <a:solidFill>
                  <a:srgbClr val="000066"/>
                </a:solidFill>
                <a:latin typeface="Times New Roman" pitchFamily="18" charset="0"/>
              </a:rPr>
              <a:t> </a:t>
            </a:r>
            <a:r>
              <a:rPr lang="en-GB" sz="2400" err="1">
                <a:solidFill>
                  <a:srgbClr val="000066"/>
                </a:solidFill>
                <a:latin typeface="Times New Roman" pitchFamily="18" charset="0"/>
              </a:rPr>
              <a:t>thể</a:t>
            </a:r>
            <a:r>
              <a:rPr lang="en-GB" sz="2400">
                <a:solidFill>
                  <a:srgbClr val="000066"/>
                </a:solidFill>
                <a:latin typeface="Times New Roman" pitchFamily="18" charset="0"/>
              </a:rPr>
              <a:t> </a:t>
            </a:r>
            <a:r>
              <a:rPr lang="en-GB" sz="2400" err="1">
                <a:solidFill>
                  <a:srgbClr val="000066"/>
                </a:solidFill>
                <a:latin typeface="Times New Roman" pitchFamily="18" charset="0"/>
              </a:rPr>
              <a:t>làm</a:t>
            </a:r>
            <a:r>
              <a:rPr lang="en-GB" sz="2400">
                <a:solidFill>
                  <a:srgbClr val="000066"/>
                </a:solidFill>
                <a:latin typeface="Times New Roman" pitchFamily="18" charset="0"/>
              </a:rPr>
              <a:t> </a:t>
            </a:r>
            <a:r>
              <a:rPr lang="en-GB" sz="2400" err="1">
                <a:solidFill>
                  <a:srgbClr val="000066"/>
                </a:solidFill>
                <a:latin typeface="Times New Roman" pitchFamily="18" charset="0"/>
              </a:rPr>
              <a:t>việc</a:t>
            </a:r>
            <a:r>
              <a:rPr lang="en-GB" sz="2400">
                <a:solidFill>
                  <a:srgbClr val="000066"/>
                </a:solidFill>
                <a:latin typeface="Times New Roman" pitchFamily="18" charset="0"/>
              </a:rPr>
              <a:t> </a:t>
            </a:r>
            <a:r>
              <a:rPr lang="en-GB" sz="2400" err="1">
                <a:solidFill>
                  <a:srgbClr val="000066"/>
                </a:solidFill>
                <a:latin typeface="Times New Roman" pitchFamily="18" charset="0"/>
              </a:rPr>
              <a:t>được</a:t>
            </a:r>
            <a:r>
              <a:rPr lang="en-GB" sz="2400">
                <a:solidFill>
                  <a:srgbClr val="000066"/>
                </a:solidFill>
                <a:latin typeface="Times New Roman" pitchFamily="18" charset="0"/>
              </a:rPr>
              <a:t> </a:t>
            </a:r>
            <a:r>
              <a:rPr lang="en-GB" sz="2400" err="1">
                <a:solidFill>
                  <a:srgbClr val="000066"/>
                </a:solidFill>
                <a:latin typeface="Times New Roman" pitchFamily="18" charset="0"/>
              </a:rPr>
              <a:t>với</a:t>
            </a:r>
            <a:r>
              <a:rPr lang="en-GB" sz="2400">
                <a:solidFill>
                  <a:srgbClr val="000066"/>
                </a:solidFill>
                <a:latin typeface="Times New Roman" pitchFamily="18" charset="0"/>
              </a:rPr>
              <a:t> </a:t>
            </a:r>
            <a:r>
              <a:rPr lang="en-GB" sz="2400" err="1">
                <a:solidFill>
                  <a:srgbClr val="000066"/>
                </a:solidFill>
                <a:latin typeface="Times New Roman" pitchFamily="18" charset="0"/>
              </a:rPr>
              <a:t>nhiều</a:t>
            </a:r>
            <a:r>
              <a:rPr lang="en-GB" sz="2400">
                <a:solidFill>
                  <a:srgbClr val="000066"/>
                </a:solidFill>
                <a:latin typeface="Times New Roman" pitchFamily="18" charset="0"/>
              </a:rPr>
              <a:t> </a:t>
            </a:r>
            <a:r>
              <a:rPr lang="en-GB" sz="2400" err="1">
                <a:solidFill>
                  <a:srgbClr val="000066"/>
                </a:solidFill>
                <a:latin typeface="Times New Roman" pitchFamily="18" charset="0"/>
              </a:rPr>
              <a:t>giao</a:t>
            </a:r>
            <a:r>
              <a:rPr lang="en-GB" sz="2400">
                <a:solidFill>
                  <a:srgbClr val="000066"/>
                </a:solidFill>
                <a:latin typeface="Times New Roman" pitchFamily="18" charset="0"/>
              </a:rPr>
              <a:t> </a:t>
            </a:r>
            <a:r>
              <a:rPr lang="en-GB" sz="2400" err="1">
                <a:solidFill>
                  <a:srgbClr val="000066"/>
                </a:solidFill>
                <a:latin typeface="Times New Roman" pitchFamily="18" charset="0"/>
              </a:rPr>
              <a:t>thức</a:t>
            </a:r>
            <a:r>
              <a:rPr lang="en-GB" sz="2400">
                <a:solidFill>
                  <a:srgbClr val="000066"/>
                </a:solidFill>
                <a:latin typeface="Times New Roman" pitchFamily="18" charset="0"/>
              </a:rPr>
              <a:t> </a:t>
            </a:r>
            <a:r>
              <a:rPr lang="en-GB" sz="2400" err="1">
                <a:solidFill>
                  <a:srgbClr val="000066"/>
                </a:solidFill>
                <a:latin typeface="Times New Roman" pitchFamily="18" charset="0"/>
              </a:rPr>
              <a:t>phổ</a:t>
            </a:r>
            <a:r>
              <a:rPr lang="en-GB" sz="2400">
                <a:solidFill>
                  <a:srgbClr val="000066"/>
                </a:solidFill>
                <a:latin typeface="Times New Roman" pitchFamily="18" charset="0"/>
              </a:rPr>
              <a:t> </a:t>
            </a:r>
            <a:r>
              <a:rPr lang="en-GB" sz="2400" err="1">
                <a:solidFill>
                  <a:srgbClr val="000066"/>
                </a:solidFill>
                <a:latin typeface="Times New Roman" pitchFamily="18" charset="0"/>
              </a:rPr>
              <a:t>biến</a:t>
            </a:r>
            <a:r>
              <a:rPr lang="en-GB" sz="2400">
                <a:solidFill>
                  <a:srgbClr val="000066"/>
                </a:solidFill>
                <a:latin typeface="Times New Roman" pitchFamily="18" charset="0"/>
              </a:rPr>
              <a:t> </a:t>
            </a:r>
            <a:r>
              <a:rPr lang="en-GB" sz="2400" err="1">
                <a:solidFill>
                  <a:srgbClr val="000066"/>
                </a:solidFill>
                <a:latin typeface="Times New Roman" pitchFamily="18" charset="0"/>
              </a:rPr>
              <a:t>nhất</a:t>
            </a:r>
            <a:r>
              <a:rPr lang="en-GB" sz="2400">
                <a:solidFill>
                  <a:srgbClr val="000066"/>
                </a:solidFill>
                <a:latin typeface="Times New Roman" pitchFamily="18" charset="0"/>
              </a:rPr>
              <a:t>.</a:t>
            </a:r>
          </a:p>
          <a:p>
            <a:pPr marL="398463" indent="-398463" algn="just">
              <a:buFont typeface="Wingdings" pitchFamily="2" charset="2"/>
              <a:buChar char="§"/>
            </a:pPr>
            <a:r>
              <a:rPr lang="en-GB" sz="2400" err="1">
                <a:solidFill>
                  <a:srgbClr val="000066"/>
                </a:solidFill>
                <a:latin typeface="Times New Roman" pitchFamily="18" charset="0"/>
              </a:rPr>
              <a:t>Các</a:t>
            </a:r>
            <a:r>
              <a:rPr lang="en-GB" sz="2400">
                <a:solidFill>
                  <a:srgbClr val="000066"/>
                </a:solidFill>
                <a:latin typeface="Times New Roman" pitchFamily="18" charset="0"/>
              </a:rPr>
              <a:t> Router </a:t>
            </a:r>
            <a:r>
              <a:rPr lang="en-GB" sz="2400" err="1">
                <a:solidFill>
                  <a:srgbClr val="000066"/>
                </a:solidFill>
                <a:latin typeface="Times New Roman" pitchFamily="18" charset="0"/>
              </a:rPr>
              <a:t>có</a:t>
            </a:r>
            <a:r>
              <a:rPr lang="en-GB" sz="2400">
                <a:solidFill>
                  <a:srgbClr val="000066"/>
                </a:solidFill>
                <a:latin typeface="Times New Roman" pitchFamily="18" charset="0"/>
              </a:rPr>
              <a:t> </a:t>
            </a:r>
            <a:r>
              <a:rPr lang="en-GB" sz="2400" err="1">
                <a:solidFill>
                  <a:srgbClr val="000066"/>
                </a:solidFill>
                <a:latin typeface="Times New Roman" pitchFamily="18" charset="0"/>
              </a:rPr>
              <a:t>thể</a:t>
            </a:r>
            <a:r>
              <a:rPr lang="en-GB" sz="2400">
                <a:solidFill>
                  <a:srgbClr val="000066"/>
                </a:solidFill>
                <a:latin typeface="Times New Roman" pitchFamily="18" charset="0"/>
              </a:rPr>
              <a:t> </a:t>
            </a:r>
            <a:r>
              <a:rPr lang="en-GB" sz="2400" err="1">
                <a:solidFill>
                  <a:srgbClr val="000066"/>
                </a:solidFill>
                <a:latin typeface="Times New Roman" pitchFamily="18" charset="0"/>
              </a:rPr>
              <a:t>lọc</a:t>
            </a:r>
            <a:r>
              <a:rPr lang="en-GB" sz="2400">
                <a:solidFill>
                  <a:srgbClr val="000066"/>
                </a:solidFill>
                <a:latin typeface="Times New Roman" pitchFamily="18" charset="0"/>
              </a:rPr>
              <a:t> </a:t>
            </a:r>
            <a:r>
              <a:rPr lang="en-GB" sz="2400" err="1">
                <a:solidFill>
                  <a:srgbClr val="000066"/>
                </a:solidFill>
                <a:latin typeface="Times New Roman" pitchFamily="18" charset="0"/>
              </a:rPr>
              <a:t>các</a:t>
            </a:r>
            <a:r>
              <a:rPr lang="en-GB" sz="2400">
                <a:solidFill>
                  <a:srgbClr val="000066"/>
                </a:solidFill>
                <a:latin typeface="Times New Roman" pitchFamily="18" charset="0"/>
              </a:rPr>
              <a:t> </a:t>
            </a:r>
            <a:r>
              <a:rPr lang="en-GB" sz="2400" err="1">
                <a:solidFill>
                  <a:srgbClr val="000066"/>
                </a:solidFill>
                <a:latin typeface="Times New Roman" pitchFamily="18" charset="0"/>
              </a:rPr>
              <a:t>gói</a:t>
            </a:r>
            <a:r>
              <a:rPr lang="en-GB" sz="2400">
                <a:solidFill>
                  <a:srgbClr val="000066"/>
                </a:solidFill>
                <a:latin typeface="Times New Roman" pitchFamily="18" charset="0"/>
              </a:rPr>
              <a:t> </a:t>
            </a:r>
            <a:r>
              <a:rPr lang="en-GB" sz="2400" err="1">
                <a:solidFill>
                  <a:srgbClr val="000066"/>
                </a:solidFill>
                <a:latin typeface="Times New Roman" pitchFamily="18" charset="0"/>
              </a:rPr>
              <a:t>tại</a:t>
            </a:r>
            <a:r>
              <a:rPr lang="en-GB" sz="2400">
                <a:solidFill>
                  <a:srgbClr val="000066"/>
                </a:solidFill>
                <a:latin typeface="Times New Roman" pitchFamily="18" charset="0"/>
              </a:rPr>
              <a:t> </a:t>
            </a:r>
            <a:r>
              <a:rPr lang="en-GB" sz="2400" err="1">
                <a:solidFill>
                  <a:srgbClr val="000066"/>
                </a:solidFill>
                <a:latin typeface="Times New Roman" pitchFamily="18" charset="0"/>
              </a:rPr>
              <a:t>một</a:t>
            </a:r>
            <a:r>
              <a:rPr lang="en-GB" sz="2400">
                <a:solidFill>
                  <a:srgbClr val="000066"/>
                </a:solidFill>
                <a:latin typeface="Times New Roman" pitchFamily="18" charset="0"/>
              </a:rPr>
              <a:t> </a:t>
            </a:r>
            <a:r>
              <a:rPr lang="en-GB" sz="2400" err="1">
                <a:solidFill>
                  <a:srgbClr val="000066"/>
                </a:solidFill>
                <a:latin typeface="Times New Roman" pitchFamily="18" charset="0"/>
              </a:rPr>
              <a:t>mức</a:t>
            </a:r>
            <a:r>
              <a:rPr lang="en-GB" sz="2400">
                <a:solidFill>
                  <a:srgbClr val="000066"/>
                </a:solidFill>
                <a:latin typeface="Times New Roman" pitchFamily="18" charset="0"/>
              </a:rPr>
              <a:t> </a:t>
            </a:r>
            <a:r>
              <a:rPr lang="en-GB" sz="2400" err="1">
                <a:solidFill>
                  <a:srgbClr val="000066"/>
                </a:solidFill>
                <a:latin typeface="Times New Roman" pitchFamily="18" charset="0"/>
              </a:rPr>
              <a:t>giao</a:t>
            </a:r>
            <a:r>
              <a:rPr lang="en-GB" sz="2400">
                <a:solidFill>
                  <a:srgbClr val="000066"/>
                </a:solidFill>
                <a:latin typeface="Times New Roman" pitchFamily="18" charset="0"/>
              </a:rPr>
              <a:t> </a:t>
            </a:r>
            <a:r>
              <a:rPr lang="en-GB" sz="2400" err="1">
                <a:solidFill>
                  <a:srgbClr val="000066"/>
                </a:solidFill>
                <a:latin typeface="Times New Roman" pitchFamily="18" charset="0"/>
              </a:rPr>
              <a:t>thức</a:t>
            </a:r>
            <a:r>
              <a:rPr lang="en-GB" sz="2400">
                <a:solidFill>
                  <a:srgbClr val="000066"/>
                </a:solidFill>
                <a:latin typeface="Times New Roman" pitchFamily="18" charset="0"/>
              </a:rPr>
              <a:t> </a:t>
            </a:r>
            <a:r>
              <a:rPr lang="en-GB" sz="2400" err="1">
                <a:solidFill>
                  <a:srgbClr val="000066"/>
                </a:solidFill>
                <a:latin typeface="Times New Roman" pitchFamily="18" charset="0"/>
              </a:rPr>
              <a:t>nên</a:t>
            </a:r>
            <a:r>
              <a:rPr lang="en-GB" sz="2400">
                <a:solidFill>
                  <a:srgbClr val="000066"/>
                </a:solidFill>
                <a:latin typeface="Times New Roman" pitchFamily="18" charset="0"/>
              </a:rPr>
              <a:t> </a:t>
            </a:r>
            <a:r>
              <a:rPr lang="en-GB" sz="2400" err="1">
                <a:solidFill>
                  <a:srgbClr val="000066"/>
                </a:solidFill>
                <a:latin typeface="Times New Roman" pitchFamily="18" charset="0"/>
              </a:rPr>
              <a:t>chúng</a:t>
            </a:r>
            <a:r>
              <a:rPr lang="en-GB" sz="2400">
                <a:solidFill>
                  <a:srgbClr val="000066"/>
                </a:solidFill>
                <a:latin typeface="Times New Roman" pitchFamily="18" charset="0"/>
              </a:rPr>
              <a:t> </a:t>
            </a:r>
            <a:r>
              <a:rPr lang="en-GB" sz="2400" err="1">
                <a:solidFill>
                  <a:srgbClr val="000066"/>
                </a:solidFill>
                <a:latin typeface="Times New Roman" pitchFamily="18" charset="0"/>
              </a:rPr>
              <a:t>hoạt</a:t>
            </a:r>
            <a:r>
              <a:rPr lang="en-GB" sz="2400">
                <a:solidFill>
                  <a:srgbClr val="000066"/>
                </a:solidFill>
                <a:latin typeface="Times New Roman" pitchFamily="18" charset="0"/>
              </a:rPr>
              <a:t> </a:t>
            </a:r>
            <a:r>
              <a:rPr lang="en-GB" sz="2400" err="1">
                <a:solidFill>
                  <a:srgbClr val="000066"/>
                </a:solidFill>
                <a:latin typeface="Times New Roman" pitchFamily="18" charset="0"/>
              </a:rPr>
              <a:t>động</a:t>
            </a:r>
            <a:r>
              <a:rPr lang="en-GB" sz="2400">
                <a:solidFill>
                  <a:srgbClr val="000066"/>
                </a:solidFill>
                <a:latin typeface="Times New Roman" pitchFamily="18" charset="0"/>
              </a:rPr>
              <a:t> </a:t>
            </a:r>
            <a:r>
              <a:rPr lang="en-GB" sz="2400" err="1">
                <a:solidFill>
                  <a:srgbClr val="000066"/>
                </a:solidFill>
                <a:latin typeface="Times New Roman" pitchFamily="18" charset="0"/>
              </a:rPr>
              <a:t>như</a:t>
            </a:r>
            <a:r>
              <a:rPr lang="en-GB" sz="2400">
                <a:solidFill>
                  <a:srgbClr val="000066"/>
                </a:solidFill>
                <a:latin typeface="Times New Roman" pitchFamily="18" charset="0"/>
              </a:rPr>
              <a:t> </a:t>
            </a:r>
            <a:r>
              <a:rPr lang="en-GB" sz="2400" err="1">
                <a:solidFill>
                  <a:srgbClr val="000066"/>
                </a:solidFill>
                <a:latin typeface="Times New Roman" pitchFamily="18" charset="0"/>
              </a:rPr>
              <a:t>một</a:t>
            </a:r>
            <a:r>
              <a:rPr lang="en-GB" sz="2400">
                <a:solidFill>
                  <a:srgbClr val="000066"/>
                </a:solidFill>
                <a:latin typeface="Times New Roman" pitchFamily="18" charset="0"/>
              </a:rPr>
              <a:t> </a:t>
            </a:r>
            <a:r>
              <a:rPr lang="en-US" sz="2400" err="1">
                <a:solidFill>
                  <a:srgbClr val="000066"/>
                </a:solidFill>
                <a:latin typeface="Times New Roman" pitchFamily="18" charset="0"/>
              </a:rPr>
              <a:t>hiện</a:t>
            </a:r>
            <a:r>
              <a:rPr lang="en-US" sz="2400">
                <a:solidFill>
                  <a:srgbClr val="000066"/>
                </a:solidFill>
                <a:latin typeface="Times New Roman" pitchFamily="18" charset="0"/>
              </a:rPr>
              <a:t> firewall (</a:t>
            </a:r>
            <a:r>
              <a:rPr lang="en-GB" sz="2400" err="1">
                <a:solidFill>
                  <a:srgbClr val="000066"/>
                </a:solidFill>
                <a:latin typeface="Times New Roman" pitchFamily="18" charset="0"/>
              </a:rPr>
              <a:t>một</a:t>
            </a:r>
            <a:r>
              <a:rPr lang="en-GB" sz="2400">
                <a:solidFill>
                  <a:srgbClr val="000066"/>
                </a:solidFill>
                <a:latin typeface="Times New Roman" pitchFamily="18" charset="0"/>
              </a:rPr>
              <a:t> </a:t>
            </a:r>
            <a:r>
              <a:rPr lang="en-GB" sz="2400" err="1">
                <a:solidFill>
                  <a:srgbClr val="000066"/>
                </a:solidFill>
                <a:latin typeface="Times New Roman" pitchFamily="18" charset="0"/>
              </a:rPr>
              <a:t>rào</a:t>
            </a:r>
            <a:r>
              <a:rPr lang="en-GB" sz="2400">
                <a:solidFill>
                  <a:srgbClr val="000066"/>
                </a:solidFill>
                <a:latin typeface="Times New Roman" pitchFamily="18" charset="0"/>
              </a:rPr>
              <a:t> </a:t>
            </a:r>
            <a:r>
              <a:rPr lang="en-GB" sz="2400" err="1">
                <a:solidFill>
                  <a:srgbClr val="000066"/>
                </a:solidFill>
                <a:latin typeface="Times New Roman" pitchFamily="18" charset="0"/>
              </a:rPr>
              <a:t>cản</a:t>
            </a:r>
            <a:r>
              <a:rPr lang="en-GB" sz="2400">
                <a:solidFill>
                  <a:srgbClr val="000066"/>
                </a:solidFill>
                <a:latin typeface="Times New Roman" pitchFamily="18" charset="0"/>
              </a:rPr>
              <a:t> </a:t>
            </a:r>
            <a:r>
              <a:rPr lang="en-GB" sz="2400" err="1">
                <a:solidFill>
                  <a:srgbClr val="000066"/>
                </a:solidFill>
                <a:latin typeface="Times New Roman" pitchFamily="18" charset="0"/>
              </a:rPr>
              <a:t>cơ</a:t>
            </a:r>
            <a:r>
              <a:rPr lang="en-GB" sz="2400">
                <a:solidFill>
                  <a:srgbClr val="000066"/>
                </a:solidFill>
                <a:latin typeface="Times New Roman" pitchFamily="18" charset="0"/>
              </a:rPr>
              <a:t> </a:t>
            </a:r>
            <a:r>
              <a:rPr lang="en-GB" sz="2400" err="1">
                <a:solidFill>
                  <a:srgbClr val="000066"/>
                </a:solidFill>
                <a:latin typeface="Times New Roman" pitchFamily="18" charset="0"/>
              </a:rPr>
              <a:t>bản</a:t>
            </a:r>
            <a:r>
              <a:rPr lang="en-GB" sz="2400">
                <a:solidFill>
                  <a:srgbClr val="000066"/>
                </a:solidFill>
                <a:latin typeface="Times New Roman" pitchFamily="18" charset="0"/>
              </a:rPr>
              <a:t>, </a:t>
            </a:r>
            <a:r>
              <a:rPr lang="en-GB" sz="2400" err="1">
                <a:solidFill>
                  <a:srgbClr val="000066"/>
                </a:solidFill>
                <a:latin typeface="Times New Roman" pitchFamily="18" charset="0"/>
              </a:rPr>
              <a:t>ngăn</a:t>
            </a:r>
            <a:r>
              <a:rPr lang="en-GB" sz="2400">
                <a:solidFill>
                  <a:srgbClr val="000066"/>
                </a:solidFill>
                <a:latin typeface="Times New Roman" pitchFamily="18" charset="0"/>
              </a:rPr>
              <a:t> </a:t>
            </a:r>
            <a:r>
              <a:rPr lang="en-GB" sz="2400" err="1">
                <a:solidFill>
                  <a:srgbClr val="000066"/>
                </a:solidFill>
                <a:latin typeface="Times New Roman" pitchFamily="18" charset="0"/>
              </a:rPr>
              <a:t>chặn</a:t>
            </a:r>
            <a:r>
              <a:rPr lang="en-GB" sz="2400">
                <a:solidFill>
                  <a:srgbClr val="000066"/>
                </a:solidFill>
                <a:latin typeface="Times New Roman" pitchFamily="18" charset="0"/>
              </a:rPr>
              <a:t> </a:t>
            </a:r>
            <a:r>
              <a:rPr lang="en-GB" sz="2400" err="1">
                <a:solidFill>
                  <a:srgbClr val="000066"/>
                </a:solidFill>
                <a:latin typeface="Times New Roman" pitchFamily="18" charset="0"/>
              </a:rPr>
              <a:t>các</a:t>
            </a:r>
            <a:r>
              <a:rPr lang="en-GB" sz="2400">
                <a:solidFill>
                  <a:srgbClr val="000066"/>
                </a:solidFill>
                <a:latin typeface="Times New Roman" pitchFamily="18" charset="0"/>
              </a:rPr>
              <a:t> </a:t>
            </a:r>
            <a:r>
              <a:rPr lang="en-GB" sz="2400" err="1">
                <a:solidFill>
                  <a:srgbClr val="000066"/>
                </a:solidFill>
                <a:latin typeface="Times New Roman" pitchFamily="18" charset="0"/>
              </a:rPr>
              <a:t>gói</a:t>
            </a:r>
            <a:r>
              <a:rPr lang="en-GB" sz="2400">
                <a:solidFill>
                  <a:srgbClr val="000066"/>
                </a:solidFill>
                <a:latin typeface="Times New Roman" pitchFamily="18" charset="0"/>
              </a:rPr>
              <a:t> tin </a:t>
            </a:r>
            <a:r>
              <a:rPr lang="en-GB" sz="2400" err="1">
                <a:solidFill>
                  <a:srgbClr val="000066"/>
                </a:solidFill>
                <a:latin typeface="Times New Roman" pitchFamily="18" charset="0"/>
              </a:rPr>
              <a:t>không</a:t>
            </a:r>
            <a:r>
              <a:rPr lang="en-GB" sz="2400">
                <a:solidFill>
                  <a:srgbClr val="000066"/>
                </a:solidFill>
                <a:latin typeface="Times New Roman" pitchFamily="18" charset="0"/>
              </a:rPr>
              <a:t> mong </a:t>
            </a:r>
            <a:r>
              <a:rPr lang="en-GB" sz="2400" err="1">
                <a:solidFill>
                  <a:srgbClr val="000066"/>
                </a:solidFill>
                <a:latin typeface="Times New Roman" pitchFamily="18" charset="0"/>
              </a:rPr>
              <a:t>đợi</a:t>
            </a:r>
            <a:r>
              <a:rPr lang="en-GB" sz="2400">
                <a:solidFill>
                  <a:srgbClr val="000066"/>
                </a:solidFill>
                <a:latin typeface="Times New Roman" pitchFamily="18" charset="0"/>
              </a:rPr>
              <a:t> </a:t>
            </a:r>
            <a:r>
              <a:rPr lang="en-GB" sz="2400" err="1">
                <a:solidFill>
                  <a:srgbClr val="000066"/>
                </a:solidFill>
                <a:latin typeface="Times New Roman" pitchFamily="18" charset="0"/>
              </a:rPr>
              <a:t>vào</a:t>
            </a:r>
            <a:r>
              <a:rPr lang="en-GB" sz="2400">
                <a:solidFill>
                  <a:srgbClr val="000066"/>
                </a:solidFill>
                <a:latin typeface="Times New Roman" pitchFamily="18" charset="0"/>
              </a:rPr>
              <a:t> </a:t>
            </a:r>
            <a:r>
              <a:rPr lang="en-GB" sz="2400" err="1">
                <a:solidFill>
                  <a:srgbClr val="000066"/>
                </a:solidFill>
                <a:latin typeface="Times New Roman" pitchFamily="18" charset="0"/>
              </a:rPr>
              <a:t>hoặc</a:t>
            </a:r>
            <a:r>
              <a:rPr lang="en-GB" sz="2400">
                <a:solidFill>
                  <a:srgbClr val="000066"/>
                </a:solidFill>
                <a:latin typeface="Times New Roman" pitchFamily="18" charset="0"/>
              </a:rPr>
              <a:t> </a:t>
            </a:r>
            <a:r>
              <a:rPr lang="en-GB" sz="2400" err="1">
                <a:solidFill>
                  <a:srgbClr val="000066"/>
                </a:solidFill>
                <a:latin typeface="Times New Roman" pitchFamily="18" charset="0"/>
              </a:rPr>
              <a:t>ra</a:t>
            </a:r>
            <a:r>
              <a:rPr lang="en-GB" sz="2400">
                <a:solidFill>
                  <a:srgbClr val="000066"/>
                </a:solidFill>
                <a:latin typeface="Times New Roman" pitchFamily="18" charset="0"/>
              </a:rPr>
              <a:t> </a:t>
            </a:r>
            <a:r>
              <a:rPr lang="en-GB" sz="2400" err="1">
                <a:solidFill>
                  <a:srgbClr val="000066"/>
                </a:solidFill>
                <a:latin typeface="Times New Roman" pitchFamily="18" charset="0"/>
              </a:rPr>
              <a:t>vùng</a:t>
            </a:r>
            <a:r>
              <a:rPr lang="en-GB" sz="2400">
                <a:solidFill>
                  <a:srgbClr val="000066"/>
                </a:solidFill>
                <a:latin typeface="Times New Roman" pitchFamily="18" charset="0"/>
              </a:rPr>
              <a:t> </a:t>
            </a:r>
            <a:r>
              <a:rPr lang="en-GB" sz="2400" err="1">
                <a:solidFill>
                  <a:srgbClr val="000066"/>
                </a:solidFill>
                <a:latin typeface="Times New Roman" pitchFamily="18" charset="0"/>
              </a:rPr>
              <a:t>mạng</a:t>
            </a:r>
            <a:r>
              <a:rPr lang="en-GB" sz="2400">
                <a:solidFill>
                  <a:srgbClr val="000066"/>
                </a:solidFill>
                <a:latin typeface="Times New Roman" pitchFamily="18" charset="0"/>
              </a:rPr>
              <a:t>) </a:t>
            </a:r>
            <a:r>
              <a:rPr lang="en-US" sz="2400">
                <a:solidFill>
                  <a:srgbClr val="000066"/>
                </a:solidFill>
                <a:latin typeface="Times New Roman" pitchFamily="18" charset="0"/>
              </a:rPr>
              <a:t>ở </a:t>
            </a:r>
            <a:r>
              <a:rPr lang="en-US" sz="2400" err="1">
                <a:solidFill>
                  <a:srgbClr val="000066"/>
                </a:solidFill>
                <a:latin typeface="Times New Roman" pitchFamily="18" charset="0"/>
              </a:rPr>
              <a:t>mức</a:t>
            </a:r>
            <a:r>
              <a:rPr lang="en-US" sz="2400">
                <a:solidFill>
                  <a:srgbClr val="000066"/>
                </a:solidFill>
                <a:latin typeface="Times New Roman" pitchFamily="18" charset="0"/>
              </a:rPr>
              <a:t> </a:t>
            </a:r>
            <a:r>
              <a:rPr lang="en-US" sz="2400" err="1">
                <a:solidFill>
                  <a:srgbClr val="000066"/>
                </a:solidFill>
                <a:latin typeface="Times New Roman" pitchFamily="18" charset="0"/>
              </a:rPr>
              <a:t>độ</a:t>
            </a:r>
            <a:r>
              <a:rPr lang="en-US" sz="2400">
                <a:solidFill>
                  <a:srgbClr val="000066"/>
                </a:solidFill>
                <a:latin typeface="Times New Roman" pitchFamily="18" charset="0"/>
              </a:rPr>
              <a:t> </a:t>
            </a:r>
            <a:r>
              <a:rPr lang="en-US" sz="2400" err="1">
                <a:solidFill>
                  <a:srgbClr val="000066"/>
                </a:solidFill>
                <a:latin typeface="Times New Roman" pitchFamily="18" charset="0"/>
              </a:rPr>
              <a:t>đơn</a:t>
            </a:r>
            <a:r>
              <a:rPr lang="en-US" sz="2400">
                <a:solidFill>
                  <a:srgbClr val="000066"/>
                </a:solidFill>
                <a:latin typeface="Times New Roman" pitchFamily="18" charset="0"/>
              </a:rPr>
              <a:t> </a:t>
            </a:r>
            <a:r>
              <a:rPr lang="en-US" sz="2400" err="1">
                <a:solidFill>
                  <a:srgbClr val="000066"/>
                </a:solidFill>
                <a:latin typeface="Times New Roman" pitchFamily="18" charset="0"/>
              </a:rPr>
              <a:t>giản</a:t>
            </a:r>
            <a:r>
              <a:rPr lang="en-US" sz="2400">
                <a:solidFill>
                  <a:srgbClr val="000066"/>
                </a:solidFill>
                <a:latin typeface="Times New Roman" pitchFamily="18" charset="0"/>
              </a:rPr>
              <a:t>.</a:t>
            </a:r>
          </a:p>
          <a:p>
            <a:pPr marL="398463" indent="-398463" algn="just">
              <a:buFont typeface="Wingdings" pitchFamily="2" charset="2"/>
              <a:buChar char="§"/>
            </a:pPr>
            <a:r>
              <a:rPr lang="en-US" sz="2400">
                <a:solidFill>
                  <a:srgbClr val="000066"/>
                </a:solidFill>
                <a:latin typeface="Times New Roman" pitchFamily="18" charset="0"/>
              </a:rPr>
              <a:t>Router </a:t>
            </a:r>
            <a:r>
              <a:rPr lang="en-US" sz="2400" err="1">
                <a:solidFill>
                  <a:srgbClr val="000066"/>
                </a:solidFill>
                <a:latin typeface="Times New Roman" pitchFamily="18" charset="0"/>
              </a:rPr>
              <a:t>hoạt</a:t>
            </a:r>
            <a:r>
              <a:rPr lang="en-US" sz="2400">
                <a:solidFill>
                  <a:srgbClr val="000066"/>
                </a:solidFill>
                <a:latin typeface="Times New Roman" pitchFamily="18" charset="0"/>
              </a:rPr>
              <a:t> </a:t>
            </a:r>
            <a:r>
              <a:rPr lang="en-US" sz="2400" err="1">
                <a:solidFill>
                  <a:srgbClr val="000066"/>
                </a:solidFill>
                <a:latin typeface="Times New Roman" pitchFamily="18" charset="0"/>
              </a:rPr>
              <a:t>động</a:t>
            </a:r>
            <a:r>
              <a:rPr lang="en-US" sz="2400">
                <a:solidFill>
                  <a:srgbClr val="000066"/>
                </a:solidFill>
                <a:latin typeface="Times New Roman" pitchFamily="18" charset="0"/>
              </a:rPr>
              <a:t> ở </a:t>
            </a:r>
            <a:r>
              <a:rPr lang="en-US" sz="2400" err="1">
                <a:solidFill>
                  <a:srgbClr val="000066"/>
                </a:solidFill>
                <a:latin typeface="Times New Roman" pitchFamily="18" charset="0"/>
              </a:rPr>
              <a:t>tầng</a:t>
            </a:r>
            <a:r>
              <a:rPr lang="en-US" sz="2400">
                <a:solidFill>
                  <a:srgbClr val="000066"/>
                </a:solidFill>
                <a:latin typeface="Times New Roman" pitchFamily="18" charset="0"/>
              </a:rPr>
              <a:t> network </a:t>
            </a:r>
            <a:r>
              <a:rPr lang="en-US" sz="2400" err="1">
                <a:solidFill>
                  <a:srgbClr val="000066"/>
                </a:solidFill>
                <a:latin typeface="Times New Roman" pitchFamily="18" charset="0"/>
              </a:rPr>
              <a:t>hoặc</a:t>
            </a:r>
            <a:r>
              <a:rPr lang="en-US" sz="2400">
                <a:solidFill>
                  <a:srgbClr val="000066"/>
                </a:solidFill>
                <a:latin typeface="Times New Roman" pitchFamily="18" charset="0"/>
              </a:rPr>
              <a:t> </a:t>
            </a:r>
            <a:r>
              <a:rPr lang="en-US" sz="2400" err="1">
                <a:solidFill>
                  <a:srgbClr val="000066"/>
                </a:solidFill>
                <a:latin typeface="Times New Roman" pitchFamily="18" charset="0"/>
              </a:rPr>
              <a:t>cao</a:t>
            </a:r>
            <a:r>
              <a:rPr lang="en-US" sz="2400">
                <a:solidFill>
                  <a:srgbClr val="000066"/>
                </a:solidFill>
                <a:latin typeface="Times New Roman" pitchFamily="18" charset="0"/>
              </a:rPr>
              <a:t> </a:t>
            </a:r>
            <a:r>
              <a:rPr lang="en-US" sz="2400" err="1">
                <a:solidFill>
                  <a:srgbClr val="000066"/>
                </a:solidFill>
                <a:latin typeface="Times New Roman" pitchFamily="18" charset="0"/>
              </a:rPr>
              <a:t>hơn</a:t>
            </a:r>
            <a:r>
              <a:rPr lang="en-US" sz="2400">
                <a:solidFill>
                  <a:srgbClr val="000066"/>
                </a:solidFill>
                <a:latin typeface="Times New Roman" pitchFamily="18" charset="0"/>
              </a:rPr>
              <a:t>. Router + modem </a:t>
            </a:r>
            <a:r>
              <a:rPr lang="en-US" sz="2400" err="1">
                <a:solidFill>
                  <a:srgbClr val="000066"/>
                </a:solidFill>
                <a:latin typeface="Times New Roman" pitchFamily="18" charset="0"/>
              </a:rPr>
              <a:t>được</a:t>
            </a:r>
            <a:r>
              <a:rPr lang="en-US" sz="2400">
                <a:solidFill>
                  <a:srgbClr val="000066"/>
                </a:solidFill>
                <a:latin typeface="Times New Roman" pitchFamily="18" charset="0"/>
              </a:rPr>
              <a:t> </a:t>
            </a:r>
            <a:r>
              <a:rPr lang="en-US" sz="2400" err="1">
                <a:solidFill>
                  <a:srgbClr val="000066"/>
                </a:solidFill>
                <a:latin typeface="Times New Roman" pitchFamily="18" charset="0"/>
              </a:rPr>
              <a:t>dùng</a:t>
            </a:r>
            <a:r>
              <a:rPr lang="en-US" sz="2400">
                <a:solidFill>
                  <a:srgbClr val="000066"/>
                </a:solidFill>
                <a:latin typeface="Times New Roman" pitchFamily="18" charset="0"/>
              </a:rPr>
              <a:t> </a:t>
            </a:r>
            <a:r>
              <a:rPr lang="en-US" sz="2400" err="1">
                <a:solidFill>
                  <a:srgbClr val="000066"/>
                </a:solidFill>
                <a:latin typeface="Times New Roman" pitchFamily="18" charset="0"/>
              </a:rPr>
              <a:t>để</a:t>
            </a:r>
            <a:r>
              <a:rPr lang="en-US" sz="2400">
                <a:solidFill>
                  <a:srgbClr val="000066"/>
                </a:solidFill>
                <a:latin typeface="Times New Roman" pitchFamily="18" charset="0"/>
              </a:rPr>
              <a:t> </a:t>
            </a:r>
            <a:r>
              <a:rPr lang="en-US" sz="2400" err="1">
                <a:solidFill>
                  <a:srgbClr val="000066"/>
                </a:solidFill>
                <a:latin typeface="Times New Roman" pitchFamily="18" charset="0"/>
              </a:rPr>
              <a:t>nối</a:t>
            </a:r>
            <a:r>
              <a:rPr lang="en-US" sz="2400">
                <a:solidFill>
                  <a:srgbClr val="000066"/>
                </a:solidFill>
                <a:latin typeface="Times New Roman" pitchFamily="18" charset="0"/>
              </a:rPr>
              <a:t> </a:t>
            </a:r>
            <a:r>
              <a:rPr lang="en-US" sz="2400" err="1">
                <a:solidFill>
                  <a:srgbClr val="000066"/>
                </a:solidFill>
                <a:latin typeface="Times New Roman" pitchFamily="18" charset="0"/>
              </a:rPr>
              <a:t>các</a:t>
            </a:r>
            <a:r>
              <a:rPr lang="en-US" sz="2400">
                <a:solidFill>
                  <a:srgbClr val="000066"/>
                </a:solidFill>
                <a:latin typeface="Times New Roman" pitchFamily="18" charset="0"/>
              </a:rPr>
              <a:t> </a:t>
            </a:r>
            <a:r>
              <a:rPr lang="en-US" sz="2400" err="1">
                <a:solidFill>
                  <a:srgbClr val="000066"/>
                </a:solidFill>
                <a:latin typeface="Times New Roman" pitchFamily="18" charset="0"/>
              </a:rPr>
              <a:t>mạng</a:t>
            </a:r>
            <a:r>
              <a:rPr lang="en-US" sz="2400">
                <a:solidFill>
                  <a:srgbClr val="000066"/>
                </a:solidFill>
                <a:latin typeface="Times New Roman" pitchFamily="18" charset="0"/>
              </a:rPr>
              <a:t> </a:t>
            </a:r>
            <a:r>
              <a:rPr lang="en-US" sz="2400" err="1">
                <a:solidFill>
                  <a:srgbClr val="000066"/>
                </a:solidFill>
                <a:latin typeface="Times New Roman" pitchFamily="18" charset="0"/>
              </a:rPr>
              <a:t>cách</a:t>
            </a:r>
            <a:r>
              <a:rPr lang="en-US" sz="2400">
                <a:solidFill>
                  <a:srgbClr val="000066"/>
                </a:solidFill>
                <a:latin typeface="Times New Roman" pitchFamily="18" charset="0"/>
              </a:rPr>
              <a:t> </a:t>
            </a:r>
            <a:r>
              <a:rPr lang="en-US" sz="2400" err="1">
                <a:solidFill>
                  <a:srgbClr val="000066"/>
                </a:solidFill>
                <a:latin typeface="Times New Roman" pitchFamily="18" charset="0"/>
              </a:rPr>
              <a:t>xa</a:t>
            </a:r>
            <a:r>
              <a:rPr lang="en-US" sz="2400">
                <a:solidFill>
                  <a:srgbClr val="000066"/>
                </a:solidFill>
                <a:latin typeface="Times New Roman" pitchFamily="18" charset="0"/>
              </a:rPr>
              <a:t> </a:t>
            </a:r>
            <a:r>
              <a:rPr lang="en-US" sz="2400" err="1">
                <a:solidFill>
                  <a:srgbClr val="000066"/>
                </a:solidFill>
                <a:latin typeface="Times New Roman" pitchFamily="18" charset="0"/>
              </a:rPr>
              <a:t>nhau</a:t>
            </a:r>
            <a:r>
              <a:rPr lang="en-US" sz="2400">
                <a:solidFill>
                  <a:srgbClr val="000066"/>
                </a:solidFill>
                <a:latin typeface="Times New Roman" pitchFamily="18" charset="0"/>
              </a:rPr>
              <a:t> </a:t>
            </a:r>
            <a:r>
              <a:rPr lang="en-US" sz="2400" err="1">
                <a:solidFill>
                  <a:srgbClr val="000066"/>
                </a:solidFill>
                <a:latin typeface="Times New Roman" pitchFamily="18" charset="0"/>
              </a:rPr>
              <a:t>về</a:t>
            </a:r>
            <a:r>
              <a:rPr lang="en-US" sz="2400">
                <a:solidFill>
                  <a:srgbClr val="000066"/>
                </a:solidFill>
                <a:latin typeface="Times New Roman" pitchFamily="18" charset="0"/>
              </a:rPr>
              <a:t> </a:t>
            </a:r>
            <a:r>
              <a:rPr lang="en-US" sz="2400" err="1">
                <a:solidFill>
                  <a:srgbClr val="000066"/>
                </a:solidFill>
                <a:latin typeface="Times New Roman" pitchFamily="18" charset="0"/>
              </a:rPr>
              <a:t>mặt</a:t>
            </a:r>
            <a:r>
              <a:rPr lang="en-US" sz="2400">
                <a:solidFill>
                  <a:srgbClr val="000066"/>
                </a:solidFill>
                <a:latin typeface="Times New Roman" pitchFamily="18" charset="0"/>
              </a:rPr>
              <a:t> </a:t>
            </a:r>
            <a:r>
              <a:rPr lang="en-US" sz="2400" err="1">
                <a:solidFill>
                  <a:srgbClr val="000066"/>
                </a:solidFill>
                <a:latin typeface="Times New Roman" pitchFamily="18" charset="0"/>
              </a:rPr>
              <a:t>địa</a:t>
            </a:r>
            <a:r>
              <a:rPr lang="en-US" sz="2400">
                <a:solidFill>
                  <a:srgbClr val="000066"/>
                </a:solidFill>
                <a:latin typeface="Times New Roman" pitchFamily="18" charset="0"/>
              </a:rPr>
              <a:t> </a:t>
            </a:r>
            <a:r>
              <a:rPr lang="en-US" sz="2400" err="1">
                <a:solidFill>
                  <a:srgbClr val="000066"/>
                </a:solidFill>
                <a:latin typeface="Times New Roman" pitchFamily="18" charset="0"/>
              </a:rPr>
              <a:t>lý</a:t>
            </a:r>
            <a:r>
              <a:rPr lang="en-US" sz="2400">
                <a:solidFill>
                  <a:srgbClr val="000066"/>
                </a:solidFill>
                <a:latin typeface="Times New Roman" pitchFamily="18" charset="0"/>
              </a:rPr>
              <a:t> </a:t>
            </a:r>
          </a:p>
        </p:txBody>
      </p:sp>
      <p:sp>
        <p:nvSpPr>
          <p:cNvPr id="2" name="Date Placeholder 1"/>
          <p:cNvSpPr>
            <a:spLocks noGrp="1"/>
          </p:cNvSpPr>
          <p:nvPr>
            <p:ph type="dt" sz="half" idx="10"/>
          </p:nvPr>
        </p:nvSpPr>
        <p:spPr/>
        <p:txBody>
          <a:bodyPr/>
          <a:lstStyle/>
          <a:p>
            <a:fld id="{3957F3CA-23B0-4297-8656-92A799F0F916}"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66</a:t>
            </a:fld>
            <a:endParaRPr lang="en-US"/>
          </a:p>
        </p:txBody>
      </p:sp>
    </p:spTree>
    <p:extLst>
      <p:ext uri="{BB962C8B-B14F-4D97-AF65-F5344CB8AC3E}">
        <p14:creationId xmlns:p14="http://schemas.microsoft.com/office/powerpoint/2010/main" val="41689174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26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26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26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26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26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noFill/>
        </p:spPr>
        <p:txBody>
          <a:bodyPr/>
          <a:lstStyle/>
          <a:p>
            <a:pPr eaLnBrk="1" hangingPunct="1"/>
            <a:r>
              <a:rPr lang="en-US" b="1" smtClean="0"/>
              <a:t>Gateway</a:t>
            </a:r>
            <a:endParaRPr lang="en-US" smtClean="0"/>
          </a:p>
        </p:txBody>
      </p:sp>
      <p:pic>
        <p:nvPicPr>
          <p:cNvPr id="91139" name="Picture 6"/>
          <p:cNvPicPr>
            <a:picLocks noChangeAspect="1" noChangeArrowheads="1"/>
          </p:cNvPicPr>
          <p:nvPr/>
        </p:nvPicPr>
        <p:blipFill>
          <a:blip r:embed="rId2"/>
          <a:srcRect/>
          <a:stretch>
            <a:fillRect/>
          </a:stretch>
        </p:blipFill>
        <p:spPr bwMode="auto">
          <a:xfrm>
            <a:off x="1922463" y="1594559"/>
            <a:ext cx="5627868" cy="4690353"/>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B2CEBBD3-6080-4FA8-9DEF-BF1401F5E02F}"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67</a:t>
            </a:fld>
            <a:endParaRPr lang="en-US"/>
          </a:p>
        </p:txBody>
      </p:sp>
    </p:spTree>
    <p:extLst>
      <p:ext uri="{BB962C8B-B14F-4D97-AF65-F5344CB8AC3E}">
        <p14:creationId xmlns:p14="http://schemas.microsoft.com/office/powerpoint/2010/main" val="1776251703"/>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title"/>
          </p:nvPr>
        </p:nvSpPr>
        <p:spPr>
          <a:noFill/>
        </p:spPr>
        <p:txBody>
          <a:bodyPr/>
          <a:lstStyle/>
          <a:p>
            <a:pPr eaLnBrk="1" hangingPunct="1"/>
            <a:r>
              <a:rPr lang="en-US" b="1" smtClean="0"/>
              <a:t>Gateway</a:t>
            </a:r>
            <a:r>
              <a:rPr lang="en-US" smtClean="0"/>
              <a:t> </a:t>
            </a:r>
          </a:p>
        </p:txBody>
      </p:sp>
      <p:pic>
        <p:nvPicPr>
          <p:cNvPr id="92163" name="Picture 8" descr="07"/>
          <p:cNvPicPr>
            <a:picLocks noChangeAspect="1" noChangeArrowheads="1"/>
          </p:cNvPicPr>
          <p:nvPr/>
        </p:nvPicPr>
        <p:blipFill>
          <a:blip r:embed="rId2"/>
          <a:srcRect/>
          <a:stretch>
            <a:fillRect/>
          </a:stretch>
        </p:blipFill>
        <p:spPr bwMode="auto">
          <a:xfrm>
            <a:off x="974552" y="1270000"/>
            <a:ext cx="8299450" cy="4979988"/>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8589E7DB-3DF5-4A61-BC0D-A9F9AF424FAA}"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68</a:t>
            </a:fld>
            <a:endParaRPr lang="en-US"/>
          </a:p>
        </p:txBody>
      </p:sp>
    </p:spTree>
    <p:extLst>
      <p:ext uri="{BB962C8B-B14F-4D97-AF65-F5344CB8AC3E}">
        <p14:creationId xmlns:p14="http://schemas.microsoft.com/office/powerpoint/2010/main" val="16120471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62"/>
                                        </p:tgtEl>
                                        <p:attrNameLst>
                                          <p:attrName>style.visibility</p:attrName>
                                        </p:attrNameLst>
                                      </p:cBhvr>
                                      <p:to>
                                        <p:strVal val="visible"/>
                                      </p:to>
                                    </p:set>
                                    <p:animEffect transition="in" filter="blinds(horizontal)">
                                      <p:cBhvr>
                                        <p:cTn id="7" dur="500"/>
                                        <p:tgtEl>
                                          <p:spTgt spid="9216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2163"/>
                                        </p:tgtEl>
                                        <p:attrNameLst>
                                          <p:attrName>style.visibility</p:attrName>
                                        </p:attrNameLst>
                                      </p:cBhvr>
                                      <p:to>
                                        <p:strVal val="visible"/>
                                      </p:to>
                                    </p:set>
                                    <p:animEffect transition="in" filter="blinds(horizontal)">
                                      <p:cBhvr>
                                        <p:cTn id="12" dur="500"/>
                                        <p:tgtEl>
                                          <p:spTgt spid="92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noFill/>
        </p:spPr>
        <p:txBody>
          <a:bodyPr/>
          <a:lstStyle/>
          <a:p>
            <a:pPr eaLnBrk="1" hangingPunct="1"/>
            <a:r>
              <a:rPr lang="en-US" b="1" smtClean="0"/>
              <a:t>Gateway</a:t>
            </a:r>
            <a:r>
              <a:rPr lang="en-US" smtClean="0"/>
              <a:t> </a:t>
            </a:r>
          </a:p>
        </p:txBody>
      </p:sp>
      <p:sp>
        <p:nvSpPr>
          <p:cNvPr id="459781" name="Text Box 5"/>
          <p:cNvSpPr txBox="1">
            <a:spLocks noChangeArrowheads="1"/>
          </p:cNvSpPr>
          <p:nvPr/>
        </p:nvSpPr>
        <p:spPr bwMode="auto">
          <a:xfrm>
            <a:off x="816475" y="1270000"/>
            <a:ext cx="8728075" cy="4524375"/>
          </a:xfrm>
          <a:prstGeom prst="rect">
            <a:avLst/>
          </a:prstGeom>
          <a:noFill/>
          <a:ln w="9525">
            <a:noFill/>
            <a:miter lim="800000"/>
            <a:headEnd/>
            <a:tailEnd/>
          </a:ln>
        </p:spPr>
        <p:txBody>
          <a:bodyPr>
            <a:spAutoFit/>
          </a:bodyPr>
          <a:lstStyle/>
          <a:p>
            <a:pPr marL="339725" indent="-339725" algn="just">
              <a:buFont typeface="Wingdings" pitchFamily="2" charset="2"/>
              <a:buChar char="§"/>
              <a:tabLst>
                <a:tab pos="339725" algn="l"/>
              </a:tabLst>
            </a:pPr>
            <a:r>
              <a:rPr lang="en-US" sz="2400" b="1">
                <a:solidFill>
                  <a:srgbClr val="000066"/>
                </a:solidFill>
                <a:latin typeface="Times New Roman" pitchFamily="18" charset="0"/>
              </a:rPr>
              <a:t>Gateway </a:t>
            </a:r>
            <a:r>
              <a:rPr lang="en-US" sz="2400" err="1">
                <a:solidFill>
                  <a:srgbClr val="000066"/>
                </a:solidFill>
                <a:latin typeface="Times New Roman" pitchFamily="18" charset="0"/>
              </a:rPr>
              <a:t>là</a:t>
            </a:r>
            <a:r>
              <a:rPr lang="en-US" sz="2400">
                <a:solidFill>
                  <a:srgbClr val="000066"/>
                </a:solidFill>
                <a:latin typeface="Times New Roman" pitchFamily="18" charset="0"/>
              </a:rPr>
              <a:t> </a:t>
            </a:r>
            <a:r>
              <a:rPr lang="en-US" sz="2400" err="1">
                <a:solidFill>
                  <a:srgbClr val="000066"/>
                </a:solidFill>
                <a:latin typeface="Times New Roman" pitchFamily="18" charset="0"/>
              </a:rPr>
              <a:t>thiết</a:t>
            </a:r>
            <a:r>
              <a:rPr lang="en-US" sz="2400">
                <a:solidFill>
                  <a:srgbClr val="000066"/>
                </a:solidFill>
                <a:latin typeface="Times New Roman" pitchFamily="18" charset="0"/>
              </a:rPr>
              <a:t> </a:t>
            </a:r>
            <a:r>
              <a:rPr lang="en-US" sz="2400" err="1">
                <a:solidFill>
                  <a:srgbClr val="000066"/>
                </a:solidFill>
                <a:latin typeface="Times New Roman" pitchFamily="18" charset="0"/>
              </a:rPr>
              <a:t>bị</a:t>
            </a:r>
            <a:r>
              <a:rPr lang="en-US" sz="2400">
                <a:solidFill>
                  <a:srgbClr val="000066"/>
                </a:solidFill>
                <a:latin typeface="Times New Roman" pitchFamily="18" charset="0"/>
              </a:rPr>
              <a:t> </a:t>
            </a:r>
            <a:r>
              <a:rPr lang="en-US" sz="2400" err="1">
                <a:solidFill>
                  <a:srgbClr val="000066"/>
                </a:solidFill>
                <a:latin typeface="Times New Roman" pitchFamily="18" charset="0"/>
              </a:rPr>
              <a:t>trung</a:t>
            </a:r>
            <a:r>
              <a:rPr lang="en-US" sz="2400">
                <a:solidFill>
                  <a:srgbClr val="000066"/>
                </a:solidFill>
                <a:latin typeface="Times New Roman" pitchFamily="18" charset="0"/>
              </a:rPr>
              <a:t> </a:t>
            </a:r>
            <a:r>
              <a:rPr lang="en-US" sz="2400" err="1">
                <a:solidFill>
                  <a:srgbClr val="000066"/>
                </a:solidFill>
                <a:latin typeface="Times New Roman" pitchFamily="18" charset="0"/>
              </a:rPr>
              <a:t>gian</a:t>
            </a:r>
            <a:r>
              <a:rPr lang="en-US" sz="2400">
                <a:solidFill>
                  <a:srgbClr val="000066"/>
                </a:solidFill>
                <a:latin typeface="Times New Roman" pitchFamily="18" charset="0"/>
              </a:rPr>
              <a:t> </a:t>
            </a:r>
            <a:r>
              <a:rPr lang="en-US" sz="2400" err="1">
                <a:solidFill>
                  <a:srgbClr val="000066"/>
                </a:solidFill>
                <a:latin typeface="Times New Roman" pitchFamily="18" charset="0"/>
              </a:rPr>
              <a:t>dùng</a:t>
            </a:r>
            <a:r>
              <a:rPr lang="en-US" sz="2400">
                <a:solidFill>
                  <a:srgbClr val="000066"/>
                </a:solidFill>
                <a:latin typeface="Times New Roman" pitchFamily="18" charset="0"/>
              </a:rPr>
              <a:t> </a:t>
            </a:r>
            <a:r>
              <a:rPr lang="en-US" sz="2400" err="1">
                <a:solidFill>
                  <a:srgbClr val="000066"/>
                </a:solidFill>
                <a:latin typeface="Times New Roman" pitchFamily="18" charset="0"/>
              </a:rPr>
              <a:t>để</a:t>
            </a:r>
            <a:r>
              <a:rPr lang="en-US" sz="2400">
                <a:solidFill>
                  <a:srgbClr val="000066"/>
                </a:solidFill>
                <a:latin typeface="Times New Roman" pitchFamily="18" charset="0"/>
              </a:rPr>
              <a:t> </a:t>
            </a:r>
            <a:r>
              <a:rPr lang="en-US" sz="2400" err="1">
                <a:solidFill>
                  <a:srgbClr val="000066"/>
                </a:solidFill>
                <a:latin typeface="Times New Roman" pitchFamily="18" charset="0"/>
              </a:rPr>
              <a:t>nối</a:t>
            </a:r>
            <a:r>
              <a:rPr lang="en-US" sz="2400">
                <a:solidFill>
                  <a:srgbClr val="000066"/>
                </a:solidFill>
                <a:latin typeface="Times New Roman" pitchFamily="18" charset="0"/>
              </a:rPr>
              <a:t> </a:t>
            </a:r>
            <a:r>
              <a:rPr lang="en-US" sz="2400" err="1">
                <a:solidFill>
                  <a:srgbClr val="000066"/>
                </a:solidFill>
                <a:latin typeface="Times New Roman" pitchFamily="18" charset="0"/>
              </a:rPr>
              <a:t>kết</a:t>
            </a:r>
            <a:r>
              <a:rPr lang="en-US" sz="2400">
                <a:solidFill>
                  <a:srgbClr val="000066"/>
                </a:solidFill>
                <a:latin typeface="Times New Roman" pitchFamily="18" charset="0"/>
              </a:rPr>
              <a:t> </a:t>
            </a:r>
            <a:r>
              <a:rPr lang="en-US" sz="2400" err="1">
                <a:solidFill>
                  <a:srgbClr val="000066"/>
                </a:solidFill>
                <a:latin typeface="Times New Roman" pitchFamily="18" charset="0"/>
              </a:rPr>
              <a:t>mạng</a:t>
            </a:r>
            <a:r>
              <a:rPr lang="en-US" sz="2400">
                <a:solidFill>
                  <a:srgbClr val="000066"/>
                </a:solidFill>
                <a:latin typeface="Times New Roman" pitchFamily="18" charset="0"/>
              </a:rPr>
              <a:t> </a:t>
            </a:r>
            <a:r>
              <a:rPr lang="en-US" sz="2400" err="1">
                <a:solidFill>
                  <a:srgbClr val="000066"/>
                </a:solidFill>
                <a:latin typeface="Times New Roman" pitchFamily="18" charset="0"/>
              </a:rPr>
              <a:t>nội</a:t>
            </a:r>
            <a:r>
              <a:rPr lang="en-US" sz="2400">
                <a:solidFill>
                  <a:srgbClr val="000066"/>
                </a:solidFill>
                <a:latin typeface="Times New Roman" pitchFamily="18" charset="0"/>
              </a:rPr>
              <a:t> </a:t>
            </a:r>
            <a:r>
              <a:rPr lang="en-US" sz="2400" err="1">
                <a:solidFill>
                  <a:srgbClr val="000066"/>
                </a:solidFill>
                <a:latin typeface="Times New Roman" pitchFamily="18" charset="0"/>
              </a:rPr>
              <a:t>bộ</a:t>
            </a:r>
            <a:r>
              <a:rPr lang="en-US" sz="2400">
                <a:solidFill>
                  <a:srgbClr val="000066"/>
                </a:solidFill>
                <a:latin typeface="Times New Roman" pitchFamily="18" charset="0"/>
              </a:rPr>
              <a:t> </a:t>
            </a:r>
            <a:r>
              <a:rPr lang="en-US" sz="2400" err="1">
                <a:solidFill>
                  <a:srgbClr val="000066"/>
                </a:solidFill>
                <a:latin typeface="Times New Roman" pitchFamily="18" charset="0"/>
              </a:rPr>
              <a:t>bên</a:t>
            </a:r>
            <a:r>
              <a:rPr lang="en-US" sz="2400">
                <a:solidFill>
                  <a:srgbClr val="000066"/>
                </a:solidFill>
                <a:latin typeface="Times New Roman" pitchFamily="18" charset="0"/>
              </a:rPr>
              <a:t> </a:t>
            </a:r>
            <a:r>
              <a:rPr lang="en-US" sz="2400" err="1">
                <a:solidFill>
                  <a:srgbClr val="000066"/>
                </a:solidFill>
                <a:latin typeface="Times New Roman" pitchFamily="18" charset="0"/>
              </a:rPr>
              <a:t>trong</a:t>
            </a:r>
            <a:r>
              <a:rPr lang="en-US" sz="2400">
                <a:solidFill>
                  <a:srgbClr val="000066"/>
                </a:solidFill>
                <a:latin typeface="Times New Roman" pitchFamily="18" charset="0"/>
              </a:rPr>
              <a:t> </a:t>
            </a:r>
            <a:r>
              <a:rPr lang="en-US" sz="2400" err="1">
                <a:solidFill>
                  <a:srgbClr val="000066"/>
                </a:solidFill>
                <a:latin typeface="Times New Roman" pitchFamily="18" charset="0"/>
              </a:rPr>
              <a:t>và</a:t>
            </a:r>
            <a:r>
              <a:rPr lang="en-US" sz="2400">
                <a:solidFill>
                  <a:srgbClr val="000066"/>
                </a:solidFill>
                <a:latin typeface="Times New Roman" pitchFamily="18" charset="0"/>
              </a:rPr>
              <a:t> </a:t>
            </a:r>
            <a:r>
              <a:rPr lang="en-US" sz="2400" err="1">
                <a:solidFill>
                  <a:srgbClr val="000066"/>
                </a:solidFill>
                <a:latin typeface="Times New Roman" pitchFamily="18" charset="0"/>
              </a:rPr>
              <a:t>mạng</a:t>
            </a:r>
            <a:r>
              <a:rPr lang="en-US" sz="2400">
                <a:solidFill>
                  <a:srgbClr val="000066"/>
                </a:solidFill>
                <a:latin typeface="Times New Roman" pitchFamily="18" charset="0"/>
              </a:rPr>
              <a:t> </a:t>
            </a:r>
            <a:r>
              <a:rPr lang="en-US" sz="2400" err="1">
                <a:solidFill>
                  <a:srgbClr val="000066"/>
                </a:solidFill>
                <a:latin typeface="Times New Roman" pitchFamily="18" charset="0"/>
              </a:rPr>
              <a:t>bên</a:t>
            </a:r>
            <a:r>
              <a:rPr lang="en-US" sz="2400">
                <a:solidFill>
                  <a:srgbClr val="000066"/>
                </a:solidFill>
                <a:latin typeface="Times New Roman" pitchFamily="18" charset="0"/>
              </a:rPr>
              <a:t> </a:t>
            </a:r>
            <a:r>
              <a:rPr lang="en-US" sz="2400" err="1">
                <a:solidFill>
                  <a:srgbClr val="000066"/>
                </a:solidFill>
                <a:latin typeface="Times New Roman" pitchFamily="18" charset="0"/>
              </a:rPr>
              <a:t>ngoài</a:t>
            </a:r>
            <a:r>
              <a:rPr lang="en-US" sz="2400">
                <a:solidFill>
                  <a:srgbClr val="000066"/>
                </a:solidFill>
                <a:latin typeface="Times New Roman" pitchFamily="18" charset="0"/>
              </a:rPr>
              <a:t>. </a:t>
            </a:r>
            <a:r>
              <a:rPr lang="en-US" sz="2400" err="1">
                <a:solidFill>
                  <a:srgbClr val="000066"/>
                </a:solidFill>
                <a:latin typeface="Times New Roman" pitchFamily="18" charset="0"/>
              </a:rPr>
              <a:t>Nó</a:t>
            </a:r>
            <a:r>
              <a:rPr lang="en-US" sz="2400">
                <a:solidFill>
                  <a:srgbClr val="000066"/>
                </a:solidFill>
                <a:latin typeface="Times New Roman" pitchFamily="18" charset="0"/>
              </a:rPr>
              <a:t> </a:t>
            </a:r>
            <a:r>
              <a:rPr lang="en-US" sz="2400" err="1">
                <a:solidFill>
                  <a:srgbClr val="000066"/>
                </a:solidFill>
                <a:latin typeface="Times New Roman" pitchFamily="18" charset="0"/>
              </a:rPr>
              <a:t>có</a:t>
            </a:r>
            <a:r>
              <a:rPr lang="en-US" sz="2400">
                <a:solidFill>
                  <a:srgbClr val="000066"/>
                </a:solidFill>
                <a:latin typeface="Times New Roman" pitchFamily="18" charset="0"/>
              </a:rPr>
              <a:t> </a:t>
            </a:r>
            <a:r>
              <a:rPr lang="en-US" sz="2400" err="1">
                <a:solidFill>
                  <a:srgbClr val="000066"/>
                </a:solidFill>
                <a:latin typeface="Times New Roman" pitchFamily="18" charset="0"/>
              </a:rPr>
              <a:t>chức</a:t>
            </a:r>
            <a:r>
              <a:rPr lang="en-US" sz="2400">
                <a:solidFill>
                  <a:srgbClr val="000066"/>
                </a:solidFill>
                <a:latin typeface="Times New Roman" pitchFamily="18" charset="0"/>
              </a:rPr>
              <a:t> </a:t>
            </a:r>
            <a:r>
              <a:rPr lang="en-US" sz="2400" err="1">
                <a:solidFill>
                  <a:srgbClr val="000066"/>
                </a:solidFill>
                <a:latin typeface="Times New Roman" pitchFamily="18" charset="0"/>
              </a:rPr>
              <a:t>năng</a:t>
            </a:r>
            <a:r>
              <a:rPr lang="en-US" sz="2400">
                <a:solidFill>
                  <a:srgbClr val="000066"/>
                </a:solidFill>
                <a:latin typeface="Times New Roman" pitchFamily="18" charset="0"/>
              </a:rPr>
              <a:t> </a:t>
            </a:r>
            <a:r>
              <a:rPr lang="en-US" sz="2400" err="1">
                <a:solidFill>
                  <a:srgbClr val="000066"/>
                </a:solidFill>
                <a:latin typeface="Times New Roman" pitchFamily="18" charset="0"/>
              </a:rPr>
              <a:t>kiểm</a:t>
            </a:r>
            <a:r>
              <a:rPr lang="en-US" sz="2400">
                <a:solidFill>
                  <a:srgbClr val="000066"/>
                </a:solidFill>
                <a:latin typeface="Times New Roman" pitchFamily="18" charset="0"/>
              </a:rPr>
              <a:t> </a:t>
            </a:r>
            <a:r>
              <a:rPr lang="en-US" sz="2400" err="1">
                <a:solidFill>
                  <a:srgbClr val="000066"/>
                </a:solidFill>
                <a:latin typeface="Times New Roman" pitchFamily="18" charset="0"/>
              </a:rPr>
              <a:t>soát</a:t>
            </a:r>
            <a:r>
              <a:rPr lang="en-US" sz="2400">
                <a:solidFill>
                  <a:srgbClr val="000066"/>
                </a:solidFill>
                <a:latin typeface="Times New Roman" pitchFamily="18" charset="0"/>
              </a:rPr>
              <a:t> </a:t>
            </a:r>
            <a:r>
              <a:rPr lang="en-US" sz="2400" err="1">
                <a:solidFill>
                  <a:srgbClr val="000066"/>
                </a:solidFill>
                <a:latin typeface="Times New Roman" pitchFamily="18" charset="0"/>
              </a:rPr>
              <a:t>tất</a:t>
            </a:r>
            <a:r>
              <a:rPr lang="en-US" sz="2400">
                <a:solidFill>
                  <a:srgbClr val="000066"/>
                </a:solidFill>
                <a:latin typeface="Times New Roman" pitchFamily="18" charset="0"/>
              </a:rPr>
              <a:t> </a:t>
            </a:r>
            <a:r>
              <a:rPr lang="en-US" sz="2400" err="1">
                <a:solidFill>
                  <a:srgbClr val="000066"/>
                </a:solidFill>
                <a:latin typeface="Times New Roman" pitchFamily="18" charset="0"/>
              </a:rPr>
              <a:t>cả</a:t>
            </a:r>
            <a:r>
              <a:rPr lang="en-US" sz="2400">
                <a:solidFill>
                  <a:srgbClr val="000066"/>
                </a:solidFill>
                <a:latin typeface="Times New Roman" pitchFamily="18" charset="0"/>
              </a:rPr>
              <a:t> </a:t>
            </a:r>
            <a:r>
              <a:rPr lang="en-US" sz="2400" err="1">
                <a:solidFill>
                  <a:srgbClr val="000066"/>
                </a:solidFill>
                <a:latin typeface="Times New Roman" pitchFamily="18" charset="0"/>
              </a:rPr>
              <a:t>các</a:t>
            </a:r>
            <a:r>
              <a:rPr lang="en-US" sz="2400">
                <a:solidFill>
                  <a:srgbClr val="000066"/>
                </a:solidFill>
                <a:latin typeface="Times New Roman" pitchFamily="18" charset="0"/>
              </a:rPr>
              <a:t> </a:t>
            </a:r>
            <a:r>
              <a:rPr lang="en-US" sz="2400" err="1">
                <a:solidFill>
                  <a:srgbClr val="000066"/>
                </a:solidFill>
                <a:latin typeface="Times New Roman" pitchFamily="18" charset="0"/>
              </a:rPr>
              <a:t>luồng</a:t>
            </a:r>
            <a:r>
              <a:rPr lang="en-US" sz="2400">
                <a:solidFill>
                  <a:srgbClr val="000066"/>
                </a:solidFill>
                <a:latin typeface="Times New Roman" pitchFamily="18" charset="0"/>
              </a:rPr>
              <a:t> </a:t>
            </a:r>
            <a:r>
              <a:rPr lang="en-US" sz="2400" err="1">
                <a:solidFill>
                  <a:srgbClr val="000066"/>
                </a:solidFill>
                <a:latin typeface="Times New Roman" pitchFamily="18" charset="0"/>
              </a:rPr>
              <a:t>dữ</a:t>
            </a:r>
            <a:r>
              <a:rPr lang="en-US" sz="2400">
                <a:solidFill>
                  <a:srgbClr val="000066"/>
                </a:solidFill>
                <a:latin typeface="Times New Roman" pitchFamily="18" charset="0"/>
              </a:rPr>
              <a:t> </a:t>
            </a:r>
            <a:r>
              <a:rPr lang="en-US" sz="2400" err="1">
                <a:solidFill>
                  <a:srgbClr val="000066"/>
                </a:solidFill>
                <a:latin typeface="Times New Roman" pitchFamily="18" charset="0"/>
              </a:rPr>
              <a:t>liệu</a:t>
            </a:r>
            <a:r>
              <a:rPr lang="en-US" sz="2400">
                <a:solidFill>
                  <a:srgbClr val="000066"/>
                </a:solidFill>
                <a:latin typeface="Times New Roman" pitchFamily="18" charset="0"/>
              </a:rPr>
              <a:t> </a:t>
            </a:r>
            <a:r>
              <a:rPr lang="en-US" sz="2400" err="1">
                <a:solidFill>
                  <a:srgbClr val="000066"/>
                </a:solidFill>
                <a:latin typeface="Times New Roman" pitchFamily="18" charset="0"/>
              </a:rPr>
              <a:t>ra</a:t>
            </a:r>
            <a:r>
              <a:rPr lang="en-US" sz="2400">
                <a:solidFill>
                  <a:srgbClr val="000066"/>
                </a:solidFill>
                <a:latin typeface="Times New Roman" pitchFamily="18" charset="0"/>
              </a:rPr>
              <a:t> </a:t>
            </a:r>
            <a:r>
              <a:rPr lang="en-US" sz="2400" err="1">
                <a:solidFill>
                  <a:srgbClr val="000066"/>
                </a:solidFill>
                <a:latin typeface="Times New Roman" pitchFamily="18" charset="0"/>
              </a:rPr>
              <a:t>đi</a:t>
            </a:r>
            <a:r>
              <a:rPr lang="en-US" sz="2400">
                <a:solidFill>
                  <a:srgbClr val="000066"/>
                </a:solidFill>
                <a:latin typeface="Times New Roman" pitchFamily="18" charset="0"/>
              </a:rPr>
              <a:t> </a:t>
            </a:r>
            <a:r>
              <a:rPr lang="en-US" sz="2400" err="1">
                <a:solidFill>
                  <a:srgbClr val="000066"/>
                </a:solidFill>
                <a:latin typeface="Times New Roman" pitchFamily="18" charset="0"/>
              </a:rPr>
              <a:t>và</a:t>
            </a:r>
            <a:r>
              <a:rPr lang="en-US" sz="2400">
                <a:solidFill>
                  <a:srgbClr val="000066"/>
                </a:solidFill>
                <a:latin typeface="Times New Roman" pitchFamily="18" charset="0"/>
              </a:rPr>
              <a:t> </a:t>
            </a:r>
            <a:r>
              <a:rPr lang="en-US" sz="2400" err="1">
                <a:solidFill>
                  <a:srgbClr val="000066"/>
                </a:solidFill>
                <a:latin typeface="Times New Roman" pitchFamily="18" charset="0"/>
              </a:rPr>
              <a:t>vào</a:t>
            </a:r>
            <a:r>
              <a:rPr lang="en-US" sz="2400">
                <a:solidFill>
                  <a:srgbClr val="000066"/>
                </a:solidFill>
                <a:latin typeface="Times New Roman" pitchFamily="18" charset="0"/>
              </a:rPr>
              <a:t> </a:t>
            </a:r>
            <a:r>
              <a:rPr lang="en-US" sz="2400" err="1">
                <a:solidFill>
                  <a:srgbClr val="000066"/>
                </a:solidFill>
                <a:latin typeface="Times New Roman" pitchFamily="18" charset="0"/>
              </a:rPr>
              <a:t>mạng</a:t>
            </a:r>
            <a:r>
              <a:rPr lang="en-US" sz="2400">
                <a:solidFill>
                  <a:srgbClr val="000066"/>
                </a:solidFill>
                <a:latin typeface="Times New Roman" pitchFamily="18" charset="0"/>
              </a:rPr>
              <a:t> </a:t>
            </a:r>
            <a:r>
              <a:rPr lang="en-US" sz="2400" err="1">
                <a:solidFill>
                  <a:srgbClr val="000066"/>
                </a:solidFill>
                <a:latin typeface="Times New Roman" pitchFamily="18" charset="0"/>
              </a:rPr>
              <a:t>nhằm</a:t>
            </a:r>
            <a:r>
              <a:rPr lang="en-US" sz="2400">
                <a:solidFill>
                  <a:srgbClr val="000066"/>
                </a:solidFill>
                <a:latin typeface="Times New Roman" pitchFamily="18" charset="0"/>
              </a:rPr>
              <a:t> </a:t>
            </a:r>
            <a:r>
              <a:rPr lang="en-US" sz="2400" err="1">
                <a:solidFill>
                  <a:srgbClr val="000066"/>
                </a:solidFill>
                <a:latin typeface="Times New Roman" pitchFamily="18" charset="0"/>
              </a:rPr>
              <a:t>ngăn</a:t>
            </a:r>
            <a:r>
              <a:rPr lang="en-US" sz="2400">
                <a:solidFill>
                  <a:srgbClr val="000066"/>
                </a:solidFill>
                <a:latin typeface="Times New Roman" pitchFamily="18" charset="0"/>
              </a:rPr>
              <a:t> </a:t>
            </a:r>
            <a:r>
              <a:rPr lang="en-US" sz="2400" err="1">
                <a:solidFill>
                  <a:srgbClr val="000066"/>
                </a:solidFill>
                <a:latin typeface="Times New Roman" pitchFamily="18" charset="0"/>
              </a:rPr>
              <a:t>chặn</a:t>
            </a:r>
            <a:r>
              <a:rPr lang="en-US" sz="2400">
                <a:solidFill>
                  <a:srgbClr val="000066"/>
                </a:solidFill>
                <a:latin typeface="Times New Roman" pitchFamily="18" charset="0"/>
              </a:rPr>
              <a:t> </a:t>
            </a:r>
            <a:r>
              <a:rPr lang="en-US" sz="2400" err="1">
                <a:solidFill>
                  <a:srgbClr val="000066"/>
                </a:solidFill>
                <a:latin typeface="Times New Roman" pitchFamily="18" charset="0"/>
              </a:rPr>
              <a:t>được</a:t>
            </a:r>
            <a:r>
              <a:rPr lang="en-US" sz="2400">
                <a:solidFill>
                  <a:srgbClr val="000066"/>
                </a:solidFill>
                <a:latin typeface="Times New Roman" pitchFamily="18" charset="0"/>
              </a:rPr>
              <a:t> hacker </a:t>
            </a:r>
            <a:r>
              <a:rPr lang="en-US" sz="2400" err="1">
                <a:solidFill>
                  <a:srgbClr val="000066"/>
                </a:solidFill>
                <a:latin typeface="Times New Roman" pitchFamily="18" charset="0"/>
              </a:rPr>
              <a:t>tấn</a:t>
            </a:r>
            <a:r>
              <a:rPr lang="en-US" sz="2400">
                <a:solidFill>
                  <a:srgbClr val="000066"/>
                </a:solidFill>
                <a:latin typeface="Times New Roman" pitchFamily="18" charset="0"/>
              </a:rPr>
              <a:t> </a:t>
            </a:r>
            <a:r>
              <a:rPr lang="en-US" sz="2400" err="1">
                <a:solidFill>
                  <a:srgbClr val="000066"/>
                </a:solidFill>
                <a:latin typeface="Times New Roman" pitchFamily="18" charset="0"/>
              </a:rPr>
              <a:t>công</a:t>
            </a:r>
            <a:r>
              <a:rPr lang="en-US" sz="2400">
                <a:solidFill>
                  <a:srgbClr val="000066"/>
                </a:solidFill>
                <a:latin typeface="Times New Roman" pitchFamily="18" charset="0"/>
              </a:rPr>
              <a:t>. </a:t>
            </a:r>
            <a:r>
              <a:rPr lang="en-US" sz="2400" err="1">
                <a:solidFill>
                  <a:srgbClr val="000066"/>
                </a:solidFill>
                <a:latin typeface="Times New Roman" pitchFamily="18" charset="0"/>
              </a:rPr>
              <a:t>Ðồng</a:t>
            </a:r>
            <a:r>
              <a:rPr lang="en-US" sz="2400">
                <a:solidFill>
                  <a:srgbClr val="000066"/>
                </a:solidFill>
                <a:latin typeface="Times New Roman" pitchFamily="18" charset="0"/>
              </a:rPr>
              <a:t> </a:t>
            </a:r>
            <a:r>
              <a:rPr lang="en-US" sz="2400" err="1">
                <a:solidFill>
                  <a:srgbClr val="000066"/>
                </a:solidFill>
                <a:latin typeface="Times New Roman" pitchFamily="18" charset="0"/>
              </a:rPr>
              <a:t>thời</a:t>
            </a:r>
            <a:r>
              <a:rPr lang="en-US" sz="2400">
                <a:solidFill>
                  <a:srgbClr val="000066"/>
                </a:solidFill>
                <a:latin typeface="Times New Roman" pitchFamily="18" charset="0"/>
              </a:rPr>
              <a:t> </a:t>
            </a:r>
            <a:r>
              <a:rPr lang="en-US" sz="2400" err="1">
                <a:solidFill>
                  <a:srgbClr val="000066"/>
                </a:solidFill>
                <a:latin typeface="Times New Roman" pitchFamily="18" charset="0"/>
              </a:rPr>
              <a:t>thiết</a:t>
            </a:r>
            <a:r>
              <a:rPr lang="en-US" sz="2400">
                <a:solidFill>
                  <a:srgbClr val="000066"/>
                </a:solidFill>
                <a:latin typeface="Times New Roman" pitchFamily="18" charset="0"/>
              </a:rPr>
              <a:t> </a:t>
            </a:r>
            <a:r>
              <a:rPr lang="en-US" sz="2400" err="1">
                <a:solidFill>
                  <a:srgbClr val="000066"/>
                </a:solidFill>
                <a:latin typeface="Times New Roman" pitchFamily="18" charset="0"/>
              </a:rPr>
              <a:t>bị</a:t>
            </a:r>
            <a:r>
              <a:rPr lang="en-US" sz="2400">
                <a:solidFill>
                  <a:srgbClr val="000066"/>
                </a:solidFill>
                <a:latin typeface="Times New Roman" pitchFamily="18" charset="0"/>
              </a:rPr>
              <a:t> </a:t>
            </a:r>
            <a:r>
              <a:rPr lang="en-US" sz="2400" err="1">
                <a:solidFill>
                  <a:srgbClr val="000066"/>
                </a:solidFill>
                <a:latin typeface="Times New Roman" pitchFamily="18" charset="0"/>
              </a:rPr>
              <a:t>này</a:t>
            </a:r>
            <a:r>
              <a:rPr lang="en-US" sz="2400">
                <a:solidFill>
                  <a:srgbClr val="000066"/>
                </a:solidFill>
                <a:latin typeface="Times New Roman" pitchFamily="18" charset="0"/>
              </a:rPr>
              <a:t> </a:t>
            </a:r>
            <a:r>
              <a:rPr lang="en-US" sz="2400" err="1">
                <a:solidFill>
                  <a:srgbClr val="000066"/>
                </a:solidFill>
                <a:latin typeface="Times New Roman" pitchFamily="18" charset="0"/>
              </a:rPr>
              <a:t>cũng</a:t>
            </a:r>
            <a:r>
              <a:rPr lang="en-US" sz="2400">
                <a:solidFill>
                  <a:srgbClr val="000066"/>
                </a:solidFill>
                <a:latin typeface="Times New Roman" pitchFamily="18" charset="0"/>
              </a:rPr>
              <a:t> </a:t>
            </a:r>
            <a:r>
              <a:rPr lang="en-US" sz="2400" err="1">
                <a:solidFill>
                  <a:srgbClr val="000066"/>
                </a:solidFill>
                <a:latin typeface="Times New Roman" pitchFamily="18" charset="0"/>
              </a:rPr>
              <a:t>hỗ</a:t>
            </a:r>
            <a:r>
              <a:rPr lang="en-US" sz="2400">
                <a:solidFill>
                  <a:srgbClr val="000066"/>
                </a:solidFill>
                <a:latin typeface="Times New Roman" pitchFamily="18" charset="0"/>
              </a:rPr>
              <a:t> </a:t>
            </a:r>
            <a:r>
              <a:rPr lang="en-US" sz="2400" err="1">
                <a:solidFill>
                  <a:srgbClr val="000066"/>
                </a:solidFill>
                <a:latin typeface="Times New Roman" pitchFamily="18" charset="0"/>
              </a:rPr>
              <a:t>trợ</a:t>
            </a:r>
            <a:r>
              <a:rPr lang="en-US" sz="2400">
                <a:solidFill>
                  <a:srgbClr val="000066"/>
                </a:solidFill>
                <a:latin typeface="Times New Roman" pitchFamily="18" charset="0"/>
              </a:rPr>
              <a:t> </a:t>
            </a:r>
            <a:r>
              <a:rPr lang="en-US" sz="2400" err="1">
                <a:solidFill>
                  <a:srgbClr val="000066"/>
                </a:solidFill>
                <a:latin typeface="Times New Roman" pitchFamily="18" charset="0"/>
              </a:rPr>
              <a:t>chúng</a:t>
            </a:r>
            <a:r>
              <a:rPr lang="en-US" sz="2400">
                <a:solidFill>
                  <a:srgbClr val="000066"/>
                </a:solidFill>
                <a:latin typeface="Times New Roman" pitchFamily="18" charset="0"/>
              </a:rPr>
              <a:t> ta chia </a:t>
            </a:r>
            <a:r>
              <a:rPr lang="en-US" sz="2400" err="1">
                <a:solidFill>
                  <a:srgbClr val="000066"/>
                </a:solidFill>
                <a:latin typeface="Times New Roman" pitchFamily="18" charset="0"/>
              </a:rPr>
              <a:t>sẻ</a:t>
            </a:r>
            <a:r>
              <a:rPr lang="en-US" sz="2400">
                <a:solidFill>
                  <a:srgbClr val="000066"/>
                </a:solidFill>
                <a:latin typeface="Times New Roman" pitchFamily="18" charset="0"/>
              </a:rPr>
              <a:t> </a:t>
            </a:r>
            <a:r>
              <a:rPr lang="en-US" sz="2400" err="1">
                <a:solidFill>
                  <a:srgbClr val="000066"/>
                </a:solidFill>
                <a:latin typeface="Times New Roman" pitchFamily="18" charset="0"/>
              </a:rPr>
              <a:t>một</a:t>
            </a:r>
            <a:r>
              <a:rPr lang="en-US" sz="2400">
                <a:solidFill>
                  <a:srgbClr val="000066"/>
                </a:solidFill>
                <a:latin typeface="Times New Roman" pitchFamily="18" charset="0"/>
              </a:rPr>
              <a:t> </a:t>
            </a:r>
            <a:r>
              <a:rPr lang="en-US" sz="2400" err="1">
                <a:solidFill>
                  <a:srgbClr val="000066"/>
                </a:solidFill>
                <a:latin typeface="Times New Roman" pitchFamily="18" charset="0"/>
              </a:rPr>
              <a:t>số</a:t>
            </a:r>
            <a:r>
              <a:rPr lang="en-US" sz="2400">
                <a:solidFill>
                  <a:srgbClr val="000066"/>
                </a:solidFill>
                <a:latin typeface="Times New Roman" pitchFamily="18" charset="0"/>
              </a:rPr>
              <a:t> </a:t>
            </a:r>
            <a:r>
              <a:rPr lang="en-US" sz="2400" err="1">
                <a:solidFill>
                  <a:srgbClr val="000066"/>
                </a:solidFill>
                <a:latin typeface="Times New Roman" pitchFamily="18" charset="0"/>
              </a:rPr>
              <a:t>dịch</a:t>
            </a:r>
            <a:r>
              <a:rPr lang="en-US" sz="2400">
                <a:solidFill>
                  <a:srgbClr val="000066"/>
                </a:solidFill>
                <a:latin typeface="Times New Roman" pitchFamily="18" charset="0"/>
              </a:rPr>
              <a:t> </a:t>
            </a:r>
            <a:r>
              <a:rPr lang="en-US" sz="2400" err="1">
                <a:solidFill>
                  <a:srgbClr val="000066"/>
                </a:solidFill>
                <a:latin typeface="Times New Roman" pitchFamily="18" charset="0"/>
              </a:rPr>
              <a:t>vụ</a:t>
            </a:r>
            <a:r>
              <a:rPr lang="en-US" sz="2400">
                <a:solidFill>
                  <a:srgbClr val="000066"/>
                </a:solidFill>
                <a:latin typeface="Times New Roman" pitchFamily="18" charset="0"/>
              </a:rPr>
              <a:t> (</a:t>
            </a:r>
            <a:r>
              <a:rPr lang="en-US" sz="2400" err="1">
                <a:solidFill>
                  <a:srgbClr val="000066"/>
                </a:solidFill>
                <a:latin typeface="Times New Roman" pitchFamily="18" charset="0"/>
              </a:rPr>
              <a:t>như</a:t>
            </a:r>
            <a:r>
              <a:rPr lang="en-US" sz="2400">
                <a:solidFill>
                  <a:srgbClr val="000066"/>
                </a:solidFill>
                <a:latin typeface="Times New Roman" pitchFamily="18" charset="0"/>
              </a:rPr>
              <a:t> chia </a:t>
            </a:r>
            <a:r>
              <a:rPr lang="en-US" sz="2400" err="1">
                <a:solidFill>
                  <a:srgbClr val="000066"/>
                </a:solidFill>
                <a:latin typeface="Times New Roman" pitchFamily="18" charset="0"/>
              </a:rPr>
              <a:t>sẻ</a:t>
            </a:r>
            <a:r>
              <a:rPr lang="en-US" sz="2400">
                <a:solidFill>
                  <a:srgbClr val="000066"/>
                </a:solidFill>
                <a:latin typeface="Times New Roman" pitchFamily="18" charset="0"/>
              </a:rPr>
              <a:t> internet).</a:t>
            </a:r>
            <a:endParaRPr lang="en-GB" sz="2400">
              <a:solidFill>
                <a:srgbClr val="000066"/>
              </a:solidFill>
              <a:latin typeface="Times New Roman" pitchFamily="18" charset="0"/>
            </a:endParaRPr>
          </a:p>
          <a:p>
            <a:pPr marL="339725" indent="-339725" algn="just">
              <a:buFont typeface="Wingdings" pitchFamily="2" charset="2"/>
              <a:buChar char="§"/>
              <a:tabLst>
                <a:tab pos="339725" algn="l"/>
              </a:tabLst>
            </a:pPr>
            <a:r>
              <a:rPr lang="en-GB" sz="2400">
                <a:solidFill>
                  <a:srgbClr val="000066"/>
                </a:solidFill>
                <a:latin typeface="Times New Roman" pitchFamily="18" charset="0"/>
              </a:rPr>
              <a:t>Gateway </a:t>
            </a:r>
            <a:r>
              <a:rPr lang="en-GB" sz="2400" err="1">
                <a:solidFill>
                  <a:srgbClr val="000066"/>
                </a:solidFill>
                <a:latin typeface="Times New Roman" pitchFamily="18" charset="0"/>
              </a:rPr>
              <a:t>cho</a:t>
            </a:r>
            <a:r>
              <a:rPr lang="en-GB" sz="2400">
                <a:solidFill>
                  <a:srgbClr val="000066"/>
                </a:solidFill>
                <a:latin typeface="Times New Roman" pitchFamily="18" charset="0"/>
              </a:rPr>
              <a:t> </a:t>
            </a:r>
            <a:r>
              <a:rPr lang="en-GB" sz="2400" err="1">
                <a:solidFill>
                  <a:srgbClr val="000066"/>
                </a:solidFill>
                <a:latin typeface="Times New Roman" pitchFamily="18" charset="0"/>
              </a:rPr>
              <a:t>phép</a:t>
            </a:r>
            <a:r>
              <a:rPr lang="en-GB" sz="2400">
                <a:solidFill>
                  <a:srgbClr val="000066"/>
                </a:solidFill>
                <a:latin typeface="Times New Roman" pitchFamily="18" charset="0"/>
              </a:rPr>
              <a:t> </a:t>
            </a:r>
            <a:r>
              <a:rPr lang="en-GB" sz="2400" err="1">
                <a:solidFill>
                  <a:srgbClr val="000066"/>
                </a:solidFill>
                <a:latin typeface="Times New Roman" pitchFamily="18" charset="0"/>
              </a:rPr>
              <a:t>truyền</a:t>
            </a:r>
            <a:r>
              <a:rPr lang="en-GB" sz="2400">
                <a:solidFill>
                  <a:srgbClr val="000066"/>
                </a:solidFill>
                <a:latin typeface="Times New Roman" pitchFamily="18" charset="0"/>
              </a:rPr>
              <a:t> </a:t>
            </a:r>
            <a:r>
              <a:rPr lang="en-GB" sz="2400" err="1">
                <a:solidFill>
                  <a:srgbClr val="000066"/>
                </a:solidFill>
                <a:latin typeface="Times New Roman" pitchFamily="18" charset="0"/>
              </a:rPr>
              <a:t>thông</a:t>
            </a:r>
            <a:r>
              <a:rPr lang="en-GB" sz="2400">
                <a:solidFill>
                  <a:srgbClr val="000066"/>
                </a:solidFill>
                <a:latin typeface="Times New Roman" pitchFamily="18" charset="0"/>
              </a:rPr>
              <a:t> </a:t>
            </a:r>
            <a:r>
              <a:rPr lang="en-GB" sz="2400" err="1">
                <a:solidFill>
                  <a:srgbClr val="000066"/>
                </a:solidFill>
                <a:latin typeface="Times New Roman" pitchFamily="18" charset="0"/>
              </a:rPr>
              <a:t>giữa</a:t>
            </a:r>
            <a:r>
              <a:rPr lang="en-GB" sz="2400">
                <a:solidFill>
                  <a:srgbClr val="000066"/>
                </a:solidFill>
                <a:latin typeface="Times New Roman" pitchFamily="18" charset="0"/>
              </a:rPr>
              <a:t> </a:t>
            </a:r>
            <a:r>
              <a:rPr lang="en-GB" sz="2400" err="1">
                <a:solidFill>
                  <a:srgbClr val="000066"/>
                </a:solidFill>
                <a:latin typeface="Times New Roman" pitchFamily="18" charset="0"/>
              </a:rPr>
              <a:t>các</a:t>
            </a:r>
            <a:r>
              <a:rPr lang="en-GB" sz="2400">
                <a:solidFill>
                  <a:srgbClr val="000066"/>
                </a:solidFill>
                <a:latin typeface="Times New Roman" pitchFamily="18" charset="0"/>
              </a:rPr>
              <a:t> </a:t>
            </a:r>
            <a:r>
              <a:rPr lang="en-GB" sz="2400" err="1">
                <a:solidFill>
                  <a:srgbClr val="000066"/>
                </a:solidFill>
                <a:latin typeface="Times New Roman" pitchFamily="18" charset="0"/>
              </a:rPr>
              <a:t>kiến</a:t>
            </a:r>
            <a:r>
              <a:rPr lang="en-GB" sz="2400">
                <a:solidFill>
                  <a:srgbClr val="000066"/>
                </a:solidFill>
                <a:latin typeface="Times New Roman" pitchFamily="18" charset="0"/>
              </a:rPr>
              <a:t> </a:t>
            </a:r>
            <a:r>
              <a:rPr lang="en-GB" sz="2400" err="1">
                <a:solidFill>
                  <a:srgbClr val="000066"/>
                </a:solidFill>
                <a:latin typeface="Times New Roman" pitchFamily="18" charset="0"/>
              </a:rPr>
              <a:t>trúc</a:t>
            </a:r>
            <a:r>
              <a:rPr lang="en-GB" sz="2400">
                <a:solidFill>
                  <a:srgbClr val="000066"/>
                </a:solidFill>
                <a:latin typeface="Times New Roman" pitchFamily="18" charset="0"/>
              </a:rPr>
              <a:t> </a:t>
            </a:r>
            <a:r>
              <a:rPr lang="en-GB" sz="2400" err="1">
                <a:solidFill>
                  <a:srgbClr val="000066"/>
                </a:solidFill>
                <a:latin typeface="Times New Roman" pitchFamily="18" charset="0"/>
              </a:rPr>
              <a:t>và</a:t>
            </a:r>
            <a:r>
              <a:rPr lang="en-GB" sz="2400">
                <a:solidFill>
                  <a:srgbClr val="000066"/>
                </a:solidFill>
                <a:latin typeface="Times New Roman" pitchFamily="18" charset="0"/>
              </a:rPr>
              <a:t> </a:t>
            </a:r>
            <a:r>
              <a:rPr lang="en-GB" sz="2400" err="1">
                <a:solidFill>
                  <a:srgbClr val="000066"/>
                </a:solidFill>
                <a:latin typeface="Times New Roman" pitchFamily="18" charset="0"/>
              </a:rPr>
              <a:t>môi</a:t>
            </a:r>
            <a:r>
              <a:rPr lang="en-GB" sz="2400">
                <a:solidFill>
                  <a:srgbClr val="000066"/>
                </a:solidFill>
                <a:latin typeface="Times New Roman" pitchFamily="18" charset="0"/>
              </a:rPr>
              <a:t> </a:t>
            </a:r>
            <a:r>
              <a:rPr lang="en-GB" sz="2400" err="1">
                <a:solidFill>
                  <a:srgbClr val="000066"/>
                </a:solidFill>
                <a:latin typeface="Times New Roman" pitchFamily="18" charset="0"/>
              </a:rPr>
              <a:t>trường</a:t>
            </a:r>
            <a:r>
              <a:rPr lang="en-GB" sz="2400">
                <a:solidFill>
                  <a:srgbClr val="000066"/>
                </a:solidFill>
                <a:latin typeface="Times New Roman" pitchFamily="18" charset="0"/>
              </a:rPr>
              <a:t> </a:t>
            </a:r>
            <a:r>
              <a:rPr lang="en-GB" sz="2400" err="1">
                <a:solidFill>
                  <a:srgbClr val="000066"/>
                </a:solidFill>
                <a:latin typeface="Times New Roman" pitchFamily="18" charset="0"/>
              </a:rPr>
              <a:t>khác</a:t>
            </a:r>
            <a:r>
              <a:rPr lang="en-GB" sz="2400">
                <a:solidFill>
                  <a:srgbClr val="000066"/>
                </a:solidFill>
                <a:latin typeface="Times New Roman" pitchFamily="18" charset="0"/>
              </a:rPr>
              <a:t> </a:t>
            </a:r>
            <a:r>
              <a:rPr lang="en-GB" sz="2400" err="1">
                <a:solidFill>
                  <a:srgbClr val="000066"/>
                </a:solidFill>
                <a:latin typeface="Times New Roman" pitchFamily="18" charset="0"/>
              </a:rPr>
              <a:t>nhau</a:t>
            </a:r>
            <a:r>
              <a:rPr lang="en-GB" sz="2400">
                <a:solidFill>
                  <a:srgbClr val="000066"/>
                </a:solidFill>
                <a:latin typeface="Times New Roman" pitchFamily="18" charset="0"/>
              </a:rPr>
              <a:t>. Gateway </a:t>
            </a:r>
            <a:r>
              <a:rPr lang="en-GB" sz="2400" err="1">
                <a:solidFill>
                  <a:srgbClr val="000066"/>
                </a:solidFill>
                <a:latin typeface="Times New Roman" pitchFamily="18" charset="0"/>
              </a:rPr>
              <a:t>chuyển</a:t>
            </a:r>
            <a:r>
              <a:rPr lang="en-GB" sz="2400">
                <a:solidFill>
                  <a:srgbClr val="000066"/>
                </a:solidFill>
                <a:latin typeface="Times New Roman" pitchFamily="18" charset="0"/>
              </a:rPr>
              <a:t> </a:t>
            </a:r>
            <a:r>
              <a:rPr lang="en-GB" sz="2400" err="1">
                <a:solidFill>
                  <a:srgbClr val="000066"/>
                </a:solidFill>
                <a:latin typeface="Times New Roman" pitchFamily="18" charset="0"/>
              </a:rPr>
              <a:t>đổi</a:t>
            </a:r>
            <a:r>
              <a:rPr lang="en-GB" sz="2400">
                <a:solidFill>
                  <a:srgbClr val="000066"/>
                </a:solidFill>
                <a:latin typeface="Times New Roman" pitchFamily="18" charset="0"/>
              </a:rPr>
              <a:t> </a:t>
            </a:r>
            <a:r>
              <a:rPr lang="en-GB" sz="2400" err="1">
                <a:solidFill>
                  <a:srgbClr val="000066"/>
                </a:solidFill>
                <a:latin typeface="Times New Roman" pitchFamily="18" charset="0"/>
              </a:rPr>
              <a:t>dữ</a:t>
            </a:r>
            <a:r>
              <a:rPr lang="en-GB" sz="2400">
                <a:solidFill>
                  <a:srgbClr val="000066"/>
                </a:solidFill>
                <a:latin typeface="Times New Roman" pitchFamily="18" charset="0"/>
              </a:rPr>
              <a:t> </a:t>
            </a:r>
            <a:r>
              <a:rPr lang="en-GB" sz="2400" err="1">
                <a:solidFill>
                  <a:srgbClr val="000066"/>
                </a:solidFill>
                <a:latin typeface="Times New Roman" pitchFamily="18" charset="0"/>
              </a:rPr>
              <a:t>liệu</a:t>
            </a:r>
            <a:r>
              <a:rPr lang="en-GB" sz="2400">
                <a:solidFill>
                  <a:srgbClr val="000066"/>
                </a:solidFill>
                <a:latin typeface="Times New Roman" pitchFamily="18" charset="0"/>
              </a:rPr>
              <a:t> </a:t>
            </a:r>
            <a:r>
              <a:rPr lang="en-GB" sz="2400" err="1">
                <a:solidFill>
                  <a:srgbClr val="000066"/>
                </a:solidFill>
                <a:latin typeface="Times New Roman" pitchFamily="18" charset="0"/>
              </a:rPr>
              <a:t>từ</a:t>
            </a:r>
            <a:r>
              <a:rPr lang="en-GB" sz="2400">
                <a:solidFill>
                  <a:srgbClr val="000066"/>
                </a:solidFill>
                <a:latin typeface="Times New Roman" pitchFamily="18" charset="0"/>
              </a:rPr>
              <a:t> </a:t>
            </a:r>
            <a:r>
              <a:rPr lang="en-GB" sz="2400" err="1">
                <a:solidFill>
                  <a:srgbClr val="000066"/>
                </a:solidFill>
                <a:latin typeface="Times New Roman" pitchFamily="18" charset="0"/>
              </a:rPr>
              <a:t>một</a:t>
            </a:r>
            <a:r>
              <a:rPr lang="en-GB" sz="2400">
                <a:solidFill>
                  <a:srgbClr val="000066"/>
                </a:solidFill>
                <a:latin typeface="Times New Roman" pitchFamily="18" charset="0"/>
              </a:rPr>
              <a:t> </a:t>
            </a:r>
            <a:r>
              <a:rPr lang="en-GB" sz="2400" err="1">
                <a:solidFill>
                  <a:srgbClr val="000066"/>
                </a:solidFill>
                <a:latin typeface="Times New Roman" pitchFamily="18" charset="0"/>
              </a:rPr>
              <a:t>môi</a:t>
            </a:r>
            <a:r>
              <a:rPr lang="en-GB" sz="2400">
                <a:solidFill>
                  <a:srgbClr val="000066"/>
                </a:solidFill>
                <a:latin typeface="Times New Roman" pitchFamily="18" charset="0"/>
              </a:rPr>
              <a:t> </a:t>
            </a:r>
            <a:r>
              <a:rPr lang="en-GB" sz="2400" err="1">
                <a:solidFill>
                  <a:srgbClr val="000066"/>
                </a:solidFill>
                <a:latin typeface="Times New Roman" pitchFamily="18" charset="0"/>
              </a:rPr>
              <a:t>trường</a:t>
            </a:r>
            <a:r>
              <a:rPr lang="en-GB" sz="2400">
                <a:solidFill>
                  <a:srgbClr val="000066"/>
                </a:solidFill>
                <a:latin typeface="Times New Roman" pitchFamily="18" charset="0"/>
              </a:rPr>
              <a:t> </a:t>
            </a:r>
            <a:r>
              <a:rPr lang="en-GB" sz="2400" err="1">
                <a:solidFill>
                  <a:srgbClr val="000066"/>
                </a:solidFill>
                <a:latin typeface="Times New Roman" pitchFamily="18" charset="0"/>
              </a:rPr>
              <a:t>này</a:t>
            </a:r>
            <a:r>
              <a:rPr lang="en-GB" sz="2400">
                <a:solidFill>
                  <a:srgbClr val="000066"/>
                </a:solidFill>
                <a:latin typeface="Times New Roman" pitchFamily="18" charset="0"/>
              </a:rPr>
              <a:t> </a:t>
            </a:r>
            <a:r>
              <a:rPr lang="en-GB" sz="2400" err="1">
                <a:solidFill>
                  <a:srgbClr val="000066"/>
                </a:solidFill>
                <a:latin typeface="Times New Roman" pitchFamily="18" charset="0"/>
              </a:rPr>
              <a:t>tới</a:t>
            </a:r>
            <a:r>
              <a:rPr lang="en-GB" sz="2400">
                <a:solidFill>
                  <a:srgbClr val="000066"/>
                </a:solidFill>
                <a:latin typeface="Times New Roman" pitchFamily="18" charset="0"/>
              </a:rPr>
              <a:t> </a:t>
            </a:r>
            <a:r>
              <a:rPr lang="en-GB" sz="2400" err="1">
                <a:solidFill>
                  <a:srgbClr val="000066"/>
                </a:solidFill>
                <a:latin typeface="Times New Roman" pitchFamily="18" charset="0"/>
              </a:rPr>
              <a:t>môi</a:t>
            </a:r>
            <a:r>
              <a:rPr lang="en-GB" sz="2400">
                <a:solidFill>
                  <a:srgbClr val="000066"/>
                </a:solidFill>
                <a:latin typeface="Times New Roman" pitchFamily="18" charset="0"/>
              </a:rPr>
              <a:t> </a:t>
            </a:r>
            <a:r>
              <a:rPr lang="en-GB" sz="2400" err="1">
                <a:solidFill>
                  <a:srgbClr val="000066"/>
                </a:solidFill>
                <a:latin typeface="Times New Roman" pitchFamily="18" charset="0"/>
              </a:rPr>
              <a:t>trường</a:t>
            </a:r>
            <a:r>
              <a:rPr lang="en-GB" sz="2400">
                <a:solidFill>
                  <a:srgbClr val="000066"/>
                </a:solidFill>
                <a:latin typeface="Times New Roman" pitchFamily="18" charset="0"/>
              </a:rPr>
              <a:t> </a:t>
            </a:r>
            <a:r>
              <a:rPr lang="en-GB" sz="2400" err="1">
                <a:solidFill>
                  <a:srgbClr val="000066"/>
                </a:solidFill>
                <a:latin typeface="Times New Roman" pitchFamily="18" charset="0"/>
              </a:rPr>
              <a:t>khác</a:t>
            </a:r>
            <a:r>
              <a:rPr lang="en-GB" sz="2400">
                <a:solidFill>
                  <a:srgbClr val="000066"/>
                </a:solidFill>
                <a:latin typeface="Times New Roman" pitchFamily="18" charset="0"/>
              </a:rPr>
              <a:t> </a:t>
            </a:r>
            <a:r>
              <a:rPr lang="en-GB" sz="2400" err="1">
                <a:solidFill>
                  <a:srgbClr val="000066"/>
                </a:solidFill>
                <a:latin typeface="Times New Roman" pitchFamily="18" charset="0"/>
              </a:rPr>
              <a:t>sao</a:t>
            </a:r>
            <a:r>
              <a:rPr lang="en-GB" sz="2400">
                <a:solidFill>
                  <a:srgbClr val="000066"/>
                </a:solidFill>
                <a:latin typeface="Times New Roman" pitchFamily="18" charset="0"/>
              </a:rPr>
              <a:t> </a:t>
            </a:r>
            <a:r>
              <a:rPr lang="en-GB" sz="2400" err="1">
                <a:solidFill>
                  <a:srgbClr val="000066"/>
                </a:solidFill>
                <a:latin typeface="Times New Roman" pitchFamily="18" charset="0"/>
              </a:rPr>
              <a:t>cho</a:t>
            </a:r>
            <a:r>
              <a:rPr lang="en-GB" sz="2400">
                <a:solidFill>
                  <a:srgbClr val="000066"/>
                </a:solidFill>
                <a:latin typeface="Times New Roman" pitchFamily="18" charset="0"/>
              </a:rPr>
              <a:t> </a:t>
            </a:r>
            <a:r>
              <a:rPr lang="en-GB" sz="2400" err="1">
                <a:solidFill>
                  <a:srgbClr val="000066"/>
                </a:solidFill>
                <a:latin typeface="Times New Roman" pitchFamily="18" charset="0"/>
              </a:rPr>
              <a:t>một</a:t>
            </a:r>
            <a:r>
              <a:rPr lang="en-GB" sz="2400">
                <a:solidFill>
                  <a:srgbClr val="000066"/>
                </a:solidFill>
                <a:latin typeface="Times New Roman" pitchFamily="18" charset="0"/>
              </a:rPr>
              <a:t> </a:t>
            </a:r>
            <a:r>
              <a:rPr lang="en-GB" sz="2400" err="1">
                <a:solidFill>
                  <a:srgbClr val="000066"/>
                </a:solidFill>
                <a:latin typeface="Times New Roman" pitchFamily="18" charset="0"/>
              </a:rPr>
              <a:t>môi</a:t>
            </a:r>
            <a:r>
              <a:rPr lang="en-GB" sz="2400">
                <a:solidFill>
                  <a:srgbClr val="000066"/>
                </a:solidFill>
                <a:latin typeface="Times New Roman" pitchFamily="18" charset="0"/>
              </a:rPr>
              <a:t> </a:t>
            </a:r>
            <a:r>
              <a:rPr lang="en-GB" sz="2400" err="1">
                <a:solidFill>
                  <a:srgbClr val="000066"/>
                </a:solidFill>
                <a:latin typeface="Times New Roman" pitchFamily="18" charset="0"/>
              </a:rPr>
              <a:t>trường</a:t>
            </a:r>
            <a:r>
              <a:rPr lang="en-GB" sz="2400">
                <a:solidFill>
                  <a:srgbClr val="000066"/>
                </a:solidFill>
                <a:latin typeface="Times New Roman" pitchFamily="18" charset="0"/>
              </a:rPr>
              <a:t> </a:t>
            </a:r>
            <a:r>
              <a:rPr lang="en-GB" sz="2400" err="1">
                <a:solidFill>
                  <a:srgbClr val="000066"/>
                </a:solidFill>
                <a:latin typeface="Times New Roman" pitchFamily="18" charset="0"/>
              </a:rPr>
              <a:t>này</a:t>
            </a:r>
            <a:r>
              <a:rPr lang="en-GB" sz="2400">
                <a:solidFill>
                  <a:srgbClr val="000066"/>
                </a:solidFill>
                <a:latin typeface="Times New Roman" pitchFamily="18" charset="0"/>
              </a:rPr>
              <a:t> </a:t>
            </a:r>
            <a:r>
              <a:rPr lang="en-GB" sz="2400" err="1">
                <a:solidFill>
                  <a:srgbClr val="000066"/>
                </a:solidFill>
                <a:latin typeface="Times New Roman" pitchFamily="18" charset="0"/>
              </a:rPr>
              <a:t>có</a:t>
            </a:r>
            <a:r>
              <a:rPr lang="en-GB" sz="2400">
                <a:solidFill>
                  <a:srgbClr val="000066"/>
                </a:solidFill>
                <a:latin typeface="Times New Roman" pitchFamily="18" charset="0"/>
              </a:rPr>
              <a:t> </a:t>
            </a:r>
            <a:r>
              <a:rPr lang="en-GB" sz="2400" err="1">
                <a:solidFill>
                  <a:srgbClr val="000066"/>
                </a:solidFill>
                <a:latin typeface="Times New Roman" pitchFamily="18" charset="0"/>
              </a:rPr>
              <a:t>thể</a:t>
            </a:r>
            <a:r>
              <a:rPr lang="en-GB" sz="2400">
                <a:solidFill>
                  <a:srgbClr val="000066"/>
                </a:solidFill>
                <a:latin typeface="Times New Roman" pitchFamily="18" charset="0"/>
              </a:rPr>
              <a:t> </a:t>
            </a:r>
            <a:r>
              <a:rPr lang="en-GB" sz="2400" err="1">
                <a:solidFill>
                  <a:srgbClr val="000066"/>
                </a:solidFill>
                <a:latin typeface="Times New Roman" pitchFamily="18" charset="0"/>
              </a:rPr>
              <a:t>hiểu</a:t>
            </a:r>
            <a:r>
              <a:rPr lang="en-GB" sz="2400">
                <a:solidFill>
                  <a:srgbClr val="000066"/>
                </a:solidFill>
                <a:latin typeface="Times New Roman" pitchFamily="18" charset="0"/>
              </a:rPr>
              <a:t> </a:t>
            </a:r>
            <a:r>
              <a:rPr lang="en-GB" sz="2400" err="1">
                <a:solidFill>
                  <a:srgbClr val="000066"/>
                </a:solidFill>
                <a:latin typeface="Times New Roman" pitchFamily="18" charset="0"/>
              </a:rPr>
              <a:t>dữ</a:t>
            </a:r>
            <a:r>
              <a:rPr lang="en-GB" sz="2400">
                <a:solidFill>
                  <a:srgbClr val="000066"/>
                </a:solidFill>
                <a:latin typeface="Times New Roman" pitchFamily="18" charset="0"/>
              </a:rPr>
              <a:t> </a:t>
            </a:r>
            <a:r>
              <a:rPr lang="en-GB" sz="2400" err="1">
                <a:solidFill>
                  <a:srgbClr val="000066"/>
                </a:solidFill>
                <a:latin typeface="Times New Roman" pitchFamily="18" charset="0"/>
              </a:rPr>
              <a:t>liệu</a:t>
            </a:r>
            <a:r>
              <a:rPr lang="en-GB" sz="2400">
                <a:solidFill>
                  <a:srgbClr val="000066"/>
                </a:solidFill>
                <a:latin typeface="Times New Roman" pitchFamily="18" charset="0"/>
              </a:rPr>
              <a:t> </a:t>
            </a:r>
            <a:r>
              <a:rPr lang="en-GB" sz="2400" err="1">
                <a:solidFill>
                  <a:srgbClr val="000066"/>
                </a:solidFill>
                <a:latin typeface="Times New Roman" pitchFamily="18" charset="0"/>
              </a:rPr>
              <a:t>của</a:t>
            </a:r>
            <a:r>
              <a:rPr lang="en-GB" sz="2400">
                <a:solidFill>
                  <a:srgbClr val="000066"/>
                </a:solidFill>
                <a:latin typeface="Times New Roman" pitchFamily="18" charset="0"/>
              </a:rPr>
              <a:t> </a:t>
            </a:r>
            <a:r>
              <a:rPr lang="en-GB" sz="2400" err="1">
                <a:solidFill>
                  <a:srgbClr val="000066"/>
                </a:solidFill>
                <a:latin typeface="Times New Roman" pitchFamily="18" charset="0"/>
              </a:rPr>
              <a:t>môi</a:t>
            </a:r>
            <a:r>
              <a:rPr lang="en-GB" sz="2400">
                <a:solidFill>
                  <a:srgbClr val="000066"/>
                </a:solidFill>
                <a:latin typeface="Times New Roman" pitchFamily="18" charset="0"/>
              </a:rPr>
              <a:t> </a:t>
            </a:r>
            <a:r>
              <a:rPr lang="en-GB" sz="2400" err="1">
                <a:solidFill>
                  <a:srgbClr val="000066"/>
                </a:solidFill>
                <a:latin typeface="Times New Roman" pitchFamily="18" charset="0"/>
              </a:rPr>
              <a:t>trường</a:t>
            </a:r>
            <a:r>
              <a:rPr lang="en-GB" sz="2400">
                <a:solidFill>
                  <a:srgbClr val="000066"/>
                </a:solidFill>
                <a:latin typeface="Times New Roman" pitchFamily="18" charset="0"/>
              </a:rPr>
              <a:t> </a:t>
            </a:r>
            <a:r>
              <a:rPr lang="en-GB" sz="2400" err="1">
                <a:solidFill>
                  <a:srgbClr val="000066"/>
                </a:solidFill>
                <a:latin typeface="Times New Roman" pitchFamily="18" charset="0"/>
              </a:rPr>
              <a:t>kia</a:t>
            </a:r>
            <a:r>
              <a:rPr lang="en-GB" sz="2400">
                <a:solidFill>
                  <a:srgbClr val="000066"/>
                </a:solidFill>
                <a:latin typeface="Times New Roman" pitchFamily="18" charset="0"/>
              </a:rPr>
              <a:t>. </a:t>
            </a:r>
            <a:r>
              <a:rPr lang="en-GB" sz="2400" err="1">
                <a:solidFill>
                  <a:srgbClr val="000066"/>
                </a:solidFill>
                <a:latin typeface="Times New Roman" pitchFamily="18" charset="0"/>
              </a:rPr>
              <a:t>Chúng</a:t>
            </a:r>
            <a:r>
              <a:rPr lang="en-GB" sz="2400">
                <a:solidFill>
                  <a:srgbClr val="000066"/>
                </a:solidFill>
                <a:latin typeface="Times New Roman" pitchFamily="18" charset="0"/>
              </a:rPr>
              <a:t> </a:t>
            </a:r>
            <a:r>
              <a:rPr lang="en-GB" sz="2400" err="1">
                <a:solidFill>
                  <a:srgbClr val="000066"/>
                </a:solidFill>
                <a:latin typeface="Times New Roman" pitchFamily="18" charset="0"/>
              </a:rPr>
              <a:t>có</a:t>
            </a:r>
            <a:r>
              <a:rPr lang="en-GB" sz="2400">
                <a:solidFill>
                  <a:srgbClr val="000066"/>
                </a:solidFill>
                <a:latin typeface="Times New Roman" pitchFamily="18" charset="0"/>
              </a:rPr>
              <a:t> </a:t>
            </a:r>
            <a:r>
              <a:rPr lang="en-GB" sz="2400" err="1">
                <a:solidFill>
                  <a:srgbClr val="000066"/>
                </a:solidFill>
                <a:latin typeface="Times New Roman" pitchFamily="18" charset="0"/>
              </a:rPr>
              <a:t>thể</a:t>
            </a:r>
            <a:r>
              <a:rPr lang="en-GB" sz="2400">
                <a:solidFill>
                  <a:srgbClr val="000066"/>
                </a:solidFill>
                <a:latin typeface="Times New Roman" pitchFamily="18" charset="0"/>
              </a:rPr>
              <a:t> </a:t>
            </a:r>
            <a:r>
              <a:rPr lang="en-GB" sz="2400" err="1">
                <a:solidFill>
                  <a:srgbClr val="000066"/>
                </a:solidFill>
                <a:latin typeface="Times New Roman" pitchFamily="18" charset="0"/>
              </a:rPr>
              <a:t>thay</a:t>
            </a:r>
            <a:r>
              <a:rPr lang="en-GB" sz="2400">
                <a:solidFill>
                  <a:srgbClr val="000066"/>
                </a:solidFill>
                <a:latin typeface="Times New Roman" pitchFamily="18" charset="0"/>
              </a:rPr>
              <a:t> </a:t>
            </a:r>
            <a:r>
              <a:rPr lang="en-GB" sz="2400" err="1">
                <a:solidFill>
                  <a:srgbClr val="000066"/>
                </a:solidFill>
                <a:latin typeface="Times New Roman" pitchFamily="18" charset="0"/>
              </a:rPr>
              <a:t>đổi</a:t>
            </a:r>
            <a:r>
              <a:rPr lang="en-GB" sz="2400">
                <a:solidFill>
                  <a:srgbClr val="000066"/>
                </a:solidFill>
                <a:latin typeface="Times New Roman" pitchFamily="18" charset="0"/>
              </a:rPr>
              <a:t> </a:t>
            </a:r>
            <a:r>
              <a:rPr lang="en-GB" sz="2400" err="1">
                <a:solidFill>
                  <a:srgbClr val="000066"/>
                </a:solidFill>
                <a:latin typeface="Times New Roman" pitchFamily="18" charset="0"/>
              </a:rPr>
              <a:t>khuôn</a:t>
            </a:r>
            <a:r>
              <a:rPr lang="en-GB" sz="2400">
                <a:solidFill>
                  <a:srgbClr val="000066"/>
                </a:solidFill>
                <a:latin typeface="Times New Roman" pitchFamily="18" charset="0"/>
              </a:rPr>
              <a:t> </a:t>
            </a:r>
            <a:r>
              <a:rPr lang="en-GB" sz="2400" err="1">
                <a:solidFill>
                  <a:srgbClr val="000066"/>
                </a:solidFill>
                <a:latin typeface="Times New Roman" pitchFamily="18" charset="0"/>
              </a:rPr>
              <a:t>dạng</a:t>
            </a:r>
            <a:r>
              <a:rPr lang="en-GB" sz="2400">
                <a:solidFill>
                  <a:srgbClr val="000066"/>
                </a:solidFill>
                <a:latin typeface="Times New Roman" pitchFamily="18" charset="0"/>
              </a:rPr>
              <a:t> </a:t>
            </a:r>
            <a:r>
              <a:rPr lang="en-GB" sz="2400" err="1">
                <a:solidFill>
                  <a:srgbClr val="000066"/>
                </a:solidFill>
                <a:latin typeface="Times New Roman" pitchFamily="18" charset="0"/>
              </a:rPr>
              <a:t>của</a:t>
            </a:r>
            <a:r>
              <a:rPr lang="en-GB" sz="2400">
                <a:solidFill>
                  <a:srgbClr val="000066"/>
                </a:solidFill>
                <a:latin typeface="Times New Roman" pitchFamily="18" charset="0"/>
              </a:rPr>
              <a:t> </a:t>
            </a:r>
            <a:r>
              <a:rPr lang="en-GB" sz="2400" err="1">
                <a:solidFill>
                  <a:srgbClr val="000066"/>
                </a:solidFill>
                <a:latin typeface="Times New Roman" pitchFamily="18" charset="0"/>
              </a:rPr>
              <a:t>một</a:t>
            </a:r>
            <a:r>
              <a:rPr lang="en-GB" sz="2400">
                <a:solidFill>
                  <a:srgbClr val="000066"/>
                </a:solidFill>
                <a:latin typeface="Times New Roman" pitchFamily="18" charset="0"/>
              </a:rPr>
              <a:t> </a:t>
            </a:r>
            <a:r>
              <a:rPr lang="en-GB" sz="2400" err="1">
                <a:solidFill>
                  <a:srgbClr val="000066"/>
                </a:solidFill>
                <a:latin typeface="Times New Roman" pitchFamily="18" charset="0"/>
              </a:rPr>
              <a:t>bản</a:t>
            </a:r>
            <a:r>
              <a:rPr lang="en-GB" sz="2400">
                <a:solidFill>
                  <a:srgbClr val="000066"/>
                </a:solidFill>
                <a:latin typeface="Times New Roman" pitchFamily="18" charset="0"/>
              </a:rPr>
              <a:t> tin </a:t>
            </a:r>
            <a:r>
              <a:rPr lang="en-GB" sz="2400" err="1">
                <a:solidFill>
                  <a:srgbClr val="000066"/>
                </a:solidFill>
                <a:latin typeface="Times New Roman" pitchFamily="18" charset="0"/>
              </a:rPr>
              <a:t>cho</a:t>
            </a:r>
            <a:r>
              <a:rPr lang="en-GB" sz="2400">
                <a:solidFill>
                  <a:srgbClr val="000066"/>
                </a:solidFill>
                <a:latin typeface="Times New Roman" pitchFamily="18" charset="0"/>
              </a:rPr>
              <a:t> </a:t>
            </a:r>
            <a:r>
              <a:rPr lang="en-GB" sz="2400" err="1">
                <a:solidFill>
                  <a:srgbClr val="000066"/>
                </a:solidFill>
                <a:latin typeface="Times New Roman" pitchFamily="18" charset="0"/>
              </a:rPr>
              <a:t>phù</a:t>
            </a:r>
            <a:r>
              <a:rPr lang="en-GB" sz="2400">
                <a:solidFill>
                  <a:srgbClr val="000066"/>
                </a:solidFill>
                <a:latin typeface="Times New Roman" pitchFamily="18" charset="0"/>
              </a:rPr>
              <a:t> </a:t>
            </a:r>
            <a:r>
              <a:rPr lang="en-GB" sz="2400" err="1">
                <a:solidFill>
                  <a:srgbClr val="000066"/>
                </a:solidFill>
                <a:latin typeface="Times New Roman" pitchFamily="18" charset="0"/>
              </a:rPr>
              <a:t>hợp</a:t>
            </a:r>
            <a:r>
              <a:rPr lang="en-GB" sz="2400">
                <a:solidFill>
                  <a:srgbClr val="000066"/>
                </a:solidFill>
                <a:latin typeface="Times New Roman" pitchFamily="18" charset="0"/>
              </a:rPr>
              <a:t> </a:t>
            </a:r>
            <a:r>
              <a:rPr lang="en-GB" sz="2400" err="1">
                <a:solidFill>
                  <a:srgbClr val="000066"/>
                </a:solidFill>
                <a:latin typeface="Times New Roman" pitchFamily="18" charset="0"/>
              </a:rPr>
              <a:t>với</a:t>
            </a:r>
            <a:r>
              <a:rPr lang="en-GB" sz="2400">
                <a:solidFill>
                  <a:srgbClr val="000066"/>
                </a:solidFill>
                <a:latin typeface="Times New Roman" pitchFamily="18" charset="0"/>
              </a:rPr>
              <a:t> </a:t>
            </a:r>
            <a:r>
              <a:rPr lang="en-GB" sz="2400" err="1">
                <a:solidFill>
                  <a:srgbClr val="000066"/>
                </a:solidFill>
                <a:latin typeface="Times New Roman" pitchFamily="18" charset="0"/>
              </a:rPr>
              <a:t>chương</a:t>
            </a:r>
            <a:r>
              <a:rPr lang="en-GB" sz="2400">
                <a:solidFill>
                  <a:srgbClr val="000066"/>
                </a:solidFill>
                <a:latin typeface="Times New Roman" pitchFamily="18" charset="0"/>
              </a:rPr>
              <a:t> </a:t>
            </a:r>
            <a:r>
              <a:rPr lang="en-GB" sz="2400" err="1">
                <a:solidFill>
                  <a:srgbClr val="000066"/>
                </a:solidFill>
                <a:latin typeface="Times New Roman" pitchFamily="18" charset="0"/>
              </a:rPr>
              <a:t>trình</a:t>
            </a:r>
            <a:r>
              <a:rPr lang="en-GB" sz="2400">
                <a:solidFill>
                  <a:srgbClr val="000066"/>
                </a:solidFill>
                <a:latin typeface="Times New Roman" pitchFamily="18" charset="0"/>
              </a:rPr>
              <a:t> </a:t>
            </a:r>
            <a:r>
              <a:rPr lang="en-GB" sz="2400" err="1">
                <a:solidFill>
                  <a:srgbClr val="000066"/>
                </a:solidFill>
                <a:latin typeface="Times New Roman" pitchFamily="18" charset="0"/>
              </a:rPr>
              <a:t>ứng</a:t>
            </a:r>
            <a:r>
              <a:rPr lang="en-GB" sz="2400">
                <a:solidFill>
                  <a:srgbClr val="000066"/>
                </a:solidFill>
                <a:latin typeface="Times New Roman" pitchFamily="18" charset="0"/>
              </a:rPr>
              <a:t> </a:t>
            </a:r>
            <a:r>
              <a:rPr lang="en-GB" sz="2400" err="1">
                <a:solidFill>
                  <a:srgbClr val="000066"/>
                </a:solidFill>
                <a:latin typeface="Times New Roman" pitchFamily="18" charset="0"/>
              </a:rPr>
              <a:t>dụng</a:t>
            </a:r>
            <a:r>
              <a:rPr lang="en-GB" sz="2400">
                <a:solidFill>
                  <a:srgbClr val="000066"/>
                </a:solidFill>
                <a:latin typeface="Times New Roman" pitchFamily="18" charset="0"/>
              </a:rPr>
              <a:t> ở </a:t>
            </a:r>
            <a:r>
              <a:rPr lang="en-GB" sz="2400" err="1">
                <a:solidFill>
                  <a:srgbClr val="000066"/>
                </a:solidFill>
                <a:latin typeface="Times New Roman" pitchFamily="18" charset="0"/>
              </a:rPr>
              <a:t>đầu</a:t>
            </a:r>
            <a:r>
              <a:rPr lang="en-GB" sz="2400">
                <a:solidFill>
                  <a:srgbClr val="000066"/>
                </a:solidFill>
                <a:latin typeface="Times New Roman" pitchFamily="18" charset="0"/>
              </a:rPr>
              <a:t> </a:t>
            </a:r>
            <a:r>
              <a:rPr lang="en-GB" sz="2400" err="1">
                <a:solidFill>
                  <a:srgbClr val="000066"/>
                </a:solidFill>
                <a:latin typeface="Times New Roman" pitchFamily="18" charset="0"/>
              </a:rPr>
              <a:t>nhận</a:t>
            </a:r>
            <a:r>
              <a:rPr lang="en-GB" sz="2400">
                <a:solidFill>
                  <a:srgbClr val="000066"/>
                </a:solidFill>
                <a:latin typeface="Times New Roman" pitchFamily="18" charset="0"/>
              </a:rPr>
              <a:t> </a:t>
            </a:r>
            <a:r>
              <a:rPr lang="en-GB" sz="2400" err="1">
                <a:solidFill>
                  <a:srgbClr val="000066"/>
                </a:solidFill>
                <a:latin typeface="Times New Roman" pitchFamily="18" charset="0"/>
              </a:rPr>
              <a:t>của</a:t>
            </a:r>
            <a:r>
              <a:rPr lang="en-GB" sz="2400">
                <a:solidFill>
                  <a:srgbClr val="000066"/>
                </a:solidFill>
                <a:latin typeface="Times New Roman" pitchFamily="18" charset="0"/>
              </a:rPr>
              <a:t> </a:t>
            </a:r>
            <a:r>
              <a:rPr lang="en-GB" sz="2400" err="1">
                <a:solidFill>
                  <a:srgbClr val="000066"/>
                </a:solidFill>
                <a:latin typeface="Times New Roman" pitchFamily="18" charset="0"/>
              </a:rPr>
              <a:t>cuộc</a:t>
            </a:r>
            <a:r>
              <a:rPr lang="en-GB" sz="2400">
                <a:solidFill>
                  <a:srgbClr val="000066"/>
                </a:solidFill>
                <a:latin typeface="Times New Roman" pitchFamily="18" charset="0"/>
              </a:rPr>
              <a:t> </a:t>
            </a:r>
            <a:r>
              <a:rPr lang="en-GB" sz="2400" err="1">
                <a:solidFill>
                  <a:srgbClr val="000066"/>
                </a:solidFill>
                <a:latin typeface="Times New Roman" pitchFamily="18" charset="0"/>
              </a:rPr>
              <a:t>truyền</a:t>
            </a:r>
            <a:r>
              <a:rPr lang="en-GB" sz="2400">
                <a:solidFill>
                  <a:srgbClr val="000066"/>
                </a:solidFill>
                <a:latin typeface="Times New Roman" pitchFamily="18" charset="0"/>
              </a:rPr>
              <a:t> </a:t>
            </a:r>
            <a:r>
              <a:rPr lang="en-GB" sz="2400" err="1">
                <a:solidFill>
                  <a:srgbClr val="000066"/>
                </a:solidFill>
                <a:latin typeface="Times New Roman" pitchFamily="18" charset="0"/>
              </a:rPr>
              <a:t>và</a:t>
            </a:r>
            <a:r>
              <a:rPr lang="en-GB" sz="2400">
                <a:solidFill>
                  <a:srgbClr val="000066"/>
                </a:solidFill>
                <a:latin typeface="Times New Roman" pitchFamily="18" charset="0"/>
              </a:rPr>
              <a:t> </a:t>
            </a:r>
            <a:r>
              <a:rPr lang="en-GB" sz="2400" err="1">
                <a:solidFill>
                  <a:srgbClr val="000066"/>
                </a:solidFill>
                <a:latin typeface="Times New Roman" pitchFamily="18" charset="0"/>
              </a:rPr>
              <a:t>ngược</a:t>
            </a:r>
            <a:r>
              <a:rPr lang="en-GB" sz="2400">
                <a:solidFill>
                  <a:srgbClr val="000066"/>
                </a:solidFill>
                <a:latin typeface="Times New Roman" pitchFamily="18" charset="0"/>
              </a:rPr>
              <a:t> </a:t>
            </a:r>
            <a:r>
              <a:rPr lang="en-GB" sz="2400" err="1">
                <a:solidFill>
                  <a:srgbClr val="000066"/>
                </a:solidFill>
                <a:latin typeface="Times New Roman" pitchFamily="18" charset="0"/>
              </a:rPr>
              <a:t>lại</a:t>
            </a:r>
            <a:r>
              <a:rPr lang="en-GB" sz="2400">
                <a:solidFill>
                  <a:srgbClr val="000066"/>
                </a:solidFill>
                <a:latin typeface="Times New Roman" pitchFamily="18" charset="0"/>
              </a:rPr>
              <a:t>.</a:t>
            </a:r>
            <a:endParaRPr lang="en-US" sz="2400">
              <a:solidFill>
                <a:srgbClr val="000066"/>
              </a:solidFill>
              <a:latin typeface="Times New Roman" pitchFamily="18" charset="0"/>
            </a:endParaRPr>
          </a:p>
          <a:p>
            <a:pPr marL="339725" indent="-339725" algn="just">
              <a:buFont typeface="Wingdings" pitchFamily="2" charset="2"/>
              <a:buChar char="§"/>
              <a:tabLst>
                <a:tab pos="339725" algn="l"/>
              </a:tabLst>
            </a:pPr>
            <a:r>
              <a:rPr lang="en-US" sz="2400" err="1">
                <a:solidFill>
                  <a:srgbClr val="000066"/>
                </a:solidFill>
                <a:latin typeface="Times New Roman" pitchFamily="18" charset="0"/>
              </a:rPr>
              <a:t>Làm</a:t>
            </a:r>
            <a:r>
              <a:rPr lang="en-US" sz="2400">
                <a:solidFill>
                  <a:srgbClr val="000066"/>
                </a:solidFill>
                <a:latin typeface="Times New Roman" pitchFamily="18" charset="0"/>
              </a:rPr>
              <a:t> </a:t>
            </a:r>
            <a:r>
              <a:rPr lang="en-US" sz="2400" err="1">
                <a:solidFill>
                  <a:srgbClr val="000066"/>
                </a:solidFill>
                <a:latin typeface="Times New Roman" pitchFamily="18" charset="0"/>
              </a:rPr>
              <a:t>việc</a:t>
            </a:r>
            <a:r>
              <a:rPr lang="en-US" sz="2400">
                <a:solidFill>
                  <a:srgbClr val="000066"/>
                </a:solidFill>
                <a:latin typeface="Times New Roman" pitchFamily="18" charset="0"/>
              </a:rPr>
              <a:t> ở </a:t>
            </a:r>
            <a:r>
              <a:rPr lang="en-US" sz="2400" err="1">
                <a:solidFill>
                  <a:srgbClr val="000066"/>
                </a:solidFill>
                <a:latin typeface="Times New Roman" pitchFamily="18" charset="0"/>
              </a:rPr>
              <a:t>tầng</a:t>
            </a:r>
            <a:r>
              <a:rPr lang="en-US" sz="2400">
                <a:solidFill>
                  <a:srgbClr val="000066"/>
                </a:solidFill>
                <a:latin typeface="Times New Roman" pitchFamily="18" charset="0"/>
              </a:rPr>
              <a:t> </a:t>
            </a:r>
            <a:r>
              <a:rPr lang="en-US" sz="2400" err="1">
                <a:solidFill>
                  <a:srgbClr val="000066"/>
                </a:solidFill>
                <a:latin typeface="Times New Roman" pitchFamily="18" charset="0"/>
              </a:rPr>
              <a:t>mạng</a:t>
            </a:r>
            <a:r>
              <a:rPr lang="en-US" sz="2400">
                <a:solidFill>
                  <a:srgbClr val="000066"/>
                </a:solidFill>
                <a:latin typeface="Times New Roman" pitchFamily="18" charset="0"/>
              </a:rPr>
              <a:t> </a:t>
            </a:r>
            <a:r>
              <a:rPr lang="en-US" sz="2400" err="1">
                <a:solidFill>
                  <a:srgbClr val="000066"/>
                </a:solidFill>
                <a:latin typeface="Times New Roman" pitchFamily="18" charset="0"/>
              </a:rPr>
              <a:t>và</a:t>
            </a:r>
            <a:r>
              <a:rPr lang="en-US" sz="2400">
                <a:solidFill>
                  <a:srgbClr val="000066"/>
                </a:solidFill>
                <a:latin typeface="Times New Roman" pitchFamily="18" charset="0"/>
              </a:rPr>
              <a:t>  ở </a:t>
            </a:r>
            <a:r>
              <a:rPr lang="en-US" sz="2400" err="1">
                <a:solidFill>
                  <a:srgbClr val="000066"/>
                </a:solidFill>
                <a:latin typeface="Times New Roman" pitchFamily="18" charset="0"/>
              </a:rPr>
              <a:t>tầng</a:t>
            </a:r>
            <a:r>
              <a:rPr lang="en-US" sz="2400">
                <a:solidFill>
                  <a:srgbClr val="000066"/>
                </a:solidFill>
                <a:latin typeface="Times New Roman" pitchFamily="18" charset="0"/>
              </a:rPr>
              <a:t> </a:t>
            </a:r>
            <a:r>
              <a:rPr lang="en-US" sz="2400" err="1">
                <a:solidFill>
                  <a:srgbClr val="000066"/>
                </a:solidFill>
                <a:latin typeface="Times New Roman" pitchFamily="18" charset="0"/>
              </a:rPr>
              <a:t>ứng</a:t>
            </a:r>
            <a:r>
              <a:rPr lang="en-US" sz="2400">
                <a:solidFill>
                  <a:srgbClr val="000066"/>
                </a:solidFill>
                <a:latin typeface="Times New Roman" pitchFamily="18" charset="0"/>
              </a:rPr>
              <a:t> </a:t>
            </a:r>
            <a:r>
              <a:rPr lang="en-US" sz="2400" err="1">
                <a:solidFill>
                  <a:srgbClr val="000066"/>
                </a:solidFill>
                <a:latin typeface="Times New Roman" pitchFamily="18" charset="0"/>
              </a:rPr>
              <a:t>dụng</a:t>
            </a:r>
            <a:r>
              <a:rPr lang="en-US" sz="2400">
                <a:solidFill>
                  <a:srgbClr val="000066"/>
                </a:solidFill>
                <a:latin typeface="Times New Roman" pitchFamily="18" charset="0"/>
              </a:rPr>
              <a:t>.</a:t>
            </a:r>
          </a:p>
        </p:txBody>
      </p:sp>
      <p:sp>
        <p:nvSpPr>
          <p:cNvPr id="2" name="Date Placeholder 1"/>
          <p:cNvSpPr>
            <a:spLocks noGrp="1"/>
          </p:cNvSpPr>
          <p:nvPr>
            <p:ph type="dt" sz="half" idx="10"/>
          </p:nvPr>
        </p:nvSpPr>
        <p:spPr/>
        <p:txBody>
          <a:bodyPr/>
          <a:lstStyle/>
          <a:p>
            <a:fld id="{2A695E20-659E-41FB-AB1D-5292E31299FB}" type="datetime1">
              <a:rPr lang="en-US" smtClean="0"/>
              <a:t>10/23/2020</a:t>
            </a:fld>
            <a:endParaRPr lang="en-US"/>
          </a:p>
        </p:txBody>
      </p:sp>
      <p:sp>
        <p:nvSpPr>
          <p:cNvPr id="3" name="Footer Placeholder 2"/>
          <p:cNvSpPr>
            <a:spLocks noGrp="1"/>
          </p:cNvSpPr>
          <p:nvPr>
            <p:ph type="ftr" sz="quarter" idx="11"/>
          </p:nvPr>
        </p:nvSpPr>
        <p:spPr/>
        <p:txBody>
          <a:bodyPr/>
          <a:lstStyle/>
          <a:p>
            <a:r>
              <a:rPr lang="en-US" smtClean="0"/>
              <a:t>GV: Trịnh Thị Kim Liên</a:t>
            </a:r>
            <a:endParaRPr lang="en-US"/>
          </a:p>
        </p:txBody>
      </p:sp>
      <p:sp>
        <p:nvSpPr>
          <p:cNvPr id="4" name="Slide Number Placeholder 3"/>
          <p:cNvSpPr>
            <a:spLocks noGrp="1"/>
          </p:cNvSpPr>
          <p:nvPr>
            <p:ph type="sldNum" sz="quarter" idx="12"/>
          </p:nvPr>
        </p:nvSpPr>
        <p:spPr/>
        <p:txBody>
          <a:bodyPr/>
          <a:lstStyle/>
          <a:p>
            <a:fld id="{58384711-5E57-4642-9948-1CB74343E256}" type="slidenum">
              <a:rPr lang="en-US" smtClean="0"/>
              <a:t>69</a:t>
            </a:fld>
            <a:endParaRPr lang="en-US"/>
          </a:p>
        </p:txBody>
      </p:sp>
    </p:spTree>
    <p:extLst>
      <p:ext uri="{BB962C8B-B14F-4D97-AF65-F5344CB8AC3E}">
        <p14:creationId xmlns:p14="http://schemas.microsoft.com/office/powerpoint/2010/main" val="1608281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97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97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97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25603" name="Rectangle 3"/>
          <p:cNvSpPr>
            <a:spLocks noChangeArrowheads="1"/>
          </p:cNvSpPr>
          <p:nvPr/>
        </p:nvSpPr>
        <p:spPr bwMode="auto">
          <a:xfrm>
            <a:off x="4762500" y="27336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25604" name="Text Box 5"/>
          <p:cNvSpPr txBox="1">
            <a:spLocks noChangeArrowheads="1"/>
          </p:cNvSpPr>
          <p:nvPr/>
        </p:nvSpPr>
        <p:spPr bwMode="auto">
          <a:xfrm>
            <a:off x="1770064" y="165101"/>
            <a:ext cx="5387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30000"/>
              </a:spcBef>
            </a:pPr>
            <a:r>
              <a:rPr lang="en-US" altLang="en-US" sz="2400" b="1">
                <a:latin typeface="Times New Roman" panose="02020603050405020304" pitchFamily="18" charset="0"/>
              </a:rPr>
              <a:t>b. </a:t>
            </a:r>
            <a:r>
              <a:rPr lang="en-US" altLang="en-US" sz="2400" b="1" err="1">
                <a:latin typeface="Times New Roman" panose="02020603050405020304" pitchFamily="18" charset="0"/>
              </a:rPr>
              <a:t>Ph</a:t>
            </a:r>
            <a:r>
              <a:rPr lang="en-US" altLang="en-US" sz="2400" b="1" err="1"/>
              <a:t>ân</a:t>
            </a:r>
            <a:r>
              <a:rPr lang="en-US" altLang="en-US" sz="2400" b="1"/>
              <a:t> </a:t>
            </a:r>
            <a:r>
              <a:rPr lang="en-US" altLang="en-US" sz="2400" b="1" err="1"/>
              <a:t>loại</a:t>
            </a:r>
            <a:r>
              <a:rPr lang="en-US" altLang="en-US" sz="2400" b="1"/>
              <a:t> </a:t>
            </a:r>
            <a:r>
              <a:rPr lang="en-US" altLang="en-US" sz="2400" b="1" err="1"/>
              <a:t>và</a:t>
            </a:r>
            <a:r>
              <a:rPr lang="en-US" altLang="en-US" sz="2400" b="1"/>
              <a:t> </a:t>
            </a:r>
            <a:r>
              <a:rPr lang="en-US" altLang="en-US" sz="2400" b="1" err="1"/>
              <a:t>đặc</a:t>
            </a:r>
            <a:r>
              <a:rPr lang="en-US" altLang="en-US" sz="2400" b="1"/>
              <a:t> </a:t>
            </a:r>
            <a:r>
              <a:rPr lang="en-US" altLang="en-US" sz="2400" b="1" err="1"/>
              <a:t>tính</a:t>
            </a:r>
            <a:r>
              <a:rPr lang="en-US" altLang="en-US" sz="2400" b="1"/>
              <a:t> </a:t>
            </a:r>
            <a:r>
              <a:rPr lang="en-US" altLang="en-US" sz="2400" b="1" err="1">
                <a:solidFill>
                  <a:schemeClr val="bg1"/>
                </a:solidFill>
              </a:rPr>
              <a:t>kỹ</a:t>
            </a:r>
            <a:r>
              <a:rPr lang="en-US" altLang="en-US" sz="2400" b="1">
                <a:solidFill>
                  <a:schemeClr val="bg1"/>
                </a:solidFill>
              </a:rPr>
              <a:t> </a:t>
            </a:r>
            <a:r>
              <a:rPr lang="en-US" altLang="en-US" sz="2400" b="1" err="1">
                <a:solidFill>
                  <a:schemeClr val="bg1"/>
                </a:solidFill>
              </a:rPr>
              <a:t>thuật</a:t>
            </a:r>
            <a:endParaRPr lang="en-US" altLang="en-US" sz="2400" b="1">
              <a:solidFill>
                <a:schemeClr val="bg1"/>
              </a:solidFill>
            </a:endParaRPr>
          </a:p>
        </p:txBody>
      </p:sp>
      <p:sp>
        <p:nvSpPr>
          <p:cNvPr id="295960" name="Text Box 24"/>
          <p:cNvSpPr txBox="1">
            <a:spLocks noChangeArrowheads="1"/>
          </p:cNvSpPr>
          <p:nvPr/>
        </p:nvSpPr>
        <p:spPr bwMode="auto">
          <a:xfrm>
            <a:off x="1524001" y="849313"/>
            <a:ext cx="4175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r>
              <a:rPr lang="en-US" altLang="en-US" sz="2000" b="1" i="1">
                <a:solidFill>
                  <a:srgbClr val="FF6600"/>
                </a:solidFill>
              </a:rPr>
              <a:t>Thick cable(cáp đồng trục dày)</a:t>
            </a:r>
          </a:p>
        </p:txBody>
      </p:sp>
      <p:sp>
        <p:nvSpPr>
          <p:cNvPr id="295961" name="Text Box 25"/>
          <p:cNvSpPr txBox="1">
            <a:spLocks noChangeArrowheads="1"/>
          </p:cNvSpPr>
          <p:nvPr/>
        </p:nvSpPr>
        <p:spPr bwMode="auto">
          <a:xfrm>
            <a:off x="6213475" y="849313"/>
            <a:ext cx="4175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r>
              <a:rPr lang="en-US" altLang="en-US" sz="2000" b="1" i="1">
                <a:solidFill>
                  <a:srgbClr val="FF6600"/>
                </a:solidFill>
              </a:rPr>
              <a:t>Thin cable(cáp đồng trục mảnh)</a:t>
            </a:r>
          </a:p>
        </p:txBody>
      </p:sp>
      <p:sp>
        <p:nvSpPr>
          <p:cNvPr id="295962" name="Line 26"/>
          <p:cNvSpPr>
            <a:spLocks noChangeShapeType="1"/>
          </p:cNvSpPr>
          <p:nvPr/>
        </p:nvSpPr>
        <p:spPr bwMode="auto">
          <a:xfrm>
            <a:off x="5937068" y="1089389"/>
            <a:ext cx="0" cy="5311775"/>
          </a:xfrm>
          <a:prstGeom prst="line">
            <a:avLst/>
          </a:prstGeom>
          <a:noFill/>
          <a:ln w="88900" cmpd="tri">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95966"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7076" y="5705475"/>
            <a:ext cx="313372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5967"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8038" y="5175251"/>
            <a:ext cx="2286000" cy="135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5968" name="Text Box 32"/>
          <p:cNvSpPr txBox="1">
            <a:spLocks noChangeArrowheads="1"/>
          </p:cNvSpPr>
          <p:nvPr/>
        </p:nvSpPr>
        <p:spPr bwMode="auto">
          <a:xfrm>
            <a:off x="6175010" y="1455738"/>
            <a:ext cx="3609071" cy="4419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30000"/>
              </a:spcBef>
              <a:buFontTx/>
              <a:buChar char="•"/>
            </a:pPr>
            <a:r>
              <a:rPr lang="en-US" altLang="en-US" sz="2000" b="1">
                <a:solidFill>
                  <a:srgbClr val="000099"/>
                </a:solidFill>
              </a:rPr>
              <a:t>Ký hiệu RG-58AU, được dùng trong chuẩn mạng Ethernet 10Base2 </a:t>
            </a:r>
          </a:p>
          <a:p>
            <a:pPr algn="just" eaLnBrk="1" hangingPunct="1">
              <a:spcBef>
                <a:spcPct val="30000"/>
              </a:spcBef>
              <a:buFontTx/>
              <a:buChar char="•"/>
            </a:pPr>
            <a:r>
              <a:rPr lang="en-US" altLang="en-US" sz="2000" b="1">
                <a:solidFill>
                  <a:srgbClr val="000099"/>
                </a:solidFill>
              </a:rPr>
              <a:t>Đ</a:t>
            </a:r>
            <a:r>
              <a:rPr lang="en-US" altLang="en-US" sz="2000" b="1">
                <a:solidFill>
                  <a:srgbClr val="000099"/>
                </a:solidFill>
                <a:cs typeface="Times New Roman" panose="02020603050405020304" pitchFamily="18" charset="0"/>
              </a:rPr>
              <a:t>ường kính</a:t>
            </a:r>
            <a:r>
              <a:rPr lang="en-US" altLang="en-US" sz="2000" b="1">
                <a:solidFill>
                  <a:srgbClr val="000099"/>
                </a:solidFill>
              </a:rPr>
              <a:t> dây: 0,25 inch (0,5 cm) </a:t>
            </a:r>
          </a:p>
          <a:p>
            <a:pPr algn="just" eaLnBrk="1" hangingPunct="1">
              <a:spcBef>
                <a:spcPct val="30000"/>
              </a:spcBef>
              <a:buFontTx/>
              <a:buChar char="•"/>
            </a:pPr>
            <a:r>
              <a:rPr lang="en-US" altLang="en-US" sz="2000" b="1">
                <a:solidFill>
                  <a:srgbClr val="000099"/>
                </a:solidFill>
                <a:cs typeface="Times New Roman" panose="02020603050405020304" pitchFamily="18" charset="0"/>
              </a:rPr>
              <a:t> Truy</a:t>
            </a:r>
            <a:r>
              <a:rPr lang="en-US" altLang="en-US" sz="2000" b="1">
                <a:solidFill>
                  <a:srgbClr val="000099"/>
                </a:solidFill>
              </a:rPr>
              <a:t>ền đi xa: </a:t>
            </a:r>
            <a:r>
              <a:rPr lang="en-US" altLang="en-US" sz="2000" b="1">
                <a:solidFill>
                  <a:srgbClr val="000099"/>
                </a:solidFill>
                <a:cs typeface="Times New Roman" panose="02020603050405020304" pitchFamily="18" charset="0"/>
              </a:rPr>
              <a:t>185 m.</a:t>
            </a:r>
          </a:p>
          <a:p>
            <a:pPr algn="just" eaLnBrk="1" hangingPunct="1">
              <a:spcBef>
                <a:spcPct val="30000"/>
              </a:spcBef>
              <a:buFontTx/>
              <a:buChar char="•"/>
            </a:pPr>
            <a:r>
              <a:rPr lang="en-US" altLang="en-US" sz="2000" b="1">
                <a:solidFill>
                  <a:srgbClr val="000099"/>
                </a:solidFill>
                <a:cs typeface="Times New Roman" panose="02020603050405020304" pitchFamily="18" charset="0"/>
              </a:rPr>
              <a:t> Tr</a:t>
            </a:r>
            <a:r>
              <a:rPr lang="en-US" altLang="en-US" sz="2000" b="1">
                <a:solidFill>
                  <a:srgbClr val="000099"/>
                </a:solidFill>
              </a:rPr>
              <a:t>ở kháng 50 </a:t>
            </a:r>
            <a:r>
              <a:rPr lang="en-US" altLang="en-US" sz="2000" b="1">
                <a:solidFill>
                  <a:srgbClr val="000099"/>
                </a:solidFill>
                <a:sym typeface="Symbol" panose="05050102010706020507" pitchFamily="18" charset="2"/>
              </a:rPr>
              <a:t>, </a:t>
            </a:r>
            <a:r>
              <a:rPr lang="en-US" altLang="en-US" sz="2400" b="1">
                <a:solidFill>
                  <a:srgbClr val="000099"/>
                </a:solidFill>
                <a:sym typeface="Symbol" panose="05050102010706020507" pitchFamily="18" charset="2"/>
              </a:rPr>
              <a:t>75 </a:t>
            </a:r>
            <a:r>
              <a:rPr lang="en-US" altLang="en-US" sz="2400">
                <a:sym typeface="Symbol" panose="05050102010706020507" pitchFamily="18" charset="2"/>
              </a:rPr>
              <a:t> </a:t>
            </a:r>
            <a:endParaRPr lang="en-US" altLang="en-US" sz="2000" b="1">
              <a:solidFill>
                <a:srgbClr val="000099"/>
              </a:solidFill>
              <a:sym typeface="Symbol" panose="05050102010706020507" pitchFamily="18" charset="2"/>
            </a:endParaRPr>
          </a:p>
          <a:p>
            <a:pPr algn="just" eaLnBrk="1" hangingPunct="1">
              <a:spcBef>
                <a:spcPct val="30000"/>
              </a:spcBef>
              <a:buFontTx/>
              <a:buChar char="•"/>
            </a:pPr>
            <a:r>
              <a:rPr lang="en-US" altLang="en-US" sz="2000" b="1">
                <a:solidFill>
                  <a:srgbClr val="000099"/>
                </a:solidFill>
                <a:sym typeface="Symbol" panose="05050102010706020507" pitchFamily="18" charset="2"/>
              </a:rPr>
              <a:t> Băng thông: 2,5 – 10 Mbps</a:t>
            </a:r>
          </a:p>
          <a:p>
            <a:pPr algn="just" eaLnBrk="1" hangingPunct="1">
              <a:spcBef>
                <a:spcPct val="30000"/>
              </a:spcBef>
              <a:buFontTx/>
              <a:buChar char="•"/>
            </a:pPr>
            <a:r>
              <a:rPr lang="en-US" altLang="en-US" sz="2000" b="1">
                <a:solidFill>
                  <a:srgbClr val="000099"/>
                </a:solidFill>
                <a:sym typeface="Symbol" panose="05050102010706020507" pitchFamily="18" charset="2"/>
              </a:rPr>
              <a:t> Mềm dẻo, dễ kéo, giá thành rẻ hơn</a:t>
            </a:r>
            <a:endParaRPr lang="en-US" altLang="en-US" sz="2000" b="1">
              <a:solidFill>
                <a:srgbClr val="000099"/>
              </a:solidFill>
              <a:cs typeface="Times New Roman" panose="02020603050405020304" pitchFamily="18" charset="0"/>
              <a:sym typeface="Symbol" panose="05050102010706020507" pitchFamily="18" charset="2"/>
            </a:endParaRPr>
          </a:p>
          <a:p>
            <a:pPr algn="just" eaLnBrk="1" hangingPunct="1">
              <a:spcBef>
                <a:spcPct val="30000"/>
              </a:spcBef>
              <a:buFontTx/>
              <a:buChar char="•"/>
            </a:pPr>
            <a:r>
              <a:rPr lang="en-US" altLang="en-US" sz="2000" b="1">
                <a:solidFill>
                  <a:srgbClr val="000099"/>
                </a:solidFill>
                <a:cs typeface="Times New Roman" panose="02020603050405020304" pitchFamily="18" charset="0"/>
              </a:rPr>
              <a:t>- Chống nhiễu k</a:t>
            </a:r>
            <a:r>
              <a:rPr lang="en-US" altLang="en-US" sz="2000" b="1">
                <a:solidFill>
                  <a:srgbClr val="000099"/>
                </a:solidFill>
              </a:rPr>
              <a:t>ém hơn</a:t>
            </a:r>
            <a:r>
              <a:rPr lang="en-US" altLang="en-US" sz="2000" b="1">
                <a:solidFill>
                  <a:srgbClr val="000099"/>
                </a:solidFill>
                <a:cs typeface="Times New Roman" panose="02020603050405020304" pitchFamily="18" charset="0"/>
              </a:rPr>
              <a:t> </a:t>
            </a:r>
          </a:p>
        </p:txBody>
      </p:sp>
      <p:sp>
        <p:nvSpPr>
          <p:cNvPr id="295969" name="Text Box 33"/>
          <p:cNvSpPr txBox="1">
            <a:spLocks noChangeArrowheads="1"/>
          </p:cNvSpPr>
          <p:nvPr/>
        </p:nvSpPr>
        <p:spPr bwMode="auto">
          <a:xfrm>
            <a:off x="1693865" y="1303338"/>
            <a:ext cx="4005262"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spcBef>
                <a:spcPct val="30000"/>
              </a:spcBef>
              <a:buFontTx/>
              <a:buChar char="•"/>
            </a:pPr>
            <a:r>
              <a:rPr lang="en-US" altLang="en-US" sz="2000" b="1">
                <a:solidFill>
                  <a:srgbClr val="000099"/>
                </a:solidFill>
              </a:rPr>
              <a:t>Ký hiệu RG-11, được dùng trong chuẩn mạng 10Base5</a:t>
            </a:r>
          </a:p>
          <a:p>
            <a:pPr algn="just" eaLnBrk="1" hangingPunct="1">
              <a:spcBef>
                <a:spcPct val="30000"/>
              </a:spcBef>
              <a:buFontTx/>
              <a:buChar char="•"/>
            </a:pPr>
            <a:r>
              <a:rPr lang="en-US" altLang="en-US" sz="2000" b="1">
                <a:solidFill>
                  <a:srgbClr val="000099"/>
                </a:solidFill>
              </a:rPr>
              <a:t> Đ</a:t>
            </a:r>
            <a:r>
              <a:rPr lang="en-US" altLang="en-US" sz="2000" b="1">
                <a:solidFill>
                  <a:srgbClr val="000099"/>
                </a:solidFill>
                <a:cs typeface="Times New Roman" panose="02020603050405020304" pitchFamily="18" charset="0"/>
              </a:rPr>
              <a:t>ường kính</a:t>
            </a:r>
            <a:r>
              <a:rPr lang="en-US" altLang="en-US" sz="2000" b="1">
                <a:solidFill>
                  <a:srgbClr val="000099"/>
                </a:solidFill>
              </a:rPr>
              <a:t> dây: 0,5 inch (1,3 cm) </a:t>
            </a:r>
          </a:p>
          <a:p>
            <a:pPr algn="just" eaLnBrk="1" hangingPunct="1">
              <a:spcBef>
                <a:spcPct val="30000"/>
              </a:spcBef>
              <a:buFontTx/>
              <a:buChar char="•"/>
            </a:pPr>
            <a:r>
              <a:rPr lang="en-US" altLang="en-US" sz="2000" b="1">
                <a:solidFill>
                  <a:srgbClr val="000099"/>
                </a:solidFill>
                <a:cs typeface="Times New Roman" panose="02020603050405020304" pitchFamily="18" charset="0"/>
              </a:rPr>
              <a:t> Truy</a:t>
            </a:r>
            <a:r>
              <a:rPr lang="en-US" altLang="en-US" sz="2000" b="1">
                <a:solidFill>
                  <a:srgbClr val="000099"/>
                </a:solidFill>
              </a:rPr>
              <a:t>ền đi xa: </a:t>
            </a:r>
            <a:r>
              <a:rPr lang="en-US" altLang="en-US" sz="2000" b="1">
                <a:solidFill>
                  <a:srgbClr val="000099"/>
                </a:solidFill>
                <a:cs typeface="Times New Roman" panose="02020603050405020304" pitchFamily="18" charset="0"/>
              </a:rPr>
              <a:t>500 m.</a:t>
            </a:r>
          </a:p>
          <a:p>
            <a:pPr algn="just" eaLnBrk="1" hangingPunct="1">
              <a:spcBef>
                <a:spcPct val="30000"/>
              </a:spcBef>
              <a:buFontTx/>
              <a:buChar char="•"/>
            </a:pPr>
            <a:r>
              <a:rPr lang="en-US" altLang="en-US" sz="2000" b="1">
                <a:solidFill>
                  <a:srgbClr val="000099"/>
                </a:solidFill>
                <a:cs typeface="Times New Roman" panose="02020603050405020304" pitchFamily="18" charset="0"/>
              </a:rPr>
              <a:t>Tr</a:t>
            </a:r>
            <a:r>
              <a:rPr lang="en-US" altLang="en-US" sz="2000" b="1">
                <a:solidFill>
                  <a:srgbClr val="000099"/>
                </a:solidFill>
              </a:rPr>
              <a:t>ở kháng 50 </a:t>
            </a:r>
            <a:r>
              <a:rPr lang="en-US" altLang="en-US" sz="2000" b="1">
                <a:solidFill>
                  <a:srgbClr val="000099"/>
                </a:solidFill>
                <a:sym typeface="Symbol" panose="05050102010706020507" pitchFamily="18" charset="2"/>
              </a:rPr>
              <a:t>, 75 </a:t>
            </a:r>
            <a:r>
              <a:rPr lang="en-US" altLang="en-US" sz="2000">
                <a:sym typeface="Symbol" panose="05050102010706020507" pitchFamily="18" charset="2"/>
              </a:rPr>
              <a:t> </a:t>
            </a:r>
          </a:p>
          <a:p>
            <a:pPr algn="just" eaLnBrk="1" hangingPunct="1">
              <a:spcBef>
                <a:spcPct val="30000"/>
              </a:spcBef>
              <a:buFontTx/>
              <a:buChar char="•"/>
            </a:pPr>
            <a:r>
              <a:rPr lang="en-US" altLang="en-US" sz="2000" b="1">
                <a:solidFill>
                  <a:srgbClr val="000099"/>
                </a:solidFill>
                <a:sym typeface="Symbol" panose="05050102010706020507" pitchFamily="18" charset="2"/>
              </a:rPr>
              <a:t>Băng thông: 2,5 – 10 Mbps</a:t>
            </a:r>
            <a:endParaRPr lang="en-US" altLang="en-US" sz="2000" b="1">
              <a:solidFill>
                <a:srgbClr val="000099"/>
              </a:solidFill>
              <a:cs typeface="Times New Roman" panose="02020603050405020304" pitchFamily="18" charset="0"/>
              <a:sym typeface="Symbol" panose="05050102010706020507" pitchFamily="18" charset="2"/>
            </a:endParaRPr>
          </a:p>
          <a:p>
            <a:pPr algn="just" eaLnBrk="1" hangingPunct="1">
              <a:spcBef>
                <a:spcPct val="30000"/>
              </a:spcBef>
              <a:buFontTx/>
              <a:buChar char="•"/>
            </a:pPr>
            <a:r>
              <a:rPr lang="en-US" altLang="en-US" sz="2000" b="1">
                <a:solidFill>
                  <a:srgbClr val="000099"/>
                </a:solidFill>
                <a:cs typeface="Times New Roman" panose="02020603050405020304" pitchFamily="18" charset="0"/>
              </a:rPr>
              <a:t>Chống nhiễu tốt. </a:t>
            </a:r>
          </a:p>
          <a:p>
            <a:pPr algn="just" eaLnBrk="1" hangingPunct="1">
              <a:spcBef>
                <a:spcPct val="30000"/>
              </a:spcBef>
              <a:buFontTx/>
              <a:buChar char="•"/>
            </a:pPr>
            <a:r>
              <a:rPr lang="en-US" altLang="en-US" sz="2000" b="1">
                <a:solidFill>
                  <a:srgbClr val="000099"/>
                </a:solidFill>
                <a:cs typeface="Times New Roman" panose="02020603050405020304" pitchFamily="18" charset="0"/>
              </a:rPr>
              <a:t> C</a:t>
            </a:r>
            <a:r>
              <a:rPr lang="en-US" altLang="en-US" sz="2000" b="1">
                <a:solidFill>
                  <a:srgbClr val="000099"/>
                </a:solidFill>
              </a:rPr>
              <a:t>ứng, khó lắp đặt, giá thành cao</a:t>
            </a:r>
            <a:endParaRPr lang="en-US" altLang="en-US" sz="2000" b="1">
              <a:solidFill>
                <a:srgbClr val="000099"/>
              </a:solidFill>
              <a:cs typeface="Times New Roman" panose="02020603050405020304" pitchFamily="18" charset="0"/>
            </a:endParaRPr>
          </a:p>
          <a:p>
            <a:pPr algn="just" eaLnBrk="1" hangingPunct="1">
              <a:spcBef>
                <a:spcPct val="30000"/>
              </a:spcBef>
              <a:buFontTx/>
              <a:buChar char="•"/>
            </a:pPr>
            <a:r>
              <a:rPr lang="en-US" altLang="en-US" sz="2000" b="1">
                <a:solidFill>
                  <a:srgbClr val="000099"/>
                </a:solidFill>
                <a:cs typeface="Times New Roman" panose="02020603050405020304" pitchFamily="18" charset="0"/>
              </a:rPr>
              <a:t>D</a:t>
            </a:r>
            <a:r>
              <a:rPr lang="en-US" altLang="en-US" sz="2000" b="1">
                <a:solidFill>
                  <a:srgbClr val="000099"/>
                </a:solidFill>
              </a:rPr>
              <a:t>ùng làm cáp đường trục chính để  nối nhiều mạng</a:t>
            </a:r>
          </a:p>
        </p:txBody>
      </p:sp>
    </p:spTree>
    <p:extLst>
      <p:ext uri="{BB962C8B-B14F-4D97-AF65-F5344CB8AC3E}">
        <p14:creationId xmlns:p14="http://schemas.microsoft.com/office/powerpoint/2010/main" val="29027117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59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59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59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59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959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596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59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60" grpId="0"/>
      <p:bldP spid="295961" grpId="0"/>
      <p:bldP spid="295968" grpId="0"/>
      <p:bldP spid="29596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4257675" y="2709863"/>
            <a:ext cx="9144000" cy="369332"/>
          </a:xfrm>
          <a:prstGeom prst="rect">
            <a:avLst/>
          </a:prstGeom>
          <a:noFill/>
          <a:ln w="9525">
            <a:noFill/>
            <a:miter lim="800000"/>
            <a:headEnd/>
            <a:tailEnd/>
          </a:ln>
        </p:spPr>
        <p:txBody>
          <a:bodyPr>
            <a:spAutoFit/>
          </a:bodyPr>
          <a:lstStyle/>
          <a:p>
            <a:endParaRPr lang="en-US"/>
          </a:p>
        </p:txBody>
      </p:sp>
      <p:sp>
        <p:nvSpPr>
          <p:cNvPr id="94211" name="Rectangle 3"/>
          <p:cNvSpPr>
            <a:spLocks noChangeArrowheads="1"/>
          </p:cNvSpPr>
          <p:nvPr/>
        </p:nvSpPr>
        <p:spPr bwMode="auto">
          <a:xfrm>
            <a:off x="5138738" y="2947988"/>
            <a:ext cx="9144000" cy="369332"/>
          </a:xfrm>
          <a:prstGeom prst="rect">
            <a:avLst/>
          </a:prstGeom>
          <a:noFill/>
          <a:ln w="9525">
            <a:noFill/>
            <a:miter lim="800000"/>
            <a:headEnd/>
            <a:tailEnd/>
          </a:ln>
        </p:spPr>
        <p:txBody>
          <a:bodyPr>
            <a:spAutoFit/>
          </a:bodyPr>
          <a:lstStyle/>
          <a:p>
            <a:endParaRPr lang="en-US"/>
          </a:p>
        </p:txBody>
      </p:sp>
      <p:sp>
        <p:nvSpPr>
          <p:cNvPr id="94212" name="Rectangle 4"/>
          <p:cNvSpPr>
            <a:spLocks noChangeArrowheads="1"/>
          </p:cNvSpPr>
          <p:nvPr/>
        </p:nvSpPr>
        <p:spPr bwMode="auto">
          <a:xfrm>
            <a:off x="4276725" y="2343150"/>
            <a:ext cx="9144000" cy="369332"/>
          </a:xfrm>
          <a:prstGeom prst="rect">
            <a:avLst/>
          </a:prstGeom>
          <a:noFill/>
          <a:ln w="9525">
            <a:noFill/>
            <a:miter lim="800000"/>
            <a:headEnd/>
            <a:tailEnd/>
          </a:ln>
        </p:spPr>
        <p:txBody>
          <a:bodyPr>
            <a:spAutoFit/>
          </a:bodyPr>
          <a:lstStyle/>
          <a:p>
            <a:endParaRPr lang="en-US"/>
          </a:p>
        </p:txBody>
      </p:sp>
      <p:sp>
        <p:nvSpPr>
          <p:cNvPr id="94213" name="Rectangle 5"/>
          <p:cNvSpPr>
            <a:spLocks noChangeArrowheads="1"/>
          </p:cNvSpPr>
          <p:nvPr/>
        </p:nvSpPr>
        <p:spPr bwMode="auto">
          <a:xfrm>
            <a:off x="4657725" y="3167063"/>
            <a:ext cx="9144000" cy="369332"/>
          </a:xfrm>
          <a:prstGeom prst="rect">
            <a:avLst/>
          </a:prstGeom>
          <a:noFill/>
          <a:ln w="9525">
            <a:noFill/>
            <a:miter lim="800000"/>
            <a:headEnd/>
            <a:tailEnd/>
          </a:ln>
        </p:spPr>
        <p:txBody>
          <a:bodyPr>
            <a:spAutoFit/>
          </a:bodyPr>
          <a:lstStyle/>
          <a:p>
            <a:endParaRPr lang="en-US"/>
          </a:p>
        </p:txBody>
      </p:sp>
      <p:sp>
        <p:nvSpPr>
          <p:cNvPr id="94214" name="Rectangle 6"/>
          <p:cNvSpPr>
            <a:spLocks noChangeArrowheads="1"/>
          </p:cNvSpPr>
          <p:nvPr/>
        </p:nvSpPr>
        <p:spPr bwMode="auto">
          <a:xfrm>
            <a:off x="4257675" y="2709863"/>
            <a:ext cx="9144000" cy="369332"/>
          </a:xfrm>
          <a:prstGeom prst="rect">
            <a:avLst/>
          </a:prstGeom>
          <a:noFill/>
          <a:ln w="9525">
            <a:noFill/>
            <a:miter lim="800000"/>
            <a:headEnd/>
            <a:tailEnd/>
          </a:ln>
        </p:spPr>
        <p:txBody>
          <a:bodyPr>
            <a:spAutoFit/>
          </a:bodyPr>
          <a:lstStyle/>
          <a:p>
            <a:endParaRPr lang="en-US"/>
          </a:p>
        </p:txBody>
      </p:sp>
      <p:sp>
        <p:nvSpPr>
          <p:cNvPr id="94215" name="Rectangle 7"/>
          <p:cNvSpPr>
            <a:spLocks noChangeArrowheads="1"/>
          </p:cNvSpPr>
          <p:nvPr/>
        </p:nvSpPr>
        <p:spPr bwMode="auto">
          <a:xfrm>
            <a:off x="4752975" y="2714625"/>
            <a:ext cx="9144000" cy="369332"/>
          </a:xfrm>
          <a:prstGeom prst="rect">
            <a:avLst/>
          </a:prstGeom>
          <a:noFill/>
          <a:ln w="9525">
            <a:noFill/>
            <a:miter lim="800000"/>
            <a:headEnd/>
            <a:tailEnd/>
          </a:ln>
        </p:spPr>
        <p:txBody>
          <a:bodyPr>
            <a:spAutoFit/>
          </a:bodyPr>
          <a:lstStyle/>
          <a:p>
            <a:endParaRPr lang="en-US"/>
          </a:p>
        </p:txBody>
      </p:sp>
      <p:sp>
        <p:nvSpPr>
          <p:cNvPr id="94216" name="Rectangle 8"/>
          <p:cNvSpPr>
            <a:spLocks noChangeArrowheads="1"/>
          </p:cNvSpPr>
          <p:nvPr/>
        </p:nvSpPr>
        <p:spPr bwMode="auto">
          <a:xfrm>
            <a:off x="5272088" y="2647950"/>
            <a:ext cx="9144000" cy="369332"/>
          </a:xfrm>
          <a:prstGeom prst="rect">
            <a:avLst/>
          </a:prstGeom>
          <a:noFill/>
          <a:ln w="9525">
            <a:noFill/>
            <a:miter lim="800000"/>
            <a:headEnd/>
            <a:tailEnd/>
          </a:ln>
        </p:spPr>
        <p:txBody>
          <a:bodyPr>
            <a:spAutoFit/>
          </a:bodyPr>
          <a:lstStyle/>
          <a:p>
            <a:endParaRPr lang="en-US"/>
          </a:p>
        </p:txBody>
      </p:sp>
      <p:sp>
        <p:nvSpPr>
          <p:cNvPr id="94217" name="Rectangle 9"/>
          <p:cNvSpPr>
            <a:spLocks noChangeArrowheads="1"/>
          </p:cNvSpPr>
          <p:nvPr/>
        </p:nvSpPr>
        <p:spPr bwMode="auto">
          <a:xfrm>
            <a:off x="5334000" y="3086100"/>
            <a:ext cx="9144000" cy="369332"/>
          </a:xfrm>
          <a:prstGeom prst="rect">
            <a:avLst/>
          </a:prstGeom>
          <a:noFill/>
          <a:ln w="9525">
            <a:noFill/>
            <a:miter lim="800000"/>
            <a:headEnd/>
            <a:tailEnd/>
          </a:ln>
        </p:spPr>
        <p:txBody>
          <a:bodyPr>
            <a:spAutoFit/>
          </a:bodyPr>
          <a:lstStyle/>
          <a:p>
            <a:endParaRPr lang="en-US"/>
          </a:p>
        </p:txBody>
      </p:sp>
      <p:sp>
        <p:nvSpPr>
          <p:cNvPr id="94218" name="Rectangle 10"/>
          <p:cNvSpPr>
            <a:spLocks noChangeArrowheads="1"/>
          </p:cNvSpPr>
          <p:nvPr/>
        </p:nvSpPr>
        <p:spPr bwMode="auto">
          <a:xfrm>
            <a:off x="4214813" y="1985963"/>
            <a:ext cx="9144000" cy="369332"/>
          </a:xfrm>
          <a:prstGeom prst="rect">
            <a:avLst/>
          </a:prstGeom>
          <a:noFill/>
          <a:ln w="9525">
            <a:noFill/>
            <a:miter lim="800000"/>
            <a:headEnd/>
            <a:tailEnd/>
          </a:ln>
        </p:spPr>
        <p:txBody>
          <a:bodyPr>
            <a:spAutoFit/>
          </a:bodyPr>
          <a:lstStyle/>
          <a:p>
            <a:endParaRPr lang="en-US"/>
          </a:p>
        </p:txBody>
      </p:sp>
      <p:sp>
        <p:nvSpPr>
          <p:cNvPr id="94219" name="Rectangle 11"/>
          <p:cNvSpPr>
            <a:spLocks noChangeArrowheads="1"/>
          </p:cNvSpPr>
          <p:nvPr/>
        </p:nvSpPr>
        <p:spPr bwMode="auto">
          <a:xfrm>
            <a:off x="5167313" y="2943225"/>
            <a:ext cx="9144000" cy="369332"/>
          </a:xfrm>
          <a:prstGeom prst="rect">
            <a:avLst/>
          </a:prstGeom>
          <a:noFill/>
          <a:ln w="9525">
            <a:noFill/>
            <a:miter lim="800000"/>
            <a:headEnd/>
            <a:tailEnd/>
          </a:ln>
        </p:spPr>
        <p:txBody>
          <a:bodyPr>
            <a:spAutoFit/>
          </a:bodyPr>
          <a:lstStyle/>
          <a:p>
            <a:endParaRPr lang="en-US"/>
          </a:p>
        </p:txBody>
      </p:sp>
      <p:sp>
        <p:nvSpPr>
          <p:cNvPr id="94220" name="Rectangle 13"/>
          <p:cNvSpPr>
            <a:spLocks noChangeArrowheads="1"/>
          </p:cNvSpPr>
          <p:nvPr/>
        </p:nvSpPr>
        <p:spPr bwMode="auto">
          <a:xfrm>
            <a:off x="3305175" y="1533525"/>
            <a:ext cx="9144000" cy="369332"/>
          </a:xfrm>
          <a:prstGeom prst="rect">
            <a:avLst/>
          </a:prstGeom>
          <a:noFill/>
          <a:ln w="9525">
            <a:noFill/>
            <a:miter lim="800000"/>
            <a:headEnd/>
            <a:tailEnd/>
          </a:ln>
        </p:spPr>
        <p:txBody>
          <a:bodyPr>
            <a:spAutoFit/>
          </a:bodyPr>
          <a:lstStyle/>
          <a:p>
            <a:endParaRPr lang="en-US"/>
          </a:p>
        </p:txBody>
      </p:sp>
      <p:pic>
        <p:nvPicPr>
          <p:cNvPr id="94221" name="Picture 15"/>
          <p:cNvPicPr>
            <a:picLocks noChangeAspect="1" noChangeArrowheads="1"/>
          </p:cNvPicPr>
          <p:nvPr/>
        </p:nvPicPr>
        <p:blipFill>
          <a:blip r:embed="rId2"/>
          <a:srcRect/>
          <a:stretch>
            <a:fillRect/>
          </a:stretch>
        </p:blipFill>
        <p:spPr bwMode="auto">
          <a:xfrm>
            <a:off x="1853089" y="887507"/>
            <a:ext cx="6109336" cy="3031053"/>
          </a:xfrm>
          <a:prstGeom prst="rect">
            <a:avLst/>
          </a:prstGeom>
          <a:noFill/>
          <a:ln w="9525">
            <a:noFill/>
            <a:miter lim="800000"/>
            <a:headEnd/>
            <a:tailEnd/>
          </a:ln>
        </p:spPr>
      </p:pic>
      <p:sp>
        <p:nvSpPr>
          <p:cNvPr id="94222" name="Rectangle 16"/>
          <p:cNvSpPr>
            <a:spLocks noChangeArrowheads="1"/>
          </p:cNvSpPr>
          <p:nvPr/>
        </p:nvSpPr>
        <p:spPr bwMode="white">
          <a:xfrm>
            <a:off x="1780949" y="160338"/>
            <a:ext cx="6324600" cy="696913"/>
          </a:xfrm>
          <a:prstGeom prst="rect">
            <a:avLst/>
          </a:prstGeom>
          <a:noFill/>
          <a:ln w="9525">
            <a:noFill/>
            <a:miter lim="800000"/>
            <a:headEnd/>
            <a:tailEnd/>
          </a:ln>
        </p:spPr>
        <p:txBody>
          <a:bodyPr anchor="ctr"/>
          <a:lstStyle/>
          <a:p>
            <a:r>
              <a:rPr lang="en-US" sz="2800" b="1" i="1"/>
              <a:t>10. CSU/ DSU</a:t>
            </a:r>
            <a:endParaRPr lang="en-US" sz="2800" i="1"/>
          </a:p>
        </p:txBody>
      </p:sp>
      <p:pic>
        <p:nvPicPr>
          <p:cNvPr id="94223" name="Picture 17"/>
          <p:cNvPicPr>
            <a:picLocks noChangeAspect="1" noChangeArrowheads="1"/>
          </p:cNvPicPr>
          <p:nvPr/>
        </p:nvPicPr>
        <p:blipFill>
          <a:blip r:embed="rId3"/>
          <a:srcRect/>
          <a:stretch>
            <a:fillRect/>
          </a:stretch>
        </p:blipFill>
        <p:spPr bwMode="auto">
          <a:xfrm>
            <a:off x="4299486" y="4223360"/>
            <a:ext cx="3662939" cy="2360498"/>
          </a:xfrm>
          <a:prstGeom prst="rect">
            <a:avLst/>
          </a:prstGeom>
          <a:noFill/>
          <a:ln w="9525">
            <a:noFill/>
            <a:miter lim="800000"/>
            <a:headEnd/>
            <a:tailEnd/>
          </a:ln>
        </p:spPr>
      </p:pic>
    </p:spTree>
    <p:extLst>
      <p:ext uri="{BB962C8B-B14F-4D97-AF65-F5344CB8AC3E}">
        <p14:creationId xmlns:p14="http://schemas.microsoft.com/office/powerpoint/2010/main" val="27407591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4222"/>
                                        </p:tgtEl>
                                        <p:attrNameLst>
                                          <p:attrName>style.visibility</p:attrName>
                                        </p:attrNameLst>
                                      </p:cBhvr>
                                      <p:to>
                                        <p:strVal val="visible"/>
                                      </p:to>
                                    </p:set>
                                    <p:animEffect transition="in" filter="blinds(horizontal)">
                                      <p:cBhvr>
                                        <p:cTn id="7" dur="500"/>
                                        <p:tgtEl>
                                          <p:spTgt spid="942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4221"/>
                                        </p:tgtEl>
                                        <p:attrNameLst>
                                          <p:attrName>style.visibility</p:attrName>
                                        </p:attrNameLst>
                                      </p:cBhvr>
                                      <p:to>
                                        <p:strVal val="visible"/>
                                      </p:to>
                                    </p:set>
                                    <p:animEffect transition="in" filter="blinds(horizontal)">
                                      <p:cBhvr>
                                        <p:cTn id="12" dur="500"/>
                                        <p:tgtEl>
                                          <p:spTgt spid="9422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94223"/>
                                        </p:tgtEl>
                                        <p:attrNameLst>
                                          <p:attrName>style.visibility</p:attrName>
                                        </p:attrNameLst>
                                      </p:cBhvr>
                                      <p:to>
                                        <p:strVal val="visible"/>
                                      </p:to>
                                    </p:set>
                                    <p:animEffect transition="in" filter="box(in)">
                                      <p:cBhvr>
                                        <p:cTn id="17" dur="500"/>
                                        <p:tgtEl>
                                          <p:spTgt spid="94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2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6"/>
          <p:cNvSpPr>
            <a:spLocks noChangeArrowheads="1"/>
          </p:cNvSpPr>
          <p:nvPr/>
        </p:nvSpPr>
        <p:spPr bwMode="auto">
          <a:xfrm>
            <a:off x="4257675" y="2709863"/>
            <a:ext cx="9144000" cy="369332"/>
          </a:xfrm>
          <a:prstGeom prst="rect">
            <a:avLst/>
          </a:prstGeom>
          <a:noFill/>
          <a:ln w="9525">
            <a:noFill/>
            <a:miter lim="800000"/>
            <a:headEnd/>
            <a:tailEnd/>
          </a:ln>
        </p:spPr>
        <p:txBody>
          <a:bodyPr>
            <a:spAutoFit/>
          </a:bodyPr>
          <a:lstStyle/>
          <a:p>
            <a:endParaRPr lang="en-US"/>
          </a:p>
        </p:txBody>
      </p:sp>
      <p:sp>
        <p:nvSpPr>
          <p:cNvPr id="95235" name="Rectangle 7"/>
          <p:cNvSpPr>
            <a:spLocks noChangeArrowheads="1"/>
          </p:cNvSpPr>
          <p:nvPr/>
        </p:nvSpPr>
        <p:spPr bwMode="auto">
          <a:xfrm>
            <a:off x="5138738" y="2947988"/>
            <a:ext cx="9144000" cy="369332"/>
          </a:xfrm>
          <a:prstGeom prst="rect">
            <a:avLst/>
          </a:prstGeom>
          <a:noFill/>
          <a:ln w="9525">
            <a:noFill/>
            <a:miter lim="800000"/>
            <a:headEnd/>
            <a:tailEnd/>
          </a:ln>
        </p:spPr>
        <p:txBody>
          <a:bodyPr>
            <a:spAutoFit/>
          </a:bodyPr>
          <a:lstStyle/>
          <a:p>
            <a:endParaRPr lang="en-US"/>
          </a:p>
        </p:txBody>
      </p:sp>
      <p:sp>
        <p:nvSpPr>
          <p:cNvPr id="95236" name="Rectangle 8"/>
          <p:cNvSpPr>
            <a:spLocks noChangeArrowheads="1"/>
          </p:cNvSpPr>
          <p:nvPr/>
        </p:nvSpPr>
        <p:spPr bwMode="auto">
          <a:xfrm>
            <a:off x="4276725" y="2343150"/>
            <a:ext cx="9144000" cy="369332"/>
          </a:xfrm>
          <a:prstGeom prst="rect">
            <a:avLst/>
          </a:prstGeom>
          <a:noFill/>
          <a:ln w="9525">
            <a:noFill/>
            <a:miter lim="800000"/>
            <a:headEnd/>
            <a:tailEnd/>
          </a:ln>
        </p:spPr>
        <p:txBody>
          <a:bodyPr>
            <a:spAutoFit/>
          </a:bodyPr>
          <a:lstStyle/>
          <a:p>
            <a:endParaRPr lang="en-US"/>
          </a:p>
        </p:txBody>
      </p:sp>
      <p:sp>
        <p:nvSpPr>
          <p:cNvPr id="95237" name="Rectangle 9"/>
          <p:cNvSpPr>
            <a:spLocks noChangeArrowheads="1"/>
          </p:cNvSpPr>
          <p:nvPr/>
        </p:nvSpPr>
        <p:spPr bwMode="auto">
          <a:xfrm>
            <a:off x="4657725" y="3167063"/>
            <a:ext cx="9144000" cy="369332"/>
          </a:xfrm>
          <a:prstGeom prst="rect">
            <a:avLst/>
          </a:prstGeom>
          <a:noFill/>
          <a:ln w="9525">
            <a:noFill/>
            <a:miter lim="800000"/>
            <a:headEnd/>
            <a:tailEnd/>
          </a:ln>
        </p:spPr>
        <p:txBody>
          <a:bodyPr>
            <a:spAutoFit/>
          </a:bodyPr>
          <a:lstStyle/>
          <a:p>
            <a:endParaRPr lang="en-US"/>
          </a:p>
        </p:txBody>
      </p:sp>
      <p:sp>
        <p:nvSpPr>
          <p:cNvPr id="95238" name="Rectangle 10"/>
          <p:cNvSpPr>
            <a:spLocks noChangeArrowheads="1"/>
          </p:cNvSpPr>
          <p:nvPr/>
        </p:nvSpPr>
        <p:spPr bwMode="auto">
          <a:xfrm>
            <a:off x="4257675" y="2709863"/>
            <a:ext cx="9144000" cy="369332"/>
          </a:xfrm>
          <a:prstGeom prst="rect">
            <a:avLst/>
          </a:prstGeom>
          <a:noFill/>
          <a:ln w="9525">
            <a:noFill/>
            <a:miter lim="800000"/>
            <a:headEnd/>
            <a:tailEnd/>
          </a:ln>
        </p:spPr>
        <p:txBody>
          <a:bodyPr>
            <a:spAutoFit/>
          </a:bodyPr>
          <a:lstStyle/>
          <a:p>
            <a:endParaRPr lang="en-US"/>
          </a:p>
        </p:txBody>
      </p:sp>
      <p:sp>
        <p:nvSpPr>
          <p:cNvPr id="95239" name="Rectangle 11"/>
          <p:cNvSpPr>
            <a:spLocks noChangeArrowheads="1"/>
          </p:cNvSpPr>
          <p:nvPr/>
        </p:nvSpPr>
        <p:spPr bwMode="auto">
          <a:xfrm>
            <a:off x="4752975" y="2714625"/>
            <a:ext cx="9144000" cy="369332"/>
          </a:xfrm>
          <a:prstGeom prst="rect">
            <a:avLst/>
          </a:prstGeom>
          <a:noFill/>
          <a:ln w="9525">
            <a:noFill/>
            <a:miter lim="800000"/>
            <a:headEnd/>
            <a:tailEnd/>
          </a:ln>
        </p:spPr>
        <p:txBody>
          <a:bodyPr>
            <a:spAutoFit/>
          </a:bodyPr>
          <a:lstStyle/>
          <a:p>
            <a:endParaRPr lang="en-US"/>
          </a:p>
        </p:txBody>
      </p:sp>
      <p:sp>
        <p:nvSpPr>
          <p:cNvPr id="95240" name="Rectangle 12"/>
          <p:cNvSpPr>
            <a:spLocks noChangeArrowheads="1"/>
          </p:cNvSpPr>
          <p:nvPr/>
        </p:nvSpPr>
        <p:spPr bwMode="auto">
          <a:xfrm>
            <a:off x="5272088" y="2647950"/>
            <a:ext cx="9144000" cy="369332"/>
          </a:xfrm>
          <a:prstGeom prst="rect">
            <a:avLst/>
          </a:prstGeom>
          <a:noFill/>
          <a:ln w="9525">
            <a:noFill/>
            <a:miter lim="800000"/>
            <a:headEnd/>
            <a:tailEnd/>
          </a:ln>
        </p:spPr>
        <p:txBody>
          <a:bodyPr>
            <a:spAutoFit/>
          </a:bodyPr>
          <a:lstStyle/>
          <a:p>
            <a:endParaRPr lang="en-US"/>
          </a:p>
        </p:txBody>
      </p:sp>
      <p:sp>
        <p:nvSpPr>
          <p:cNvPr id="95241" name="Rectangle 13"/>
          <p:cNvSpPr>
            <a:spLocks noChangeArrowheads="1"/>
          </p:cNvSpPr>
          <p:nvPr/>
        </p:nvSpPr>
        <p:spPr bwMode="auto">
          <a:xfrm>
            <a:off x="5334000" y="3086100"/>
            <a:ext cx="9144000" cy="369332"/>
          </a:xfrm>
          <a:prstGeom prst="rect">
            <a:avLst/>
          </a:prstGeom>
          <a:noFill/>
          <a:ln w="9525">
            <a:noFill/>
            <a:miter lim="800000"/>
            <a:headEnd/>
            <a:tailEnd/>
          </a:ln>
        </p:spPr>
        <p:txBody>
          <a:bodyPr>
            <a:spAutoFit/>
          </a:bodyPr>
          <a:lstStyle/>
          <a:p>
            <a:endParaRPr lang="en-US"/>
          </a:p>
        </p:txBody>
      </p:sp>
      <p:sp>
        <p:nvSpPr>
          <p:cNvPr id="95242" name="Rectangle 14"/>
          <p:cNvSpPr>
            <a:spLocks noChangeArrowheads="1"/>
          </p:cNvSpPr>
          <p:nvPr/>
        </p:nvSpPr>
        <p:spPr bwMode="auto">
          <a:xfrm>
            <a:off x="4214813" y="1985963"/>
            <a:ext cx="9144000" cy="369332"/>
          </a:xfrm>
          <a:prstGeom prst="rect">
            <a:avLst/>
          </a:prstGeom>
          <a:noFill/>
          <a:ln w="9525">
            <a:noFill/>
            <a:miter lim="800000"/>
            <a:headEnd/>
            <a:tailEnd/>
          </a:ln>
        </p:spPr>
        <p:txBody>
          <a:bodyPr>
            <a:spAutoFit/>
          </a:bodyPr>
          <a:lstStyle/>
          <a:p>
            <a:endParaRPr lang="en-US"/>
          </a:p>
        </p:txBody>
      </p:sp>
      <p:sp>
        <p:nvSpPr>
          <p:cNvPr id="95243" name="Rectangle 15"/>
          <p:cNvSpPr>
            <a:spLocks noChangeArrowheads="1"/>
          </p:cNvSpPr>
          <p:nvPr/>
        </p:nvSpPr>
        <p:spPr bwMode="auto">
          <a:xfrm>
            <a:off x="5167313" y="2943225"/>
            <a:ext cx="9144000" cy="369332"/>
          </a:xfrm>
          <a:prstGeom prst="rect">
            <a:avLst/>
          </a:prstGeom>
          <a:noFill/>
          <a:ln w="9525">
            <a:noFill/>
            <a:miter lim="800000"/>
            <a:headEnd/>
            <a:tailEnd/>
          </a:ln>
        </p:spPr>
        <p:txBody>
          <a:bodyPr>
            <a:spAutoFit/>
          </a:bodyPr>
          <a:lstStyle/>
          <a:p>
            <a:endParaRPr lang="en-US"/>
          </a:p>
        </p:txBody>
      </p:sp>
      <p:sp>
        <p:nvSpPr>
          <p:cNvPr id="95244" name="Rectangle 18"/>
          <p:cNvSpPr>
            <a:spLocks noChangeArrowheads="1"/>
          </p:cNvSpPr>
          <p:nvPr/>
        </p:nvSpPr>
        <p:spPr bwMode="auto">
          <a:xfrm>
            <a:off x="3305175" y="1533525"/>
            <a:ext cx="9144000" cy="369332"/>
          </a:xfrm>
          <a:prstGeom prst="rect">
            <a:avLst/>
          </a:prstGeom>
          <a:noFill/>
          <a:ln w="9525">
            <a:noFill/>
            <a:miter lim="800000"/>
            <a:headEnd/>
            <a:tailEnd/>
          </a:ln>
        </p:spPr>
        <p:txBody>
          <a:bodyPr>
            <a:spAutoFit/>
          </a:bodyPr>
          <a:lstStyle/>
          <a:p>
            <a:endParaRPr lang="en-US"/>
          </a:p>
        </p:txBody>
      </p:sp>
      <p:sp>
        <p:nvSpPr>
          <p:cNvPr id="95245" name="Rectangle 20"/>
          <p:cNvSpPr>
            <a:spLocks noChangeArrowheads="1"/>
          </p:cNvSpPr>
          <p:nvPr/>
        </p:nvSpPr>
        <p:spPr bwMode="auto">
          <a:xfrm flipH="1">
            <a:off x="274253" y="696914"/>
            <a:ext cx="9144000" cy="5915466"/>
          </a:xfrm>
          <a:prstGeom prst="rect">
            <a:avLst/>
          </a:prstGeom>
          <a:noFill/>
          <a:ln w="9525">
            <a:noFill/>
            <a:miter lim="800000"/>
            <a:headEnd/>
            <a:tailEnd/>
          </a:ln>
        </p:spPr>
        <p:txBody>
          <a:bodyPr wrap="square" anchor="ctr">
            <a:spAutoFit/>
          </a:bodyPr>
          <a:lstStyle/>
          <a:p>
            <a:pPr marL="457200" indent="-457200" algn="just">
              <a:spcBef>
                <a:spcPct val="40000"/>
              </a:spcBef>
              <a:buFont typeface="Wingdings" pitchFamily="2" charset="2"/>
              <a:buChar char="§"/>
            </a:pPr>
            <a:r>
              <a:rPr lang="en-US" sz="2200" err="1">
                <a:solidFill>
                  <a:srgbClr val="000066"/>
                </a:solidFill>
                <a:latin typeface="Times New Roman" pitchFamily="18" charset="0"/>
              </a:rPr>
              <a:t>Các</a:t>
            </a:r>
            <a:r>
              <a:rPr lang="en-US" sz="2200">
                <a:solidFill>
                  <a:srgbClr val="000066"/>
                </a:solidFill>
                <a:latin typeface="Times New Roman" pitchFamily="18" charset="0"/>
              </a:rPr>
              <a:t> </a:t>
            </a:r>
            <a:r>
              <a:rPr lang="en-US" sz="2200" err="1">
                <a:solidFill>
                  <a:srgbClr val="000066"/>
                </a:solidFill>
                <a:latin typeface="Times New Roman" pitchFamily="18" charset="0"/>
              </a:rPr>
              <a:t>tín</a:t>
            </a:r>
            <a:r>
              <a:rPr lang="en-US" sz="2200">
                <a:solidFill>
                  <a:srgbClr val="000066"/>
                </a:solidFill>
                <a:latin typeface="Times New Roman" pitchFamily="18" charset="0"/>
              </a:rPr>
              <a:t> </a:t>
            </a:r>
            <a:r>
              <a:rPr lang="en-US" sz="2200" err="1">
                <a:solidFill>
                  <a:srgbClr val="000066"/>
                </a:solidFill>
                <a:latin typeface="Times New Roman" pitchFamily="18" charset="0"/>
              </a:rPr>
              <a:t>hiệu</a:t>
            </a:r>
            <a:r>
              <a:rPr lang="en-US" sz="2200">
                <a:solidFill>
                  <a:srgbClr val="000066"/>
                </a:solidFill>
                <a:latin typeface="Times New Roman" pitchFamily="18" charset="0"/>
              </a:rPr>
              <a:t> </a:t>
            </a:r>
            <a:r>
              <a:rPr lang="en-US" sz="2200" err="1">
                <a:solidFill>
                  <a:srgbClr val="000066"/>
                </a:solidFill>
                <a:latin typeface="Times New Roman" pitchFamily="18" charset="0"/>
              </a:rPr>
              <a:t>trong</a:t>
            </a:r>
            <a:r>
              <a:rPr lang="en-US" sz="2200">
                <a:solidFill>
                  <a:srgbClr val="000066"/>
                </a:solidFill>
                <a:latin typeface="Times New Roman" pitchFamily="18" charset="0"/>
              </a:rPr>
              <a:t> </a:t>
            </a:r>
            <a:r>
              <a:rPr lang="en-US" sz="2200" err="1">
                <a:solidFill>
                  <a:srgbClr val="000066"/>
                </a:solidFill>
                <a:latin typeface="Times New Roman" pitchFamily="18" charset="0"/>
              </a:rPr>
              <a:t>mạng</a:t>
            </a:r>
            <a:r>
              <a:rPr lang="en-US" sz="2200">
                <a:solidFill>
                  <a:srgbClr val="000066"/>
                </a:solidFill>
                <a:latin typeface="Times New Roman" pitchFamily="18" charset="0"/>
              </a:rPr>
              <a:t> LAN </a:t>
            </a:r>
            <a:r>
              <a:rPr lang="en-US" sz="2200" err="1">
                <a:solidFill>
                  <a:srgbClr val="000066"/>
                </a:solidFill>
                <a:latin typeface="Times New Roman" pitchFamily="18" charset="0"/>
              </a:rPr>
              <a:t>bị</a:t>
            </a:r>
            <a:r>
              <a:rPr lang="en-US" sz="2200">
                <a:solidFill>
                  <a:srgbClr val="000066"/>
                </a:solidFill>
                <a:latin typeface="Times New Roman" pitchFamily="18" charset="0"/>
              </a:rPr>
              <a:t> </a:t>
            </a:r>
            <a:r>
              <a:rPr lang="en-US" sz="2200" err="1">
                <a:solidFill>
                  <a:srgbClr val="000066"/>
                </a:solidFill>
                <a:latin typeface="Times New Roman" pitchFamily="18" charset="0"/>
              </a:rPr>
              <a:t>hạn</a:t>
            </a:r>
            <a:r>
              <a:rPr lang="en-US" sz="2200">
                <a:solidFill>
                  <a:srgbClr val="000066"/>
                </a:solidFill>
                <a:latin typeface="Times New Roman" pitchFamily="18" charset="0"/>
              </a:rPr>
              <a:t> </a:t>
            </a:r>
            <a:r>
              <a:rPr lang="en-US" sz="2200" err="1">
                <a:solidFill>
                  <a:srgbClr val="000066"/>
                </a:solidFill>
                <a:latin typeface="Times New Roman" pitchFamily="18" charset="0"/>
              </a:rPr>
              <a:t>chế</a:t>
            </a:r>
            <a:r>
              <a:rPr lang="en-US" sz="2200">
                <a:solidFill>
                  <a:srgbClr val="000066"/>
                </a:solidFill>
                <a:latin typeface="Times New Roman" pitchFamily="18" charset="0"/>
              </a:rPr>
              <a:t> </a:t>
            </a:r>
            <a:r>
              <a:rPr lang="en-US" sz="2200" err="1">
                <a:solidFill>
                  <a:srgbClr val="000066"/>
                </a:solidFill>
                <a:latin typeface="Times New Roman" pitchFamily="18" charset="0"/>
              </a:rPr>
              <a:t>về</a:t>
            </a:r>
            <a:r>
              <a:rPr lang="en-US" sz="2200">
                <a:solidFill>
                  <a:srgbClr val="000066"/>
                </a:solidFill>
                <a:latin typeface="Times New Roman" pitchFamily="18" charset="0"/>
              </a:rPr>
              <a:t> </a:t>
            </a:r>
            <a:r>
              <a:rPr lang="en-US" sz="2200" err="1">
                <a:solidFill>
                  <a:srgbClr val="000066"/>
                </a:solidFill>
                <a:latin typeface="Times New Roman" pitchFamily="18" charset="0"/>
              </a:rPr>
              <a:t>khoảng</a:t>
            </a:r>
            <a:r>
              <a:rPr lang="en-US" sz="2200">
                <a:solidFill>
                  <a:srgbClr val="000066"/>
                </a:solidFill>
                <a:latin typeface="Times New Roman" pitchFamily="18" charset="0"/>
              </a:rPr>
              <a:t> </a:t>
            </a:r>
            <a:r>
              <a:rPr lang="en-US" sz="2200" err="1">
                <a:solidFill>
                  <a:srgbClr val="000066"/>
                </a:solidFill>
                <a:latin typeface="Times New Roman" pitchFamily="18" charset="0"/>
              </a:rPr>
              <a:t>cách</a:t>
            </a:r>
            <a:r>
              <a:rPr lang="en-US" sz="2200">
                <a:solidFill>
                  <a:srgbClr val="000066"/>
                </a:solidFill>
                <a:latin typeface="Times New Roman" pitchFamily="18" charset="0"/>
              </a:rPr>
              <a:t> </a:t>
            </a:r>
            <a:r>
              <a:rPr lang="en-US" sz="2200" err="1">
                <a:solidFill>
                  <a:srgbClr val="000066"/>
                </a:solidFill>
                <a:latin typeface="Times New Roman" pitchFamily="18" charset="0"/>
              </a:rPr>
              <a:t>truyền</a:t>
            </a:r>
            <a:r>
              <a:rPr lang="en-US" sz="2200">
                <a:solidFill>
                  <a:srgbClr val="000066"/>
                </a:solidFill>
                <a:latin typeface="Times New Roman" pitchFamily="18" charset="0"/>
              </a:rPr>
              <a:t>, do </a:t>
            </a:r>
            <a:r>
              <a:rPr lang="en-US" sz="2200" err="1">
                <a:solidFill>
                  <a:srgbClr val="000066"/>
                </a:solidFill>
                <a:latin typeface="Times New Roman" pitchFamily="18" charset="0"/>
              </a:rPr>
              <a:t>cơ</a:t>
            </a:r>
            <a:r>
              <a:rPr lang="en-US" sz="2200">
                <a:solidFill>
                  <a:srgbClr val="000066"/>
                </a:solidFill>
                <a:latin typeface="Times New Roman" pitchFamily="18" charset="0"/>
              </a:rPr>
              <a:t> </a:t>
            </a:r>
            <a:r>
              <a:rPr lang="en-US" sz="2200" err="1">
                <a:solidFill>
                  <a:srgbClr val="000066"/>
                </a:solidFill>
                <a:latin typeface="Times New Roman" pitchFamily="18" charset="0"/>
              </a:rPr>
              <a:t>chế</a:t>
            </a:r>
            <a:r>
              <a:rPr lang="en-US" sz="2200">
                <a:solidFill>
                  <a:srgbClr val="000066"/>
                </a:solidFill>
                <a:latin typeface="Times New Roman" pitchFamily="18" charset="0"/>
              </a:rPr>
              <a:t> </a:t>
            </a:r>
            <a:r>
              <a:rPr lang="en-US" sz="2200" err="1">
                <a:solidFill>
                  <a:srgbClr val="000066"/>
                </a:solidFill>
                <a:latin typeface="Times New Roman" pitchFamily="18" charset="0"/>
              </a:rPr>
              <a:t>mã</a:t>
            </a:r>
            <a:r>
              <a:rPr lang="en-US" sz="2200">
                <a:solidFill>
                  <a:srgbClr val="000066"/>
                </a:solidFill>
                <a:latin typeface="Times New Roman" pitchFamily="18" charset="0"/>
              </a:rPr>
              <a:t> </a:t>
            </a:r>
            <a:r>
              <a:rPr lang="en-US" sz="2200" err="1">
                <a:solidFill>
                  <a:srgbClr val="000066"/>
                </a:solidFill>
                <a:latin typeface="Times New Roman" pitchFamily="18" charset="0"/>
              </a:rPr>
              <a:t>hóa</a:t>
            </a:r>
            <a:r>
              <a:rPr lang="en-US" sz="2200">
                <a:solidFill>
                  <a:srgbClr val="000066"/>
                </a:solidFill>
                <a:latin typeface="Times New Roman" pitchFamily="18" charset="0"/>
              </a:rPr>
              <a:t> </a:t>
            </a:r>
            <a:r>
              <a:rPr lang="en-US" sz="2200" err="1">
                <a:solidFill>
                  <a:srgbClr val="000066"/>
                </a:solidFill>
                <a:latin typeface="Times New Roman" pitchFamily="18" charset="0"/>
              </a:rPr>
              <a:t>và</a:t>
            </a:r>
            <a:r>
              <a:rPr lang="en-US" sz="2200">
                <a:solidFill>
                  <a:srgbClr val="000066"/>
                </a:solidFill>
                <a:latin typeface="Times New Roman" pitchFamily="18" charset="0"/>
              </a:rPr>
              <a:t> </a:t>
            </a:r>
            <a:r>
              <a:rPr lang="en-US" sz="2200" err="1">
                <a:solidFill>
                  <a:srgbClr val="000066"/>
                </a:solidFill>
                <a:latin typeface="Times New Roman" pitchFamily="18" charset="0"/>
              </a:rPr>
              <a:t>tín</a:t>
            </a:r>
            <a:r>
              <a:rPr lang="en-US" sz="2200">
                <a:solidFill>
                  <a:srgbClr val="000066"/>
                </a:solidFill>
                <a:latin typeface="Times New Roman" pitchFamily="18" charset="0"/>
              </a:rPr>
              <a:t> </a:t>
            </a:r>
            <a:r>
              <a:rPr lang="en-US" sz="2200" err="1">
                <a:solidFill>
                  <a:srgbClr val="000066"/>
                </a:solidFill>
                <a:latin typeface="Times New Roman" pitchFamily="18" charset="0"/>
              </a:rPr>
              <a:t>hiệu</a:t>
            </a:r>
            <a:r>
              <a:rPr lang="en-US" sz="2200">
                <a:solidFill>
                  <a:srgbClr val="000066"/>
                </a:solidFill>
                <a:latin typeface="Times New Roman" pitchFamily="18" charset="0"/>
              </a:rPr>
              <a:t> </a:t>
            </a:r>
            <a:r>
              <a:rPr lang="en-US" sz="2200" err="1">
                <a:solidFill>
                  <a:srgbClr val="000066"/>
                </a:solidFill>
                <a:latin typeface="Times New Roman" pitchFamily="18" charset="0"/>
              </a:rPr>
              <a:t>của</a:t>
            </a:r>
            <a:r>
              <a:rPr lang="en-US" sz="2200">
                <a:solidFill>
                  <a:srgbClr val="000066"/>
                </a:solidFill>
                <a:latin typeface="Times New Roman" pitchFamily="18" charset="0"/>
              </a:rPr>
              <a:t> </a:t>
            </a:r>
            <a:r>
              <a:rPr lang="en-US" sz="2200" err="1">
                <a:solidFill>
                  <a:srgbClr val="000066"/>
                </a:solidFill>
                <a:latin typeface="Times New Roman" pitchFamily="18" charset="0"/>
              </a:rPr>
              <a:t>nó</a:t>
            </a:r>
            <a:r>
              <a:rPr lang="en-US" sz="2200">
                <a:solidFill>
                  <a:srgbClr val="000066"/>
                </a:solidFill>
                <a:latin typeface="Times New Roman" pitchFamily="18" charset="0"/>
              </a:rPr>
              <a:t>. </a:t>
            </a:r>
            <a:r>
              <a:rPr lang="en-US" sz="2200" err="1">
                <a:solidFill>
                  <a:srgbClr val="000066"/>
                </a:solidFill>
                <a:latin typeface="Times New Roman" pitchFamily="18" charset="0"/>
              </a:rPr>
              <a:t>Trong</a:t>
            </a:r>
            <a:r>
              <a:rPr lang="en-US" sz="2200">
                <a:solidFill>
                  <a:srgbClr val="000066"/>
                </a:solidFill>
                <a:latin typeface="Times New Roman" pitchFamily="18" charset="0"/>
              </a:rPr>
              <a:t>  </a:t>
            </a:r>
            <a:r>
              <a:rPr lang="en-US" sz="2200" err="1">
                <a:solidFill>
                  <a:srgbClr val="000066"/>
                </a:solidFill>
                <a:latin typeface="Times New Roman" pitchFamily="18" charset="0"/>
              </a:rPr>
              <a:t>mạng</a:t>
            </a:r>
            <a:r>
              <a:rPr lang="en-US" sz="2200">
                <a:solidFill>
                  <a:srgbClr val="000066"/>
                </a:solidFill>
                <a:latin typeface="Times New Roman" pitchFamily="18" charset="0"/>
              </a:rPr>
              <a:t> WAN, </a:t>
            </a:r>
            <a:r>
              <a:rPr lang="en-US" sz="2200" err="1">
                <a:solidFill>
                  <a:srgbClr val="000066"/>
                </a:solidFill>
                <a:latin typeface="Times New Roman" pitchFamily="18" charset="0"/>
              </a:rPr>
              <a:t>cơ</a:t>
            </a:r>
            <a:r>
              <a:rPr lang="en-US" sz="2200">
                <a:solidFill>
                  <a:srgbClr val="000066"/>
                </a:solidFill>
                <a:latin typeface="Times New Roman" pitchFamily="18" charset="0"/>
              </a:rPr>
              <a:t> </a:t>
            </a:r>
            <a:r>
              <a:rPr lang="en-US" sz="2200" err="1">
                <a:solidFill>
                  <a:srgbClr val="000066"/>
                </a:solidFill>
                <a:latin typeface="Times New Roman" pitchFamily="18" charset="0"/>
              </a:rPr>
              <a:t>chế</a:t>
            </a:r>
            <a:r>
              <a:rPr lang="en-US" sz="2200">
                <a:solidFill>
                  <a:srgbClr val="000066"/>
                </a:solidFill>
                <a:latin typeface="Times New Roman" pitchFamily="18" charset="0"/>
              </a:rPr>
              <a:t> </a:t>
            </a:r>
            <a:r>
              <a:rPr lang="en-US" sz="2200" err="1">
                <a:solidFill>
                  <a:srgbClr val="000066"/>
                </a:solidFill>
                <a:latin typeface="Times New Roman" pitchFamily="18" charset="0"/>
              </a:rPr>
              <a:t>mã</a:t>
            </a:r>
            <a:r>
              <a:rPr lang="en-US" sz="2200">
                <a:solidFill>
                  <a:srgbClr val="000066"/>
                </a:solidFill>
                <a:latin typeface="Times New Roman" pitchFamily="18" charset="0"/>
              </a:rPr>
              <a:t> </a:t>
            </a:r>
            <a:r>
              <a:rPr lang="en-US" sz="2200" err="1">
                <a:solidFill>
                  <a:srgbClr val="000066"/>
                </a:solidFill>
                <a:latin typeface="Times New Roman" pitchFamily="18" charset="0"/>
              </a:rPr>
              <a:t>hóa</a:t>
            </a:r>
            <a:r>
              <a:rPr lang="en-US" sz="2200">
                <a:solidFill>
                  <a:srgbClr val="000066"/>
                </a:solidFill>
                <a:latin typeface="Times New Roman" pitchFamily="18" charset="0"/>
              </a:rPr>
              <a:t> </a:t>
            </a:r>
            <a:r>
              <a:rPr lang="en-US" sz="2200" err="1">
                <a:solidFill>
                  <a:srgbClr val="000066"/>
                </a:solidFill>
                <a:latin typeface="Times New Roman" pitchFamily="18" charset="0"/>
              </a:rPr>
              <a:t>và</a:t>
            </a:r>
            <a:r>
              <a:rPr lang="en-US" sz="2200">
                <a:solidFill>
                  <a:srgbClr val="000066"/>
                </a:solidFill>
                <a:latin typeface="Times New Roman" pitchFamily="18" charset="0"/>
              </a:rPr>
              <a:t> </a:t>
            </a:r>
            <a:r>
              <a:rPr lang="en-US" sz="2200" err="1">
                <a:solidFill>
                  <a:srgbClr val="000066"/>
                </a:solidFill>
                <a:latin typeface="Times New Roman" pitchFamily="18" charset="0"/>
              </a:rPr>
              <a:t>truyền</a:t>
            </a:r>
            <a:r>
              <a:rPr lang="en-US" sz="2200">
                <a:solidFill>
                  <a:srgbClr val="000066"/>
                </a:solidFill>
                <a:latin typeface="Times New Roman" pitchFamily="18" charset="0"/>
              </a:rPr>
              <a:t> </a:t>
            </a:r>
            <a:r>
              <a:rPr lang="en-US" sz="2200" err="1">
                <a:solidFill>
                  <a:srgbClr val="000066"/>
                </a:solidFill>
                <a:latin typeface="Times New Roman" pitchFamily="18" charset="0"/>
              </a:rPr>
              <a:t>dẫn</a:t>
            </a:r>
            <a:r>
              <a:rPr lang="en-US" sz="2200">
                <a:solidFill>
                  <a:srgbClr val="000066"/>
                </a:solidFill>
                <a:latin typeface="Times New Roman" pitchFamily="18" charset="0"/>
              </a:rPr>
              <a:t>, </a:t>
            </a:r>
            <a:r>
              <a:rPr lang="en-US" sz="2200" err="1">
                <a:solidFill>
                  <a:srgbClr val="000066"/>
                </a:solidFill>
                <a:latin typeface="Times New Roman" pitchFamily="18" charset="0"/>
              </a:rPr>
              <a:t>cũng</a:t>
            </a:r>
            <a:r>
              <a:rPr lang="en-US" sz="2200">
                <a:solidFill>
                  <a:srgbClr val="000066"/>
                </a:solidFill>
                <a:latin typeface="Times New Roman" pitchFamily="18" charset="0"/>
              </a:rPr>
              <a:t> </a:t>
            </a:r>
            <a:r>
              <a:rPr lang="en-US" sz="2200" err="1">
                <a:solidFill>
                  <a:srgbClr val="000066"/>
                </a:solidFill>
                <a:latin typeface="Times New Roman" pitchFamily="18" charset="0"/>
              </a:rPr>
              <a:t>như</a:t>
            </a:r>
            <a:r>
              <a:rPr lang="en-US" sz="2200">
                <a:solidFill>
                  <a:srgbClr val="000066"/>
                </a:solidFill>
                <a:latin typeface="Times New Roman" pitchFamily="18" charset="0"/>
              </a:rPr>
              <a:t> </a:t>
            </a:r>
            <a:r>
              <a:rPr lang="en-US" sz="2200" err="1">
                <a:solidFill>
                  <a:srgbClr val="000066"/>
                </a:solidFill>
                <a:latin typeface="Times New Roman" pitchFamily="18" charset="0"/>
              </a:rPr>
              <a:t>đóng</a:t>
            </a:r>
            <a:r>
              <a:rPr lang="en-US" sz="2200">
                <a:solidFill>
                  <a:srgbClr val="000066"/>
                </a:solidFill>
                <a:latin typeface="Times New Roman" pitchFamily="18" charset="0"/>
              </a:rPr>
              <a:t> </a:t>
            </a:r>
            <a:r>
              <a:rPr lang="en-US" sz="2200" err="1">
                <a:solidFill>
                  <a:srgbClr val="000066"/>
                </a:solidFill>
                <a:latin typeface="Times New Roman" pitchFamily="18" charset="0"/>
              </a:rPr>
              <a:t>khung</a:t>
            </a:r>
            <a:r>
              <a:rPr lang="en-US" sz="2200">
                <a:solidFill>
                  <a:srgbClr val="000066"/>
                </a:solidFill>
                <a:latin typeface="Times New Roman" pitchFamily="18" charset="0"/>
              </a:rPr>
              <a:t> </a:t>
            </a:r>
            <a:r>
              <a:rPr lang="en-US" sz="2200" err="1">
                <a:solidFill>
                  <a:srgbClr val="000066"/>
                </a:solidFill>
                <a:latin typeface="Times New Roman" pitchFamily="18" charset="0"/>
              </a:rPr>
              <a:t>dữ</a:t>
            </a:r>
            <a:r>
              <a:rPr lang="en-US" sz="2200">
                <a:solidFill>
                  <a:srgbClr val="000066"/>
                </a:solidFill>
                <a:latin typeface="Times New Roman" pitchFamily="18" charset="0"/>
              </a:rPr>
              <a:t> </a:t>
            </a:r>
            <a:r>
              <a:rPr lang="en-US" sz="2200" err="1">
                <a:solidFill>
                  <a:srgbClr val="000066"/>
                </a:solidFill>
                <a:latin typeface="Times New Roman" pitchFamily="18" charset="0"/>
              </a:rPr>
              <a:t>liệu</a:t>
            </a:r>
            <a:r>
              <a:rPr lang="en-US" sz="2200">
                <a:solidFill>
                  <a:srgbClr val="000066"/>
                </a:solidFill>
                <a:latin typeface="Times New Roman" pitchFamily="18" charset="0"/>
              </a:rPr>
              <a:t> </a:t>
            </a:r>
            <a:r>
              <a:rPr lang="en-US" sz="2200" err="1">
                <a:solidFill>
                  <a:srgbClr val="000066"/>
                </a:solidFill>
                <a:latin typeface="Times New Roman" pitchFamily="18" charset="0"/>
              </a:rPr>
              <a:t>được</a:t>
            </a:r>
            <a:r>
              <a:rPr lang="en-US" sz="2200">
                <a:solidFill>
                  <a:srgbClr val="000066"/>
                </a:solidFill>
                <a:latin typeface="Times New Roman" pitchFamily="18" charset="0"/>
              </a:rPr>
              <a:t> </a:t>
            </a:r>
            <a:r>
              <a:rPr lang="en-US" sz="2200" err="1">
                <a:solidFill>
                  <a:srgbClr val="000066"/>
                </a:solidFill>
                <a:latin typeface="Times New Roman" pitchFamily="18" charset="0"/>
              </a:rPr>
              <a:t>thiết</a:t>
            </a:r>
            <a:r>
              <a:rPr lang="en-US" sz="2200">
                <a:solidFill>
                  <a:srgbClr val="000066"/>
                </a:solidFill>
                <a:latin typeface="Times New Roman" pitchFamily="18" charset="0"/>
              </a:rPr>
              <a:t> </a:t>
            </a:r>
            <a:r>
              <a:rPr lang="en-US" sz="2200" err="1">
                <a:solidFill>
                  <a:srgbClr val="000066"/>
                </a:solidFill>
                <a:latin typeface="Times New Roman" pitchFamily="18" charset="0"/>
              </a:rPr>
              <a:t>kế</a:t>
            </a:r>
            <a:r>
              <a:rPr lang="en-US" sz="2200">
                <a:solidFill>
                  <a:srgbClr val="000066"/>
                </a:solidFill>
                <a:latin typeface="Times New Roman" pitchFamily="18" charset="0"/>
              </a:rPr>
              <a:t> </a:t>
            </a:r>
            <a:r>
              <a:rPr lang="en-US" sz="2200" err="1">
                <a:solidFill>
                  <a:srgbClr val="000066"/>
                </a:solidFill>
                <a:latin typeface="Times New Roman" pitchFamily="18" charset="0"/>
              </a:rPr>
              <a:t>có</a:t>
            </a:r>
            <a:r>
              <a:rPr lang="en-US" sz="2200">
                <a:solidFill>
                  <a:srgbClr val="000066"/>
                </a:solidFill>
                <a:latin typeface="Times New Roman" pitchFamily="18" charset="0"/>
              </a:rPr>
              <a:t> </a:t>
            </a:r>
            <a:r>
              <a:rPr lang="en-US" sz="2200" err="1">
                <a:solidFill>
                  <a:srgbClr val="000066"/>
                </a:solidFill>
                <a:latin typeface="Times New Roman" pitchFamily="18" charset="0"/>
              </a:rPr>
              <a:t>thể</a:t>
            </a:r>
            <a:r>
              <a:rPr lang="en-US" sz="2200">
                <a:solidFill>
                  <a:srgbClr val="000066"/>
                </a:solidFill>
                <a:latin typeface="Times New Roman" pitchFamily="18" charset="0"/>
              </a:rPr>
              <a:t> </a:t>
            </a:r>
            <a:r>
              <a:rPr lang="en-US" sz="2200" err="1">
                <a:solidFill>
                  <a:srgbClr val="000066"/>
                </a:solidFill>
                <a:latin typeface="Times New Roman" pitchFamily="18" charset="0"/>
              </a:rPr>
              <a:t>truyền</a:t>
            </a:r>
            <a:r>
              <a:rPr lang="en-US" sz="2200">
                <a:solidFill>
                  <a:srgbClr val="000066"/>
                </a:solidFill>
                <a:latin typeface="Times New Roman" pitchFamily="18" charset="0"/>
              </a:rPr>
              <a:t> </a:t>
            </a:r>
            <a:r>
              <a:rPr lang="en-US" sz="2200" err="1">
                <a:solidFill>
                  <a:srgbClr val="000066"/>
                </a:solidFill>
                <a:latin typeface="Times New Roman" pitchFamily="18" charset="0"/>
              </a:rPr>
              <a:t>dữ</a:t>
            </a:r>
            <a:r>
              <a:rPr lang="en-US" sz="2200">
                <a:solidFill>
                  <a:srgbClr val="000066"/>
                </a:solidFill>
                <a:latin typeface="Times New Roman" pitchFamily="18" charset="0"/>
              </a:rPr>
              <a:t> </a:t>
            </a:r>
            <a:r>
              <a:rPr lang="en-US" sz="2200" err="1">
                <a:solidFill>
                  <a:srgbClr val="000066"/>
                </a:solidFill>
                <a:latin typeface="Times New Roman" pitchFamily="18" charset="0"/>
              </a:rPr>
              <a:t>liệu</a:t>
            </a:r>
            <a:r>
              <a:rPr lang="en-US" sz="2200">
                <a:solidFill>
                  <a:srgbClr val="000066"/>
                </a:solidFill>
                <a:latin typeface="Times New Roman" pitchFamily="18" charset="0"/>
              </a:rPr>
              <a:t> </a:t>
            </a:r>
            <a:r>
              <a:rPr lang="en-US" sz="2200" err="1">
                <a:solidFill>
                  <a:srgbClr val="000066"/>
                </a:solidFill>
                <a:latin typeface="Times New Roman" pitchFamily="18" charset="0"/>
              </a:rPr>
              <a:t>được</a:t>
            </a:r>
            <a:r>
              <a:rPr lang="en-US" sz="2200">
                <a:solidFill>
                  <a:srgbClr val="000066"/>
                </a:solidFill>
                <a:latin typeface="Times New Roman" pitchFamily="18" charset="0"/>
              </a:rPr>
              <a:t> </a:t>
            </a:r>
            <a:r>
              <a:rPr lang="en-US" sz="2200" err="1">
                <a:solidFill>
                  <a:srgbClr val="000066"/>
                </a:solidFill>
                <a:latin typeface="Times New Roman" pitchFamily="18" charset="0"/>
              </a:rPr>
              <a:t>đi</a:t>
            </a:r>
            <a:r>
              <a:rPr lang="en-US" sz="2200">
                <a:solidFill>
                  <a:srgbClr val="000066"/>
                </a:solidFill>
                <a:latin typeface="Times New Roman" pitchFamily="18" charset="0"/>
              </a:rPr>
              <a:t> </a:t>
            </a:r>
            <a:r>
              <a:rPr lang="en-US" sz="2200" err="1">
                <a:solidFill>
                  <a:srgbClr val="000066"/>
                </a:solidFill>
                <a:latin typeface="Times New Roman" pitchFamily="18" charset="0"/>
              </a:rPr>
              <a:t>xa</a:t>
            </a:r>
            <a:r>
              <a:rPr lang="en-US" sz="2200">
                <a:solidFill>
                  <a:srgbClr val="000066"/>
                </a:solidFill>
                <a:latin typeface="Times New Roman" pitchFamily="18" charset="0"/>
              </a:rPr>
              <a:t> </a:t>
            </a:r>
            <a:r>
              <a:rPr lang="en-US" sz="2200" err="1">
                <a:solidFill>
                  <a:srgbClr val="000066"/>
                </a:solidFill>
                <a:latin typeface="Times New Roman" pitchFamily="18" charset="0"/>
              </a:rPr>
              <a:t>hơn</a:t>
            </a:r>
            <a:r>
              <a:rPr lang="en-US" sz="2200">
                <a:solidFill>
                  <a:srgbClr val="000066"/>
                </a:solidFill>
                <a:latin typeface="Times New Roman" pitchFamily="18" charset="0"/>
              </a:rPr>
              <a:t> </a:t>
            </a:r>
            <a:r>
              <a:rPr lang="en-US" sz="2200" err="1">
                <a:solidFill>
                  <a:srgbClr val="000066"/>
                </a:solidFill>
                <a:latin typeface="Times New Roman" pitchFamily="18" charset="0"/>
              </a:rPr>
              <a:t>và</a:t>
            </a:r>
            <a:r>
              <a:rPr lang="en-US" sz="2200">
                <a:solidFill>
                  <a:srgbClr val="000066"/>
                </a:solidFill>
                <a:latin typeface="Times New Roman" pitchFamily="18" charset="0"/>
              </a:rPr>
              <a:t> </a:t>
            </a:r>
            <a:r>
              <a:rPr lang="en-US" sz="2200" err="1">
                <a:solidFill>
                  <a:srgbClr val="000066"/>
                </a:solidFill>
                <a:latin typeface="Times New Roman" pitchFamily="18" charset="0"/>
              </a:rPr>
              <a:t>tận</a:t>
            </a:r>
            <a:r>
              <a:rPr lang="en-US" sz="2200">
                <a:solidFill>
                  <a:srgbClr val="000066"/>
                </a:solidFill>
                <a:latin typeface="Times New Roman" pitchFamily="18" charset="0"/>
              </a:rPr>
              <a:t> </a:t>
            </a:r>
            <a:r>
              <a:rPr lang="en-US" sz="2200" err="1">
                <a:solidFill>
                  <a:srgbClr val="000066"/>
                </a:solidFill>
                <a:latin typeface="Times New Roman" pitchFamily="18" charset="0"/>
              </a:rPr>
              <a:t>dụng</a:t>
            </a:r>
            <a:r>
              <a:rPr lang="en-US" sz="2200">
                <a:solidFill>
                  <a:srgbClr val="000066"/>
                </a:solidFill>
                <a:latin typeface="Times New Roman" pitchFamily="18" charset="0"/>
              </a:rPr>
              <a:t> </a:t>
            </a:r>
            <a:r>
              <a:rPr lang="en-US" sz="2200" err="1">
                <a:solidFill>
                  <a:srgbClr val="000066"/>
                </a:solidFill>
                <a:latin typeface="Times New Roman" pitchFamily="18" charset="0"/>
              </a:rPr>
              <a:t>được</a:t>
            </a:r>
            <a:r>
              <a:rPr lang="en-US" sz="2200">
                <a:solidFill>
                  <a:srgbClr val="000066"/>
                </a:solidFill>
                <a:latin typeface="Times New Roman" pitchFamily="18" charset="0"/>
              </a:rPr>
              <a:t> </a:t>
            </a:r>
            <a:r>
              <a:rPr lang="en-US" sz="2200" err="1">
                <a:solidFill>
                  <a:srgbClr val="000066"/>
                </a:solidFill>
                <a:latin typeface="Times New Roman" pitchFamily="18" charset="0"/>
              </a:rPr>
              <a:t>nền</a:t>
            </a:r>
            <a:r>
              <a:rPr lang="en-US" sz="2200">
                <a:solidFill>
                  <a:srgbClr val="000066"/>
                </a:solidFill>
                <a:latin typeface="Times New Roman" pitchFamily="18" charset="0"/>
              </a:rPr>
              <a:t> </a:t>
            </a:r>
            <a:r>
              <a:rPr lang="en-US" sz="2200" err="1">
                <a:solidFill>
                  <a:srgbClr val="000066"/>
                </a:solidFill>
                <a:latin typeface="Times New Roman" pitchFamily="18" charset="0"/>
              </a:rPr>
              <a:t>tảng</a:t>
            </a:r>
            <a:r>
              <a:rPr lang="en-US" sz="2200">
                <a:solidFill>
                  <a:srgbClr val="000066"/>
                </a:solidFill>
                <a:latin typeface="Times New Roman" pitchFamily="18" charset="0"/>
              </a:rPr>
              <a:t> </a:t>
            </a:r>
            <a:r>
              <a:rPr lang="en-US" sz="2200" err="1">
                <a:solidFill>
                  <a:srgbClr val="000066"/>
                </a:solidFill>
                <a:latin typeface="Times New Roman" pitchFamily="18" charset="0"/>
              </a:rPr>
              <a:t>mạng</a:t>
            </a:r>
            <a:r>
              <a:rPr lang="en-US" sz="2200">
                <a:solidFill>
                  <a:srgbClr val="000066"/>
                </a:solidFill>
                <a:latin typeface="Times New Roman" pitchFamily="18" charset="0"/>
              </a:rPr>
              <a:t> </a:t>
            </a:r>
            <a:r>
              <a:rPr lang="en-US" sz="2200" err="1">
                <a:solidFill>
                  <a:srgbClr val="000066"/>
                </a:solidFill>
                <a:latin typeface="Times New Roman" pitchFamily="18" charset="0"/>
              </a:rPr>
              <a:t>viễn</a:t>
            </a:r>
            <a:r>
              <a:rPr lang="en-US" sz="2200">
                <a:solidFill>
                  <a:srgbClr val="000066"/>
                </a:solidFill>
                <a:latin typeface="Times New Roman" pitchFamily="18" charset="0"/>
              </a:rPr>
              <a:t> </a:t>
            </a:r>
            <a:r>
              <a:rPr lang="en-US" sz="2200" err="1">
                <a:solidFill>
                  <a:srgbClr val="000066"/>
                </a:solidFill>
                <a:latin typeface="Times New Roman" pitchFamily="18" charset="0"/>
              </a:rPr>
              <a:t>thông</a:t>
            </a:r>
            <a:r>
              <a:rPr lang="en-US" sz="2200">
                <a:solidFill>
                  <a:srgbClr val="000066"/>
                </a:solidFill>
                <a:latin typeface="Times New Roman" pitchFamily="18" charset="0"/>
              </a:rPr>
              <a:t>. </a:t>
            </a:r>
            <a:r>
              <a:rPr lang="en-US" sz="2200" err="1">
                <a:solidFill>
                  <a:srgbClr val="000066"/>
                </a:solidFill>
                <a:latin typeface="Times New Roman" pitchFamily="18" charset="0"/>
              </a:rPr>
              <a:t>Khi</a:t>
            </a:r>
            <a:r>
              <a:rPr lang="en-US" sz="2200">
                <a:solidFill>
                  <a:srgbClr val="000066"/>
                </a:solidFill>
                <a:latin typeface="Times New Roman" pitchFamily="18" charset="0"/>
              </a:rPr>
              <a:t>  </a:t>
            </a:r>
            <a:r>
              <a:rPr lang="en-US" sz="2200" err="1">
                <a:solidFill>
                  <a:srgbClr val="000066"/>
                </a:solidFill>
                <a:latin typeface="Times New Roman" pitchFamily="18" charset="0"/>
              </a:rPr>
              <a:t>phải</a:t>
            </a:r>
            <a:r>
              <a:rPr lang="en-US" sz="2200">
                <a:solidFill>
                  <a:srgbClr val="000066"/>
                </a:solidFill>
                <a:latin typeface="Times New Roman" pitchFamily="18" charset="0"/>
              </a:rPr>
              <a:t> </a:t>
            </a:r>
            <a:r>
              <a:rPr lang="en-US" sz="2200" err="1">
                <a:solidFill>
                  <a:srgbClr val="000066"/>
                </a:solidFill>
                <a:latin typeface="Times New Roman" pitchFamily="18" charset="0"/>
              </a:rPr>
              <a:t>có</a:t>
            </a:r>
            <a:r>
              <a:rPr lang="en-US" sz="2200">
                <a:solidFill>
                  <a:srgbClr val="000066"/>
                </a:solidFill>
                <a:latin typeface="Times New Roman" pitchFamily="18" charset="0"/>
              </a:rPr>
              <a:t> </a:t>
            </a:r>
            <a:r>
              <a:rPr lang="en-US" sz="2200" err="1">
                <a:solidFill>
                  <a:srgbClr val="000066"/>
                </a:solidFill>
                <a:latin typeface="Times New Roman" pitchFamily="18" charset="0"/>
              </a:rPr>
              <a:t>sự</a:t>
            </a:r>
            <a:r>
              <a:rPr lang="en-US" sz="2200">
                <a:solidFill>
                  <a:srgbClr val="000066"/>
                </a:solidFill>
                <a:latin typeface="Times New Roman" pitchFamily="18" charset="0"/>
              </a:rPr>
              <a:t> </a:t>
            </a:r>
            <a:r>
              <a:rPr lang="en-US" sz="2200" err="1">
                <a:solidFill>
                  <a:srgbClr val="000066"/>
                </a:solidFill>
                <a:latin typeface="Times New Roman" pitchFamily="18" charset="0"/>
              </a:rPr>
              <a:t>chuyển</a:t>
            </a:r>
            <a:r>
              <a:rPr lang="en-US" sz="2200">
                <a:solidFill>
                  <a:srgbClr val="000066"/>
                </a:solidFill>
                <a:latin typeface="Times New Roman" pitchFamily="18" charset="0"/>
              </a:rPr>
              <a:t> </a:t>
            </a:r>
            <a:r>
              <a:rPr lang="en-US" sz="2200" err="1">
                <a:solidFill>
                  <a:srgbClr val="000066"/>
                </a:solidFill>
                <a:latin typeface="Times New Roman" pitchFamily="18" charset="0"/>
              </a:rPr>
              <a:t>đổi</a:t>
            </a:r>
            <a:r>
              <a:rPr lang="en-US" sz="2200">
                <a:solidFill>
                  <a:srgbClr val="000066"/>
                </a:solidFill>
                <a:latin typeface="Times New Roman" pitchFamily="18" charset="0"/>
              </a:rPr>
              <a:t> </a:t>
            </a:r>
            <a:r>
              <a:rPr lang="en-US" sz="2200" err="1">
                <a:solidFill>
                  <a:srgbClr val="000066"/>
                </a:solidFill>
                <a:latin typeface="Times New Roman" pitchFamily="18" charset="0"/>
              </a:rPr>
              <a:t>từ</a:t>
            </a:r>
            <a:r>
              <a:rPr lang="en-US" sz="2200">
                <a:solidFill>
                  <a:srgbClr val="000066"/>
                </a:solidFill>
                <a:latin typeface="Times New Roman" pitchFamily="18" charset="0"/>
              </a:rPr>
              <a:t> </a:t>
            </a:r>
            <a:r>
              <a:rPr lang="en-US" sz="2200" err="1">
                <a:solidFill>
                  <a:srgbClr val="000066"/>
                </a:solidFill>
                <a:latin typeface="Times New Roman" pitchFamily="18" charset="0"/>
              </a:rPr>
              <a:t>tín</a:t>
            </a:r>
            <a:r>
              <a:rPr lang="en-US" sz="2200">
                <a:solidFill>
                  <a:srgbClr val="000066"/>
                </a:solidFill>
                <a:latin typeface="Times New Roman" pitchFamily="18" charset="0"/>
              </a:rPr>
              <a:t> </a:t>
            </a:r>
            <a:r>
              <a:rPr lang="en-US" sz="2200" err="1">
                <a:solidFill>
                  <a:srgbClr val="000066"/>
                </a:solidFill>
                <a:latin typeface="Times New Roman" pitchFamily="18" charset="0"/>
              </a:rPr>
              <a:t>hiệu</a:t>
            </a:r>
            <a:r>
              <a:rPr lang="en-US" sz="2200">
                <a:solidFill>
                  <a:srgbClr val="000066"/>
                </a:solidFill>
                <a:latin typeface="Times New Roman" pitchFamily="18" charset="0"/>
              </a:rPr>
              <a:t> </a:t>
            </a:r>
            <a:r>
              <a:rPr lang="en-US" sz="2200" err="1">
                <a:solidFill>
                  <a:srgbClr val="000066"/>
                </a:solidFill>
                <a:latin typeface="Times New Roman" pitchFamily="18" charset="0"/>
              </a:rPr>
              <a:t>mạng</a:t>
            </a:r>
            <a:r>
              <a:rPr lang="en-US" sz="2200">
                <a:solidFill>
                  <a:srgbClr val="000066"/>
                </a:solidFill>
                <a:latin typeface="Times New Roman" pitchFamily="18" charset="0"/>
              </a:rPr>
              <a:t> LAN sang </a:t>
            </a:r>
            <a:r>
              <a:rPr lang="en-US" sz="2200" err="1">
                <a:solidFill>
                  <a:srgbClr val="000066"/>
                </a:solidFill>
                <a:latin typeface="Times New Roman" pitchFamily="18" charset="0"/>
              </a:rPr>
              <a:t>mạng</a:t>
            </a:r>
            <a:r>
              <a:rPr lang="en-US" sz="2200">
                <a:solidFill>
                  <a:srgbClr val="000066"/>
                </a:solidFill>
                <a:latin typeface="Times New Roman" pitchFamily="18" charset="0"/>
              </a:rPr>
              <a:t> WAN, </a:t>
            </a:r>
            <a:r>
              <a:rPr lang="en-US" sz="2200" err="1">
                <a:solidFill>
                  <a:srgbClr val="000066"/>
                </a:solidFill>
                <a:latin typeface="Times New Roman" pitchFamily="18" charset="0"/>
              </a:rPr>
              <a:t>thì</a:t>
            </a:r>
            <a:r>
              <a:rPr lang="en-US" sz="2200">
                <a:solidFill>
                  <a:srgbClr val="000066"/>
                </a:solidFill>
                <a:latin typeface="Times New Roman" pitchFamily="18" charset="0"/>
              </a:rPr>
              <a:t> </a:t>
            </a:r>
            <a:r>
              <a:rPr lang="en-US" sz="2200" err="1">
                <a:solidFill>
                  <a:srgbClr val="000066"/>
                </a:solidFill>
                <a:latin typeface="Times New Roman" pitchFamily="18" charset="0"/>
              </a:rPr>
              <a:t>phải</a:t>
            </a:r>
            <a:r>
              <a:rPr lang="en-US" sz="2200">
                <a:solidFill>
                  <a:srgbClr val="000066"/>
                </a:solidFill>
                <a:latin typeface="Times New Roman" pitchFamily="18" charset="0"/>
              </a:rPr>
              <a:t> </a:t>
            </a:r>
            <a:r>
              <a:rPr lang="en-US" sz="2200" err="1">
                <a:solidFill>
                  <a:srgbClr val="000066"/>
                </a:solidFill>
                <a:latin typeface="Times New Roman" pitchFamily="18" charset="0"/>
              </a:rPr>
              <a:t>có</a:t>
            </a:r>
            <a:r>
              <a:rPr lang="en-US" sz="2200">
                <a:solidFill>
                  <a:srgbClr val="000066"/>
                </a:solidFill>
                <a:latin typeface="Times New Roman" pitchFamily="18" charset="0"/>
              </a:rPr>
              <a:t> CSU/DSU(Channel Service Unit/Data Service Unit). </a:t>
            </a:r>
            <a:endParaRPr lang="en-US" sz="2200" smtClean="0">
              <a:solidFill>
                <a:srgbClr val="000066"/>
              </a:solidFill>
              <a:latin typeface="Times New Roman" pitchFamily="18" charset="0"/>
            </a:endParaRPr>
          </a:p>
          <a:p>
            <a:pPr marL="457200" indent="-457200" algn="just">
              <a:spcBef>
                <a:spcPct val="40000"/>
              </a:spcBef>
              <a:buFont typeface="Wingdings" pitchFamily="2" charset="2"/>
              <a:buChar char="§"/>
            </a:pPr>
            <a:r>
              <a:rPr lang="en-US" sz="2200" smtClean="0">
                <a:solidFill>
                  <a:srgbClr val="000066"/>
                </a:solidFill>
                <a:latin typeface="Times New Roman" pitchFamily="18" charset="0"/>
              </a:rPr>
              <a:t>CSU/DSU </a:t>
            </a:r>
            <a:r>
              <a:rPr lang="en-US" sz="2200" err="1">
                <a:solidFill>
                  <a:srgbClr val="000066"/>
                </a:solidFill>
                <a:latin typeface="Times New Roman" pitchFamily="18" charset="0"/>
              </a:rPr>
              <a:t>là</a:t>
            </a:r>
            <a:r>
              <a:rPr lang="en-US" sz="2200">
                <a:solidFill>
                  <a:srgbClr val="000066"/>
                </a:solidFill>
                <a:latin typeface="Times New Roman" pitchFamily="18" charset="0"/>
              </a:rPr>
              <a:t> </a:t>
            </a:r>
            <a:r>
              <a:rPr lang="en-US" sz="2200" err="1">
                <a:solidFill>
                  <a:srgbClr val="000066"/>
                </a:solidFill>
                <a:latin typeface="Times New Roman" pitchFamily="18" charset="0"/>
              </a:rPr>
              <a:t>một</a:t>
            </a:r>
            <a:r>
              <a:rPr lang="en-US" sz="2200">
                <a:solidFill>
                  <a:srgbClr val="000066"/>
                </a:solidFill>
                <a:latin typeface="Times New Roman" pitchFamily="18" charset="0"/>
              </a:rPr>
              <a:t> </a:t>
            </a:r>
            <a:r>
              <a:rPr lang="en-US" sz="2200" err="1">
                <a:solidFill>
                  <a:srgbClr val="000066"/>
                </a:solidFill>
                <a:latin typeface="Times New Roman" pitchFamily="18" charset="0"/>
              </a:rPr>
              <a:t>thiết</a:t>
            </a:r>
            <a:r>
              <a:rPr lang="en-US" sz="2200">
                <a:solidFill>
                  <a:srgbClr val="000066"/>
                </a:solidFill>
                <a:latin typeface="Times New Roman" pitchFamily="18" charset="0"/>
              </a:rPr>
              <a:t> </a:t>
            </a:r>
            <a:r>
              <a:rPr lang="en-US" sz="2200" err="1">
                <a:solidFill>
                  <a:srgbClr val="000066"/>
                </a:solidFill>
                <a:latin typeface="Times New Roman" pitchFamily="18" charset="0"/>
              </a:rPr>
              <a:t>bị</a:t>
            </a:r>
            <a:r>
              <a:rPr lang="en-US" sz="2200">
                <a:solidFill>
                  <a:srgbClr val="000066"/>
                </a:solidFill>
                <a:latin typeface="Times New Roman" pitchFamily="18" charset="0"/>
              </a:rPr>
              <a:t> </a:t>
            </a:r>
            <a:r>
              <a:rPr lang="en-US" sz="2200" err="1">
                <a:solidFill>
                  <a:srgbClr val="000066"/>
                </a:solidFill>
                <a:latin typeface="Times New Roman" pitchFamily="18" charset="0"/>
              </a:rPr>
              <a:t>phần</a:t>
            </a:r>
            <a:r>
              <a:rPr lang="en-US" sz="2200">
                <a:solidFill>
                  <a:srgbClr val="000066"/>
                </a:solidFill>
                <a:latin typeface="Times New Roman" pitchFamily="18" charset="0"/>
              </a:rPr>
              <a:t> </a:t>
            </a:r>
            <a:r>
              <a:rPr lang="en-US" sz="2200" err="1">
                <a:solidFill>
                  <a:srgbClr val="000066"/>
                </a:solidFill>
                <a:latin typeface="Times New Roman" pitchFamily="18" charset="0"/>
              </a:rPr>
              <a:t>cứng</a:t>
            </a:r>
            <a:r>
              <a:rPr lang="en-US" sz="2200">
                <a:solidFill>
                  <a:srgbClr val="000066"/>
                </a:solidFill>
                <a:latin typeface="Times New Roman" pitchFamily="18" charset="0"/>
              </a:rPr>
              <a:t> </a:t>
            </a:r>
            <a:r>
              <a:rPr lang="en-US" sz="2200" err="1">
                <a:solidFill>
                  <a:srgbClr val="000066"/>
                </a:solidFill>
                <a:latin typeface="Times New Roman" pitchFamily="18" charset="0"/>
              </a:rPr>
              <a:t>có</a:t>
            </a:r>
            <a:r>
              <a:rPr lang="en-US" sz="2200">
                <a:solidFill>
                  <a:srgbClr val="000066"/>
                </a:solidFill>
                <a:latin typeface="Times New Roman" pitchFamily="18" charset="0"/>
              </a:rPr>
              <a:t> </a:t>
            </a:r>
            <a:r>
              <a:rPr lang="en-US" sz="2200" err="1">
                <a:solidFill>
                  <a:srgbClr val="000066"/>
                </a:solidFill>
                <a:latin typeface="Times New Roman" pitchFamily="18" charset="0"/>
              </a:rPr>
              <a:t>kích</a:t>
            </a:r>
            <a:r>
              <a:rPr lang="en-US" sz="2200">
                <a:solidFill>
                  <a:srgbClr val="000066"/>
                </a:solidFill>
                <a:latin typeface="Times New Roman" pitchFamily="18" charset="0"/>
              </a:rPr>
              <a:t> </a:t>
            </a:r>
            <a:r>
              <a:rPr lang="en-US" sz="2200" err="1">
                <a:solidFill>
                  <a:srgbClr val="000066"/>
                </a:solidFill>
                <a:latin typeface="Times New Roman" pitchFamily="18" charset="0"/>
              </a:rPr>
              <a:t>thước</a:t>
            </a:r>
            <a:r>
              <a:rPr lang="en-US" sz="2200">
                <a:solidFill>
                  <a:srgbClr val="000066"/>
                </a:solidFill>
                <a:latin typeface="Times New Roman" pitchFamily="18" charset="0"/>
              </a:rPr>
              <a:t> </a:t>
            </a:r>
            <a:r>
              <a:rPr lang="en-US" sz="2200" err="1">
                <a:solidFill>
                  <a:srgbClr val="000066"/>
                </a:solidFill>
                <a:latin typeface="Times New Roman" pitchFamily="18" charset="0"/>
              </a:rPr>
              <a:t>tương</a:t>
            </a:r>
            <a:r>
              <a:rPr lang="en-US" sz="2200">
                <a:solidFill>
                  <a:srgbClr val="000066"/>
                </a:solidFill>
                <a:latin typeface="Times New Roman" pitchFamily="18" charset="0"/>
              </a:rPr>
              <a:t> </a:t>
            </a:r>
            <a:r>
              <a:rPr lang="en-US" sz="2200" err="1">
                <a:solidFill>
                  <a:srgbClr val="000066"/>
                </a:solidFill>
                <a:latin typeface="Times New Roman" pitchFamily="18" charset="0"/>
              </a:rPr>
              <a:t>đương</a:t>
            </a:r>
            <a:r>
              <a:rPr lang="en-US" sz="2200">
                <a:solidFill>
                  <a:srgbClr val="000066"/>
                </a:solidFill>
                <a:latin typeface="Times New Roman" pitchFamily="18" charset="0"/>
              </a:rPr>
              <a:t> </a:t>
            </a:r>
            <a:r>
              <a:rPr lang="en-US" sz="2200" err="1">
                <a:solidFill>
                  <a:srgbClr val="000066"/>
                </a:solidFill>
                <a:latin typeface="Times New Roman" pitchFamily="18" charset="0"/>
              </a:rPr>
              <a:t>với</a:t>
            </a:r>
            <a:r>
              <a:rPr lang="en-US" sz="2200">
                <a:solidFill>
                  <a:srgbClr val="000066"/>
                </a:solidFill>
                <a:latin typeface="Times New Roman" pitchFamily="18" charset="0"/>
              </a:rPr>
              <a:t> </a:t>
            </a:r>
            <a:r>
              <a:rPr lang="en-US" sz="2200" err="1">
                <a:solidFill>
                  <a:srgbClr val="000066"/>
                </a:solidFill>
                <a:latin typeface="Times New Roman" pitchFamily="18" charset="0"/>
              </a:rPr>
              <a:t>một</a:t>
            </a:r>
            <a:r>
              <a:rPr lang="en-US" sz="2200">
                <a:solidFill>
                  <a:srgbClr val="000066"/>
                </a:solidFill>
                <a:latin typeface="Times New Roman" pitchFamily="18" charset="0"/>
              </a:rPr>
              <a:t> modem </a:t>
            </a:r>
            <a:r>
              <a:rPr lang="en-US" sz="2200" err="1">
                <a:solidFill>
                  <a:srgbClr val="000066"/>
                </a:solidFill>
                <a:latin typeface="Times New Roman" pitchFamily="18" charset="0"/>
              </a:rPr>
              <a:t>cắm</a:t>
            </a:r>
            <a:r>
              <a:rPr lang="en-US" sz="2200">
                <a:solidFill>
                  <a:srgbClr val="000066"/>
                </a:solidFill>
                <a:latin typeface="Times New Roman" pitchFamily="18" charset="0"/>
              </a:rPr>
              <a:t> </a:t>
            </a:r>
            <a:r>
              <a:rPr lang="en-US" sz="2200" err="1">
                <a:solidFill>
                  <a:srgbClr val="000066"/>
                </a:solidFill>
                <a:latin typeface="Times New Roman" pitchFamily="18" charset="0"/>
              </a:rPr>
              <a:t>ngòai</a:t>
            </a:r>
            <a:r>
              <a:rPr lang="en-US" sz="2200">
                <a:solidFill>
                  <a:srgbClr val="000066"/>
                </a:solidFill>
                <a:latin typeface="Times New Roman" pitchFamily="18" charset="0"/>
              </a:rPr>
              <a:t>, </a:t>
            </a:r>
            <a:r>
              <a:rPr lang="en-US" sz="2200" err="1">
                <a:solidFill>
                  <a:srgbClr val="000066"/>
                </a:solidFill>
                <a:latin typeface="Times New Roman" pitchFamily="18" charset="0"/>
              </a:rPr>
              <a:t>nó</a:t>
            </a:r>
            <a:r>
              <a:rPr lang="en-US" sz="2200">
                <a:solidFill>
                  <a:srgbClr val="000066"/>
                </a:solidFill>
                <a:latin typeface="Times New Roman" pitchFamily="18" charset="0"/>
              </a:rPr>
              <a:t> </a:t>
            </a:r>
            <a:r>
              <a:rPr lang="en-US" sz="2200" err="1">
                <a:solidFill>
                  <a:srgbClr val="000066"/>
                </a:solidFill>
                <a:latin typeface="Times New Roman" pitchFamily="18" charset="0"/>
              </a:rPr>
              <a:t>có</a:t>
            </a:r>
            <a:r>
              <a:rPr lang="en-US" sz="2200">
                <a:solidFill>
                  <a:srgbClr val="000066"/>
                </a:solidFill>
                <a:latin typeface="Times New Roman" pitchFamily="18" charset="0"/>
              </a:rPr>
              <a:t> </a:t>
            </a:r>
            <a:r>
              <a:rPr lang="en-US" sz="2200" err="1">
                <a:solidFill>
                  <a:srgbClr val="000066"/>
                </a:solidFill>
                <a:latin typeface="Times New Roman" pitchFamily="18" charset="0"/>
              </a:rPr>
              <a:t>khả</a:t>
            </a:r>
            <a:r>
              <a:rPr lang="en-US" sz="2200">
                <a:solidFill>
                  <a:srgbClr val="000066"/>
                </a:solidFill>
                <a:latin typeface="Times New Roman" pitchFamily="18" charset="0"/>
              </a:rPr>
              <a:t> </a:t>
            </a:r>
            <a:r>
              <a:rPr lang="en-US" sz="2200" err="1">
                <a:solidFill>
                  <a:srgbClr val="000066"/>
                </a:solidFill>
                <a:latin typeface="Times New Roman" pitchFamily="18" charset="0"/>
              </a:rPr>
              <a:t>năng</a:t>
            </a:r>
            <a:r>
              <a:rPr lang="en-US" sz="2200">
                <a:solidFill>
                  <a:srgbClr val="000066"/>
                </a:solidFill>
                <a:latin typeface="Times New Roman" pitchFamily="18" charset="0"/>
              </a:rPr>
              <a:t> </a:t>
            </a:r>
            <a:r>
              <a:rPr lang="en-US" sz="2200" err="1">
                <a:solidFill>
                  <a:srgbClr val="000066"/>
                </a:solidFill>
                <a:latin typeface="Times New Roman" pitchFamily="18" charset="0"/>
              </a:rPr>
              <a:t>chuyển</a:t>
            </a:r>
            <a:r>
              <a:rPr lang="en-US" sz="2200">
                <a:solidFill>
                  <a:srgbClr val="000066"/>
                </a:solidFill>
                <a:latin typeface="Times New Roman" pitchFamily="18" charset="0"/>
              </a:rPr>
              <a:t> </a:t>
            </a:r>
            <a:r>
              <a:rPr lang="en-US" sz="2200" err="1">
                <a:solidFill>
                  <a:srgbClr val="000066"/>
                </a:solidFill>
                <a:latin typeface="Times New Roman" pitchFamily="18" charset="0"/>
              </a:rPr>
              <a:t>đổi</a:t>
            </a:r>
            <a:r>
              <a:rPr lang="en-US" sz="2200">
                <a:solidFill>
                  <a:srgbClr val="000066"/>
                </a:solidFill>
                <a:latin typeface="Times New Roman" pitchFamily="18" charset="0"/>
              </a:rPr>
              <a:t> </a:t>
            </a:r>
            <a:r>
              <a:rPr lang="en-US" sz="2200" err="1">
                <a:solidFill>
                  <a:srgbClr val="000066"/>
                </a:solidFill>
                <a:latin typeface="Times New Roman" pitchFamily="18" charset="0"/>
              </a:rPr>
              <a:t>các</a:t>
            </a:r>
            <a:r>
              <a:rPr lang="en-US" sz="2200">
                <a:solidFill>
                  <a:srgbClr val="000066"/>
                </a:solidFill>
                <a:latin typeface="Times New Roman" pitchFamily="18" charset="0"/>
              </a:rPr>
              <a:t> </a:t>
            </a:r>
            <a:r>
              <a:rPr lang="en-US" sz="2200" err="1">
                <a:solidFill>
                  <a:srgbClr val="000066"/>
                </a:solidFill>
                <a:latin typeface="Times New Roman" pitchFamily="18" charset="0"/>
              </a:rPr>
              <a:t>khung</a:t>
            </a:r>
            <a:r>
              <a:rPr lang="en-US" sz="2200">
                <a:solidFill>
                  <a:srgbClr val="000066"/>
                </a:solidFill>
                <a:latin typeface="Times New Roman" pitchFamily="18" charset="0"/>
              </a:rPr>
              <a:t> </a:t>
            </a:r>
            <a:r>
              <a:rPr lang="en-US" sz="2200" err="1">
                <a:solidFill>
                  <a:srgbClr val="000066"/>
                </a:solidFill>
                <a:latin typeface="Times New Roman" pitchFamily="18" charset="0"/>
              </a:rPr>
              <a:t>dữ</a:t>
            </a:r>
            <a:r>
              <a:rPr lang="en-US" sz="2200">
                <a:solidFill>
                  <a:srgbClr val="000066"/>
                </a:solidFill>
                <a:latin typeface="Times New Roman" pitchFamily="18" charset="0"/>
              </a:rPr>
              <a:t> </a:t>
            </a:r>
            <a:r>
              <a:rPr lang="en-US" sz="2200" err="1">
                <a:solidFill>
                  <a:srgbClr val="000066"/>
                </a:solidFill>
                <a:latin typeface="Times New Roman" pitchFamily="18" charset="0"/>
              </a:rPr>
              <a:t>liệu</a:t>
            </a:r>
            <a:r>
              <a:rPr lang="en-US" sz="2200">
                <a:solidFill>
                  <a:srgbClr val="000066"/>
                </a:solidFill>
                <a:latin typeface="Times New Roman" pitchFamily="18" charset="0"/>
              </a:rPr>
              <a:t> </a:t>
            </a:r>
            <a:r>
              <a:rPr lang="en-US" sz="2200" err="1">
                <a:solidFill>
                  <a:srgbClr val="000066"/>
                </a:solidFill>
                <a:latin typeface="Times New Roman" pitchFamily="18" charset="0"/>
              </a:rPr>
              <a:t>dùng</a:t>
            </a:r>
            <a:r>
              <a:rPr lang="en-US" sz="2200">
                <a:solidFill>
                  <a:srgbClr val="000066"/>
                </a:solidFill>
                <a:latin typeface="Times New Roman" pitchFamily="18" charset="0"/>
              </a:rPr>
              <a:t> </a:t>
            </a:r>
            <a:r>
              <a:rPr lang="en-US" sz="2200" err="1">
                <a:solidFill>
                  <a:srgbClr val="000066"/>
                </a:solidFill>
                <a:latin typeface="Times New Roman" pitchFamily="18" charset="0"/>
              </a:rPr>
              <a:t>trong</a:t>
            </a:r>
            <a:r>
              <a:rPr lang="en-US" sz="2200">
                <a:solidFill>
                  <a:srgbClr val="000066"/>
                </a:solidFill>
                <a:latin typeface="Times New Roman" pitchFamily="18" charset="0"/>
              </a:rPr>
              <a:t> </a:t>
            </a:r>
            <a:r>
              <a:rPr lang="en-US" sz="2200" err="1">
                <a:solidFill>
                  <a:srgbClr val="000066"/>
                </a:solidFill>
                <a:latin typeface="Times New Roman" pitchFamily="18" charset="0"/>
              </a:rPr>
              <a:t>mạng</a:t>
            </a:r>
            <a:r>
              <a:rPr lang="en-US" sz="2200">
                <a:solidFill>
                  <a:srgbClr val="000066"/>
                </a:solidFill>
                <a:latin typeface="Times New Roman" pitchFamily="18" charset="0"/>
              </a:rPr>
              <a:t> LAN sang </a:t>
            </a:r>
            <a:r>
              <a:rPr lang="en-US" sz="2200" err="1">
                <a:solidFill>
                  <a:srgbClr val="000066"/>
                </a:solidFill>
                <a:latin typeface="Times New Roman" pitchFamily="18" charset="0"/>
              </a:rPr>
              <a:t>dạng</a:t>
            </a:r>
            <a:r>
              <a:rPr lang="en-US" sz="2200">
                <a:solidFill>
                  <a:srgbClr val="000066"/>
                </a:solidFill>
                <a:latin typeface="Times New Roman" pitchFamily="18" charset="0"/>
              </a:rPr>
              <a:t> </a:t>
            </a:r>
            <a:r>
              <a:rPr lang="en-US" sz="2200" err="1">
                <a:solidFill>
                  <a:srgbClr val="000066"/>
                </a:solidFill>
                <a:latin typeface="Times New Roman" pitchFamily="18" charset="0"/>
              </a:rPr>
              <a:t>dữ</a:t>
            </a:r>
            <a:r>
              <a:rPr lang="en-US" sz="2200">
                <a:solidFill>
                  <a:srgbClr val="000066"/>
                </a:solidFill>
                <a:latin typeface="Times New Roman" pitchFamily="18" charset="0"/>
              </a:rPr>
              <a:t> </a:t>
            </a:r>
            <a:r>
              <a:rPr lang="en-US" sz="2200" err="1">
                <a:solidFill>
                  <a:srgbClr val="000066"/>
                </a:solidFill>
                <a:latin typeface="Times New Roman" pitchFamily="18" charset="0"/>
              </a:rPr>
              <a:t>liệu</a:t>
            </a:r>
            <a:r>
              <a:rPr lang="en-US" sz="2200">
                <a:solidFill>
                  <a:srgbClr val="000066"/>
                </a:solidFill>
                <a:latin typeface="Times New Roman" pitchFamily="18" charset="0"/>
              </a:rPr>
              <a:t> </a:t>
            </a:r>
            <a:r>
              <a:rPr lang="en-US" sz="2200" err="1">
                <a:solidFill>
                  <a:srgbClr val="000066"/>
                </a:solidFill>
                <a:latin typeface="Times New Roman" pitchFamily="18" charset="0"/>
              </a:rPr>
              <a:t>tương</a:t>
            </a:r>
            <a:r>
              <a:rPr lang="en-US" sz="2200">
                <a:solidFill>
                  <a:srgbClr val="000066"/>
                </a:solidFill>
                <a:latin typeface="Times New Roman" pitchFamily="18" charset="0"/>
              </a:rPr>
              <a:t> </a:t>
            </a:r>
            <a:r>
              <a:rPr lang="en-US" sz="2200" err="1">
                <a:solidFill>
                  <a:srgbClr val="000066"/>
                </a:solidFill>
                <a:latin typeface="Times New Roman" pitchFamily="18" charset="0"/>
              </a:rPr>
              <a:t>thích</a:t>
            </a:r>
            <a:r>
              <a:rPr lang="en-US" sz="2200">
                <a:solidFill>
                  <a:srgbClr val="000066"/>
                </a:solidFill>
                <a:latin typeface="Times New Roman" pitchFamily="18" charset="0"/>
              </a:rPr>
              <a:t> </a:t>
            </a:r>
            <a:r>
              <a:rPr lang="en-US" sz="2200" err="1">
                <a:solidFill>
                  <a:srgbClr val="000066"/>
                </a:solidFill>
                <a:latin typeface="Times New Roman" pitchFamily="18" charset="0"/>
              </a:rPr>
              <a:t>với</a:t>
            </a:r>
            <a:r>
              <a:rPr lang="en-US" sz="2200">
                <a:solidFill>
                  <a:srgbClr val="000066"/>
                </a:solidFill>
                <a:latin typeface="Times New Roman" pitchFamily="18" charset="0"/>
              </a:rPr>
              <a:t> </a:t>
            </a:r>
            <a:r>
              <a:rPr lang="en-US" sz="2200" err="1">
                <a:solidFill>
                  <a:srgbClr val="000066"/>
                </a:solidFill>
                <a:latin typeface="Times New Roman" pitchFamily="18" charset="0"/>
              </a:rPr>
              <a:t>đường</a:t>
            </a:r>
            <a:r>
              <a:rPr lang="en-US" sz="2200">
                <a:solidFill>
                  <a:srgbClr val="000066"/>
                </a:solidFill>
                <a:latin typeface="Times New Roman" pitchFamily="18" charset="0"/>
              </a:rPr>
              <a:t> </a:t>
            </a:r>
            <a:r>
              <a:rPr lang="en-US" sz="2200" err="1">
                <a:solidFill>
                  <a:srgbClr val="000066"/>
                </a:solidFill>
                <a:latin typeface="Times New Roman" pitchFamily="18" charset="0"/>
              </a:rPr>
              <a:t>truyền</a:t>
            </a:r>
            <a:r>
              <a:rPr lang="en-US" sz="2200">
                <a:solidFill>
                  <a:srgbClr val="000066"/>
                </a:solidFill>
                <a:latin typeface="Times New Roman" pitchFamily="18" charset="0"/>
              </a:rPr>
              <a:t> </a:t>
            </a:r>
            <a:r>
              <a:rPr lang="en-US" sz="2200" err="1">
                <a:solidFill>
                  <a:srgbClr val="000066"/>
                </a:solidFill>
                <a:latin typeface="Times New Roman" pitchFamily="18" charset="0"/>
              </a:rPr>
              <a:t>mạng</a:t>
            </a:r>
            <a:r>
              <a:rPr lang="en-US" sz="2200">
                <a:solidFill>
                  <a:srgbClr val="000066"/>
                </a:solidFill>
                <a:latin typeface="Times New Roman" pitchFamily="18" charset="0"/>
              </a:rPr>
              <a:t> WAN </a:t>
            </a:r>
            <a:r>
              <a:rPr lang="en-US" sz="2200" err="1">
                <a:solidFill>
                  <a:srgbClr val="000066"/>
                </a:solidFill>
                <a:latin typeface="Times New Roman" pitchFamily="18" charset="0"/>
              </a:rPr>
              <a:t>và</a:t>
            </a:r>
            <a:r>
              <a:rPr lang="en-US" sz="2200">
                <a:solidFill>
                  <a:srgbClr val="000066"/>
                </a:solidFill>
                <a:latin typeface="Times New Roman" pitchFamily="18" charset="0"/>
              </a:rPr>
              <a:t> </a:t>
            </a:r>
            <a:r>
              <a:rPr lang="en-US" sz="2200" err="1">
                <a:solidFill>
                  <a:srgbClr val="000066"/>
                </a:solidFill>
                <a:latin typeface="Times New Roman" pitchFamily="18" charset="0"/>
              </a:rPr>
              <a:t>ngược</a:t>
            </a:r>
            <a:r>
              <a:rPr lang="en-US" sz="2200">
                <a:solidFill>
                  <a:srgbClr val="000066"/>
                </a:solidFill>
                <a:latin typeface="Times New Roman" pitchFamily="18" charset="0"/>
              </a:rPr>
              <a:t> </a:t>
            </a:r>
            <a:r>
              <a:rPr lang="en-US" sz="2200" err="1">
                <a:solidFill>
                  <a:srgbClr val="000066"/>
                </a:solidFill>
                <a:latin typeface="Times New Roman" pitchFamily="18" charset="0"/>
              </a:rPr>
              <a:t>lại</a:t>
            </a:r>
            <a:r>
              <a:rPr lang="en-US" sz="2200">
                <a:solidFill>
                  <a:srgbClr val="000066"/>
                </a:solidFill>
                <a:latin typeface="Times New Roman" pitchFamily="18" charset="0"/>
              </a:rPr>
              <a:t>.</a:t>
            </a:r>
          </a:p>
          <a:p>
            <a:pPr marL="457200" indent="-457200" algn="just">
              <a:spcBef>
                <a:spcPct val="40000"/>
              </a:spcBef>
              <a:buFont typeface="Wingdings" pitchFamily="2" charset="2"/>
              <a:buChar char="§"/>
            </a:pPr>
            <a:r>
              <a:rPr lang="en-US" sz="2200">
                <a:solidFill>
                  <a:srgbClr val="000066"/>
                </a:solidFill>
                <a:latin typeface="Times New Roman" pitchFamily="18" charset="0"/>
              </a:rPr>
              <a:t>CSU/DSU </a:t>
            </a:r>
            <a:r>
              <a:rPr lang="en-US" sz="2200" err="1">
                <a:solidFill>
                  <a:srgbClr val="000066"/>
                </a:solidFill>
                <a:latin typeface="Times New Roman" pitchFamily="18" charset="0"/>
              </a:rPr>
              <a:t>phải</a:t>
            </a:r>
            <a:r>
              <a:rPr lang="en-US" sz="2200">
                <a:solidFill>
                  <a:srgbClr val="000066"/>
                </a:solidFill>
                <a:latin typeface="Times New Roman" pitchFamily="18" charset="0"/>
              </a:rPr>
              <a:t> </a:t>
            </a:r>
            <a:r>
              <a:rPr lang="en-US" sz="2200" err="1">
                <a:solidFill>
                  <a:srgbClr val="000066"/>
                </a:solidFill>
                <a:latin typeface="Times New Roman" pitchFamily="18" charset="0"/>
              </a:rPr>
              <a:t>được</a:t>
            </a:r>
            <a:r>
              <a:rPr lang="en-US" sz="2200">
                <a:solidFill>
                  <a:srgbClr val="000066"/>
                </a:solidFill>
                <a:latin typeface="Times New Roman" pitchFamily="18" charset="0"/>
              </a:rPr>
              <a:t> </a:t>
            </a:r>
            <a:r>
              <a:rPr lang="en-US" sz="2200" err="1">
                <a:solidFill>
                  <a:srgbClr val="000066"/>
                </a:solidFill>
                <a:latin typeface="Times New Roman" pitchFamily="18" charset="0"/>
              </a:rPr>
              <a:t>đặt</a:t>
            </a:r>
            <a:r>
              <a:rPr lang="en-US" sz="2200">
                <a:solidFill>
                  <a:srgbClr val="000066"/>
                </a:solidFill>
                <a:latin typeface="Times New Roman" pitchFamily="18" charset="0"/>
              </a:rPr>
              <a:t> ở 2 </a:t>
            </a:r>
            <a:r>
              <a:rPr lang="en-US" sz="2200" err="1">
                <a:solidFill>
                  <a:srgbClr val="000066"/>
                </a:solidFill>
                <a:latin typeface="Times New Roman" pitchFamily="18" charset="0"/>
              </a:rPr>
              <a:t>đầu</a:t>
            </a:r>
            <a:r>
              <a:rPr lang="en-US" sz="2200">
                <a:solidFill>
                  <a:srgbClr val="000066"/>
                </a:solidFill>
                <a:latin typeface="Times New Roman" pitchFamily="18" charset="0"/>
              </a:rPr>
              <a:t> </a:t>
            </a:r>
            <a:r>
              <a:rPr lang="en-US" sz="2200" err="1">
                <a:solidFill>
                  <a:srgbClr val="000066"/>
                </a:solidFill>
                <a:latin typeface="Times New Roman" pitchFamily="18" charset="0"/>
              </a:rPr>
              <a:t>của</a:t>
            </a:r>
            <a:r>
              <a:rPr lang="en-US" sz="2200">
                <a:solidFill>
                  <a:srgbClr val="000066"/>
                </a:solidFill>
                <a:latin typeface="Times New Roman" pitchFamily="18" charset="0"/>
              </a:rPr>
              <a:t> </a:t>
            </a:r>
            <a:r>
              <a:rPr lang="en-US" sz="2200" err="1">
                <a:solidFill>
                  <a:srgbClr val="000066"/>
                </a:solidFill>
                <a:latin typeface="Times New Roman" pitchFamily="18" charset="0"/>
              </a:rPr>
              <a:t>đường</a:t>
            </a:r>
            <a:r>
              <a:rPr lang="en-US" sz="2200">
                <a:solidFill>
                  <a:srgbClr val="000066"/>
                </a:solidFill>
                <a:latin typeface="Times New Roman" pitchFamily="18" charset="0"/>
              </a:rPr>
              <a:t> </a:t>
            </a:r>
            <a:r>
              <a:rPr lang="en-US" sz="2200" err="1">
                <a:solidFill>
                  <a:srgbClr val="000066"/>
                </a:solidFill>
                <a:latin typeface="Times New Roman" pitchFamily="18" charset="0"/>
              </a:rPr>
              <a:t>truyền</a:t>
            </a:r>
            <a:r>
              <a:rPr lang="en-US" sz="2200">
                <a:solidFill>
                  <a:srgbClr val="000066"/>
                </a:solidFill>
                <a:latin typeface="Times New Roman" pitchFamily="18" charset="0"/>
              </a:rPr>
              <a:t> </a:t>
            </a:r>
            <a:r>
              <a:rPr lang="en-US" sz="2200" err="1">
                <a:solidFill>
                  <a:srgbClr val="000066"/>
                </a:solidFill>
                <a:latin typeface="Times New Roman" pitchFamily="18" charset="0"/>
              </a:rPr>
              <a:t>mạng</a:t>
            </a:r>
            <a:r>
              <a:rPr lang="en-US" sz="2200">
                <a:solidFill>
                  <a:srgbClr val="000066"/>
                </a:solidFill>
                <a:latin typeface="Times New Roman" pitchFamily="18" charset="0"/>
              </a:rPr>
              <a:t> WAN, </a:t>
            </a:r>
            <a:r>
              <a:rPr lang="en-US" sz="2200" err="1">
                <a:solidFill>
                  <a:srgbClr val="000066"/>
                </a:solidFill>
                <a:latin typeface="Times New Roman" pitchFamily="18" charset="0"/>
              </a:rPr>
              <a:t>cả</a:t>
            </a:r>
            <a:r>
              <a:rPr lang="en-US" sz="2200">
                <a:solidFill>
                  <a:srgbClr val="000066"/>
                </a:solidFill>
                <a:latin typeface="Times New Roman" pitchFamily="18" charset="0"/>
              </a:rPr>
              <a:t> ở </a:t>
            </a:r>
            <a:r>
              <a:rPr lang="en-US" sz="2200" err="1">
                <a:solidFill>
                  <a:srgbClr val="000066"/>
                </a:solidFill>
                <a:latin typeface="Times New Roman" pitchFamily="18" charset="0"/>
              </a:rPr>
              <a:t>phía</a:t>
            </a:r>
            <a:r>
              <a:rPr lang="en-US" sz="2200">
                <a:solidFill>
                  <a:srgbClr val="000066"/>
                </a:solidFill>
                <a:latin typeface="Times New Roman" pitchFamily="18" charset="0"/>
              </a:rPr>
              <a:t> </a:t>
            </a:r>
            <a:r>
              <a:rPr lang="en-US" sz="2200" err="1">
                <a:solidFill>
                  <a:srgbClr val="000066"/>
                </a:solidFill>
                <a:latin typeface="Times New Roman" pitchFamily="18" charset="0"/>
              </a:rPr>
              <a:t>khách</a:t>
            </a:r>
            <a:r>
              <a:rPr lang="en-US" sz="2200">
                <a:solidFill>
                  <a:srgbClr val="000066"/>
                </a:solidFill>
                <a:latin typeface="Times New Roman" pitchFamily="18" charset="0"/>
              </a:rPr>
              <a:t> </a:t>
            </a:r>
            <a:r>
              <a:rPr lang="en-US" sz="2200" err="1">
                <a:solidFill>
                  <a:srgbClr val="000066"/>
                </a:solidFill>
                <a:latin typeface="Times New Roman" pitchFamily="18" charset="0"/>
              </a:rPr>
              <a:t>hàng</a:t>
            </a:r>
            <a:r>
              <a:rPr lang="en-US" sz="2200">
                <a:solidFill>
                  <a:srgbClr val="000066"/>
                </a:solidFill>
                <a:latin typeface="Times New Roman" pitchFamily="18" charset="0"/>
              </a:rPr>
              <a:t> </a:t>
            </a:r>
            <a:r>
              <a:rPr lang="en-US" sz="2200" err="1">
                <a:solidFill>
                  <a:srgbClr val="000066"/>
                </a:solidFill>
                <a:latin typeface="Times New Roman" pitchFamily="18" charset="0"/>
              </a:rPr>
              <a:t>cũng</a:t>
            </a:r>
            <a:r>
              <a:rPr lang="en-US" sz="2200">
                <a:solidFill>
                  <a:srgbClr val="000066"/>
                </a:solidFill>
                <a:latin typeface="Times New Roman" pitchFamily="18" charset="0"/>
              </a:rPr>
              <a:t> </a:t>
            </a:r>
            <a:r>
              <a:rPr lang="en-US" sz="2200" err="1">
                <a:solidFill>
                  <a:srgbClr val="000066"/>
                </a:solidFill>
                <a:latin typeface="Times New Roman" pitchFamily="18" charset="0"/>
              </a:rPr>
              <a:t>như</a:t>
            </a:r>
            <a:r>
              <a:rPr lang="en-US" sz="2200">
                <a:solidFill>
                  <a:srgbClr val="000066"/>
                </a:solidFill>
                <a:latin typeface="Times New Roman" pitchFamily="18" charset="0"/>
              </a:rPr>
              <a:t> </a:t>
            </a:r>
            <a:r>
              <a:rPr lang="en-US" sz="2200" err="1">
                <a:solidFill>
                  <a:srgbClr val="000066"/>
                </a:solidFill>
                <a:latin typeface="Times New Roman" pitchFamily="18" charset="0"/>
              </a:rPr>
              <a:t>phía</a:t>
            </a:r>
            <a:r>
              <a:rPr lang="en-US" sz="2200">
                <a:solidFill>
                  <a:srgbClr val="000066"/>
                </a:solidFill>
                <a:latin typeface="Times New Roman" pitchFamily="18" charset="0"/>
              </a:rPr>
              <a:t> </a:t>
            </a:r>
            <a:r>
              <a:rPr lang="en-US" sz="2200" err="1">
                <a:solidFill>
                  <a:srgbClr val="000066"/>
                </a:solidFill>
                <a:latin typeface="Times New Roman" pitchFamily="18" charset="0"/>
              </a:rPr>
              <a:t>nhà</a:t>
            </a:r>
            <a:r>
              <a:rPr lang="en-US" sz="2200">
                <a:solidFill>
                  <a:srgbClr val="000066"/>
                </a:solidFill>
                <a:latin typeface="Times New Roman" pitchFamily="18" charset="0"/>
              </a:rPr>
              <a:t> </a:t>
            </a:r>
            <a:r>
              <a:rPr lang="en-US" sz="2200" err="1">
                <a:solidFill>
                  <a:srgbClr val="000066"/>
                </a:solidFill>
                <a:latin typeface="Times New Roman" pitchFamily="18" charset="0"/>
              </a:rPr>
              <a:t>cung</a:t>
            </a:r>
            <a:r>
              <a:rPr lang="en-US" sz="2200">
                <a:solidFill>
                  <a:srgbClr val="000066"/>
                </a:solidFill>
                <a:latin typeface="Times New Roman" pitchFamily="18" charset="0"/>
              </a:rPr>
              <a:t> </a:t>
            </a:r>
            <a:r>
              <a:rPr lang="en-US" sz="2200" err="1">
                <a:solidFill>
                  <a:srgbClr val="000066"/>
                </a:solidFill>
                <a:latin typeface="Times New Roman" pitchFamily="18" charset="0"/>
              </a:rPr>
              <a:t>cấp</a:t>
            </a:r>
            <a:r>
              <a:rPr lang="en-US" sz="2200">
                <a:solidFill>
                  <a:srgbClr val="000066"/>
                </a:solidFill>
                <a:latin typeface="Times New Roman" pitchFamily="18" charset="0"/>
              </a:rPr>
              <a:t>.</a:t>
            </a:r>
          </a:p>
          <a:p>
            <a:pPr marL="457200" indent="-457200" algn="just">
              <a:spcBef>
                <a:spcPct val="40000"/>
              </a:spcBef>
              <a:buFont typeface="Wingdings" pitchFamily="2" charset="2"/>
              <a:buChar char="§"/>
            </a:pPr>
            <a:r>
              <a:rPr lang="en-US" sz="2200">
                <a:solidFill>
                  <a:srgbClr val="000066"/>
                </a:solidFill>
                <a:latin typeface="Times New Roman" pitchFamily="18" charset="0"/>
              </a:rPr>
              <a:t>CSU/DSUs </a:t>
            </a:r>
            <a:r>
              <a:rPr lang="en-US" sz="2200" err="1">
                <a:solidFill>
                  <a:srgbClr val="000066"/>
                </a:solidFill>
                <a:latin typeface="Times New Roman" pitchFamily="18" charset="0"/>
              </a:rPr>
              <a:t>có</a:t>
            </a:r>
            <a:r>
              <a:rPr lang="en-US" sz="2200">
                <a:solidFill>
                  <a:srgbClr val="000066"/>
                </a:solidFill>
                <a:latin typeface="Times New Roman" pitchFamily="18" charset="0"/>
              </a:rPr>
              <a:t> </a:t>
            </a:r>
            <a:r>
              <a:rPr lang="en-US" sz="2200" err="1">
                <a:solidFill>
                  <a:srgbClr val="000066"/>
                </a:solidFill>
                <a:latin typeface="Times New Roman" pitchFamily="18" charset="0"/>
              </a:rPr>
              <a:t>thể</a:t>
            </a:r>
            <a:r>
              <a:rPr lang="en-US" sz="2200">
                <a:solidFill>
                  <a:srgbClr val="000066"/>
                </a:solidFill>
                <a:latin typeface="Times New Roman" pitchFamily="18" charset="0"/>
              </a:rPr>
              <a:t> </a:t>
            </a:r>
            <a:r>
              <a:rPr lang="en-US" sz="2200" err="1">
                <a:solidFill>
                  <a:srgbClr val="000066"/>
                </a:solidFill>
                <a:latin typeface="Times New Roman" pitchFamily="18" charset="0"/>
              </a:rPr>
              <a:t>được</a:t>
            </a:r>
            <a:r>
              <a:rPr lang="en-US" sz="2200">
                <a:solidFill>
                  <a:srgbClr val="000066"/>
                </a:solidFill>
                <a:latin typeface="Times New Roman" pitchFamily="18" charset="0"/>
              </a:rPr>
              <a:t> </a:t>
            </a:r>
            <a:r>
              <a:rPr lang="en-US" sz="2200" err="1">
                <a:solidFill>
                  <a:srgbClr val="000066"/>
                </a:solidFill>
                <a:latin typeface="Times New Roman" pitchFamily="18" charset="0"/>
              </a:rPr>
              <a:t>triển</a:t>
            </a:r>
            <a:r>
              <a:rPr lang="en-US" sz="2200">
                <a:solidFill>
                  <a:srgbClr val="000066"/>
                </a:solidFill>
                <a:latin typeface="Times New Roman" pitchFamily="18" charset="0"/>
              </a:rPr>
              <a:t> </a:t>
            </a:r>
            <a:r>
              <a:rPr lang="en-US" sz="2200" err="1">
                <a:solidFill>
                  <a:srgbClr val="000066"/>
                </a:solidFill>
                <a:latin typeface="Times New Roman" pitchFamily="18" charset="0"/>
              </a:rPr>
              <a:t>khai</a:t>
            </a:r>
            <a:r>
              <a:rPr lang="en-US" sz="2200">
                <a:solidFill>
                  <a:srgbClr val="000066"/>
                </a:solidFill>
                <a:latin typeface="Times New Roman" pitchFamily="18" charset="0"/>
              </a:rPr>
              <a:t> </a:t>
            </a:r>
            <a:r>
              <a:rPr lang="en-US" sz="2200" err="1">
                <a:solidFill>
                  <a:srgbClr val="000066"/>
                </a:solidFill>
                <a:latin typeface="Times New Roman" pitchFamily="18" charset="0"/>
              </a:rPr>
              <a:t>trên</a:t>
            </a:r>
            <a:r>
              <a:rPr lang="en-US" sz="2200">
                <a:solidFill>
                  <a:srgbClr val="000066"/>
                </a:solidFill>
                <a:latin typeface="Times New Roman" pitchFamily="18" charset="0"/>
              </a:rPr>
              <a:t> </a:t>
            </a:r>
            <a:r>
              <a:rPr lang="en-US" sz="2200" err="1">
                <a:solidFill>
                  <a:srgbClr val="000066"/>
                </a:solidFill>
                <a:latin typeface="Times New Roman" pitchFamily="18" charset="0"/>
              </a:rPr>
              <a:t>các</a:t>
            </a:r>
            <a:r>
              <a:rPr lang="en-US" sz="2200">
                <a:solidFill>
                  <a:srgbClr val="000066"/>
                </a:solidFill>
                <a:latin typeface="Times New Roman" pitchFamily="18" charset="0"/>
              </a:rPr>
              <a:t> </a:t>
            </a:r>
            <a:r>
              <a:rPr lang="en-US" sz="2200" err="1">
                <a:solidFill>
                  <a:srgbClr val="000066"/>
                </a:solidFill>
                <a:latin typeface="Times New Roman" pitchFamily="18" charset="0"/>
              </a:rPr>
              <a:t>sản</a:t>
            </a:r>
            <a:r>
              <a:rPr lang="en-US" sz="2200">
                <a:solidFill>
                  <a:srgbClr val="000066"/>
                </a:solidFill>
                <a:latin typeface="Times New Roman" pitchFamily="18" charset="0"/>
              </a:rPr>
              <a:t> </a:t>
            </a:r>
            <a:r>
              <a:rPr lang="en-US" sz="2200" err="1">
                <a:solidFill>
                  <a:srgbClr val="000066"/>
                </a:solidFill>
                <a:latin typeface="Times New Roman" pitchFamily="18" charset="0"/>
              </a:rPr>
              <a:t>phẩm</a:t>
            </a:r>
            <a:r>
              <a:rPr lang="en-US" sz="2200">
                <a:solidFill>
                  <a:srgbClr val="000066"/>
                </a:solidFill>
                <a:latin typeface="Times New Roman" pitchFamily="18" charset="0"/>
              </a:rPr>
              <a:t> </a:t>
            </a:r>
            <a:r>
              <a:rPr lang="en-US" sz="2200" err="1">
                <a:solidFill>
                  <a:srgbClr val="000066"/>
                </a:solidFill>
                <a:latin typeface="Times New Roman" pitchFamily="18" charset="0"/>
              </a:rPr>
              <a:t>rời</a:t>
            </a:r>
            <a:r>
              <a:rPr lang="en-US" sz="2200">
                <a:solidFill>
                  <a:srgbClr val="000066"/>
                </a:solidFill>
                <a:latin typeface="Times New Roman" pitchFamily="18" charset="0"/>
              </a:rPr>
              <a:t> </a:t>
            </a:r>
            <a:r>
              <a:rPr lang="en-US" sz="2200" err="1">
                <a:solidFill>
                  <a:srgbClr val="000066"/>
                </a:solidFill>
                <a:latin typeface="Times New Roman" pitchFamily="18" charset="0"/>
              </a:rPr>
              <a:t>nhau</a:t>
            </a:r>
            <a:r>
              <a:rPr lang="en-US" sz="2200">
                <a:solidFill>
                  <a:srgbClr val="000066"/>
                </a:solidFill>
                <a:latin typeface="Times New Roman" pitchFamily="18" charset="0"/>
              </a:rPr>
              <a:t> </a:t>
            </a:r>
            <a:r>
              <a:rPr lang="en-US" sz="2200" err="1">
                <a:solidFill>
                  <a:srgbClr val="000066"/>
                </a:solidFill>
                <a:latin typeface="Times New Roman" pitchFamily="18" charset="0"/>
              </a:rPr>
              <a:t>hoặc</a:t>
            </a:r>
            <a:r>
              <a:rPr lang="en-US" sz="2200">
                <a:solidFill>
                  <a:srgbClr val="000066"/>
                </a:solidFill>
                <a:latin typeface="Times New Roman" pitchFamily="18" charset="0"/>
              </a:rPr>
              <a:t> </a:t>
            </a:r>
            <a:r>
              <a:rPr lang="en-US" sz="2200" err="1">
                <a:solidFill>
                  <a:srgbClr val="000066"/>
                </a:solidFill>
                <a:latin typeface="Times New Roman" pitchFamily="18" charset="0"/>
              </a:rPr>
              <a:t>được</a:t>
            </a:r>
            <a:r>
              <a:rPr lang="en-US" sz="2200">
                <a:solidFill>
                  <a:srgbClr val="000066"/>
                </a:solidFill>
                <a:latin typeface="Times New Roman" pitchFamily="18" charset="0"/>
              </a:rPr>
              <a:t> </a:t>
            </a:r>
            <a:r>
              <a:rPr lang="en-US" sz="2200" err="1">
                <a:solidFill>
                  <a:srgbClr val="000066"/>
                </a:solidFill>
                <a:latin typeface="Times New Roman" pitchFamily="18" charset="0"/>
              </a:rPr>
              <a:t>tích</a:t>
            </a:r>
            <a:r>
              <a:rPr lang="en-US" sz="2200">
                <a:solidFill>
                  <a:srgbClr val="000066"/>
                </a:solidFill>
                <a:latin typeface="Times New Roman" pitchFamily="18" charset="0"/>
              </a:rPr>
              <a:t> </a:t>
            </a:r>
            <a:r>
              <a:rPr lang="en-US" sz="2200" err="1">
                <a:solidFill>
                  <a:srgbClr val="000066"/>
                </a:solidFill>
                <a:latin typeface="Times New Roman" pitchFamily="18" charset="0"/>
              </a:rPr>
              <a:t>hợp</a:t>
            </a:r>
            <a:r>
              <a:rPr lang="en-US" sz="2200">
                <a:solidFill>
                  <a:srgbClr val="000066"/>
                </a:solidFill>
                <a:latin typeface="Times New Roman" pitchFamily="18" charset="0"/>
              </a:rPr>
              <a:t> </a:t>
            </a:r>
            <a:r>
              <a:rPr lang="en-US" sz="2200" err="1">
                <a:solidFill>
                  <a:srgbClr val="000066"/>
                </a:solidFill>
                <a:latin typeface="Times New Roman" pitchFamily="18" charset="0"/>
              </a:rPr>
              <a:t>trong</a:t>
            </a:r>
            <a:r>
              <a:rPr lang="en-US" sz="2200">
                <a:solidFill>
                  <a:srgbClr val="000066"/>
                </a:solidFill>
                <a:latin typeface="Times New Roman" pitchFamily="18" charset="0"/>
              </a:rPr>
              <a:t> </a:t>
            </a:r>
            <a:r>
              <a:rPr lang="en-US" sz="2200" err="1">
                <a:solidFill>
                  <a:srgbClr val="000066"/>
                </a:solidFill>
                <a:latin typeface="Times New Roman" pitchFamily="18" charset="0"/>
              </a:rPr>
              <a:t>một</a:t>
            </a:r>
            <a:r>
              <a:rPr lang="en-US" sz="2200">
                <a:solidFill>
                  <a:srgbClr val="000066"/>
                </a:solidFill>
                <a:latin typeface="Times New Roman" pitchFamily="18" charset="0"/>
              </a:rPr>
              <a:t> card WAN-T1. . </a:t>
            </a:r>
            <a:r>
              <a:rPr lang="en-US" sz="2200" err="1">
                <a:solidFill>
                  <a:srgbClr val="000066"/>
                </a:solidFill>
                <a:latin typeface="Times New Roman" pitchFamily="18" charset="0"/>
              </a:rPr>
              <a:t>Các</a:t>
            </a:r>
            <a:r>
              <a:rPr lang="en-US" sz="2200">
                <a:solidFill>
                  <a:srgbClr val="000066"/>
                </a:solidFill>
                <a:latin typeface="Times New Roman" pitchFamily="18" charset="0"/>
              </a:rPr>
              <a:t> </a:t>
            </a:r>
            <a:r>
              <a:rPr lang="en-US" sz="2200" err="1">
                <a:solidFill>
                  <a:srgbClr val="000066"/>
                </a:solidFill>
                <a:latin typeface="Times New Roman" pitchFamily="18" charset="0"/>
              </a:rPr>
              <a:t>nhà</a:t>
            </a:r>
            <a:r>
              <a:rPr lang="en-US" sz="2200">
                <a:solidFill>
                  <a:srgbClr val="000066"/>
                </a:solidFill>
                <a:latin typeface="Times New Roman" pitchFamily="18" charset="0"/>
              </a:rPr>
              <a:t> </a:t>
            </a:r>
            <a:r>
              <a:rPr lang="en-US" sz="2200" err="1">
                <a:solidFill>
                  <a:srgbClr val="000066"/>
                </a:solidFill>
                <a:latin typeface="Times New Roman" pitchFamily="18" charset="0"/>
              </a:rPr>
              <a:t>sản</a:t>
            </a:r>
            <a:r>
              <a:rPr lang="en-US" sz="2200">
                <a:solidFill>
                  <a:srgbClr val="000066"/>
                </a:solidFill>
                <a:latin typeface="Times New Roman" pitchFamily="18" charset="0"/>
              </a:rPr>
              <a:t> </a:t>
            </a:r>
            <a:r>
              <a:rPr lang="en-US" sz="2200" err="1">
                <a:solidFill>
                  <a:srgbClr val="000066"/>
                </a:solidFill>
                <a:latin typeface="Times New Roman" pitchFamily="18" charset="0"/>
              </a:rPr>
              <a:t>xuất</a:t>
            </a:r>
            <a:r>
              <a:rPr lang="en-US" sz="2200">
                <a:solidFill>
                  <a:srgbClr val="000066"/>
                </a:solidFill>
                <a:latin typeface="Times New Roman" pitchFamily="18" charset="0"/>
              </a:rPr>
              <a:t> </a:t>
            </a:r>
            <a:r>
              <a:rPr lang="en-US" sz="2200" err="1">
                <a:solidFill>
                  <a:srgbClr val="000066"/>
                </a:solidFill>
                <a:latin typeface="Times New Roman" pitchFamily="18" charset="0"/>
              </a:rPr>
              <a:t>các</a:t>
            </a:r>
            <a:r>
              <a:rPr lang="en-US" sz="2200">
                <a:solidFill>
                  <a:srgbClr val="000066"/>
                </a:solidFill>
                <a:latin typeface="Times New Roman" pitchFamily="18" charset="0"/>
              </a:rPr>
              <a:t> </a:t>
            </a:r>
            <a:r>
              <a:rPr lang="en-US" sz="2200" err="1">
                <a:solidFill>
                  <a:srgbClr val="000066"/>
                </a:solidFill>
                <a:latin typeface="Times New Roman" pitchFamily="18" charset="0"/>
              </a:rPr>
              <a:t>sản</a:t>
            </a:r>
            <a:r>
              <a:rPr lang="en-US" sz="2200">
                <a:solidFill>
                  <a:srgbClr val="000066"/>
                </a:solidFill>
                <a:latin typeface="Times New Roman" pitchFamily="18" charset="0"/>
              </a:rPr>
              <a:t> </a:t>
            </a:r>
            <a:r>
              <a:rPr lang="en-US" sz="2200" err="1">
                <a:solidFill>
                  <a:srgbClr val="000066"/>
                </a:solidFill>
                <a:latin typeface="Times New Roman" pitchFamily="18" charset="0"/>
              </a:rPr>
              <a:t>phẩm</a:t>
            </a:r>
            <a:r>
              <a:rPr lang="en-US" sz="2200">
                <a:solidFill>
                  <a:srgbClr val="000066"/>
                </a:solidFill>
                <a:latin typeface="Times New Roman" pitchFamily="18" charset="0"/>
              </a:rPr>
              <a:t> CSU/DSU </a:t>
            </a:r>
            <a:r>
              <a:rPr lang="en-US" sz="2200" err="1">
                <a:solidFill>
                  <a:srgbClr val="000066"/>
                </a:solidFill>
                <a:latin typeface="Times New Roman" pitchFamily="18" charset="0"/>
              </a:rPr>
              <a:t>độc</a:t>
            </a:r>
            <a:r>
              <a:rPr lang="en-US" sz="2200">
                <a:solidFill>
                  <a:srgbClr val="000066"/>
                </a:solidFill>
                <a:latin typeface="Times New Roman" pitchFamily="18" charset="0"/>
              </a:rPr>
              <a:t> </a:t>
            </a:r>
            <a:r>
              <a:rPr lang="en-US" sz="2200" err="1">
                <a:solidFill>
                  <a:srgbClr val="000066"/>
                </a:solidFill>
                <a:latin typeface="Times New Roman" pitchFamily="18" charset="0"/>
              </a:rPr>
              <a:t>lập</a:t>
            </a:r>
            <a:r>
              <a:rPr lang="en-US" sz="2200">
                <a:solidFill>
                  <a:srgbClr val="000066"/>
                </a:solidFill>
                <a:latin typeface="Times New Roman" pitchFamily="18" charset="0"/>
              </a:rPr>
              <a:t> </a:t>
            </a:r>
            <a:r>
              <a:rPr lang="en-US" sz="2200" err="1">
                <a:solidFill>
                  <a:srgbClr val="000066"/>
                </a:solidFill>
                <a:latin typeface="Times New Roman" pitchFamily="18" charset="0"/>
              </a:rPr>
              <a:t>và</a:t>
            </a:r>
            <a:r>
              <a:rPr lang="en-US" sz="2200">
                <a:solidFill>
                  <a:srgbClr val="000066"/>
                </a:solidFill>
                <a:latin typeface="Times New Roman" pitchFamily="18" charset="0"/>
              </a:rPr>
              <a:t> </a:t>
            </a:r>
            <a:r>
              <a:rPr lang="en-US" sz="2200" err="1">
                <a:solidFill>
                  <a:srgbClr val="000066"/>
                </a:solidFill>
                <a:latin typeface="Times New Roman" pitchFamily="18" charset="0"/>
              </a:rPr>
              <a:t>tích</a:t>
            </a:r>
            <a:r>
              <a:rPr lang="en-US" sz="2200">
                <a:solidFill>
                  <a:srgbClr val="000066"/>
                </a:solidFill>
                <a:latin typeface="Times New Roman" pitchFamily="18" charset="0"/>
              </a:rPr>
              <a:t> </a:t>
            </a:r>
            <a:r>
              <a:rPr lang="en-US" sz="2200" err="1">
                <a:solidFill>
                  <a:srgbClr val="000066"/>
                </a:solidFill>
                <a:latin typeface="Times New Roman" pitchFamily="18" charset="0"/>
              </a:rPr>
              <a:t>hợp</a:t>
            </a:r>
            <a:r>
              <a:rPr lang="en-US" sz="2200">
                <a:solidFill>
                  <a:srgbClr val="000066"/>
                </a:solidFill>
                <a:latin typeface="Times New Roman" pitchFamily="18" charset="0"/>
              </a:rPr>
              <a:t> </a:t>
            </a:r>
            <a:r>
              <a:rPr lang="en-US" sz="2200" err="1">
                <a:solidFill>
                  <a:srgbClr val="000066"/>
                </a:solidFill>
                <a:latin typeface="Times New Roman" pitchFamily="18" charset="0"/>
              </a:rPr>
              <a:t>chủ</a:t>
            </a:r>
            <a:r>
              <a:rPr lang="en-US" sz="2200">
                <a:solidFill>
                  <a:srgbClr val="000066"/>
                </a:solidFill>
                <a:latin typeface="Times New Roman" pitchFamily="18" charset="0"/>
              </a:rPr>
              <a:t> </a:t>
            </a:r>
            <a:r>
              <a:rPr lang="en-US" sz="2200" err="1">
                <a:solidFill>
                  <a:srgbClr val="000066"/>
                </a:solidFill>
                <a:latin typeface="Times New Roman" pitchFamily="18" charset="0"/>
              </a:rPr>
              <a:t>yếu</a:t>
            </a:r>
            <a:r>
              <a:rPr lang="en-US" sz="2200">
                <a:solidFill>
                  <a:srgbClr val="000066"/>
                </a:solidFill>
                <a:latin typeface="Times New Roman" pitchFamily="18" charset="0"/>
              </a:rPr>
              <a:t> </a:t>
            </a:r>
            <a:r>
              <a:rPr lang="en-US" sz="2200" err="1">
                <a:solidFill>
                  <a:srgbClr val="000066"/>
                </a:solidFill>
                <a:latin typeface="Times New Roman" pitchFamily="18" charset="0"/>
              </a:rPr>
              <a:t>trên</a:t>
            </a:r>
            <a:r>
              <a:rPr lang="en-US" sz="2200">
                <a:solidFill>
                  <a:srgbClr val="000066"/>
                </a:solidFill>
                <a:latin typeface="Times New Roman" pitchFamily="18" charset="0"/>
              </a:rPr>
              <a:t> </a:t>
            </a:r>
            <a:r>
              <a:rPr lang="en-US" sz="2200" err="1">
                <a:solidFill>
                  <a:srgbClr val="000066"/>
                </a:solidFill>
                <a:latin typeface="Times New Roman" pitchFamily="18" charset="0"/>
              </a:rPr>
              <a:t>thị</a:t>
            </a:r>
            <a:r>
              <a:rPr lang="en-US" sz="2200">
                <a:solidFill>
                  <a:srgbClr val="000066"/>
                </a:solidFill>
                <a:latin typeface="Times New Roman" pitchFamily="18" charset="0"/>
              </a:rPr>
              <a:t> </a:t>
            </a:r>
            <a:r>
              <a:rPr lang="en-US" sz="2200" err="1">
                <a:solidFill>
                  <a:srgbClr val="000066"/>
                </a:solidFill>
                <a:latin typeface="Times New Roman" pitchFamily="18" charset="0"/>
              </a:rPr>
              <a:t>trường</a:t>
            </a:r>
            <a:r>
              <a:rPr lang="en-US" sz="2200">
                <a:solidFill>
                  <a:srgbClr val="000066"/>
                </a:solidFill>
                <a:latin typeface="Times New Roman" pitchFamily="18" charset="0"/>
              </a:rPr>
              <a:t> </a:t>
            </a:r>
            <a:r>
              <a:rPr lang="en-US" sz="2200" err="1">
                <a:solidFill>
                  <a:srgbClr val="000066"/>
                </a:solidFill>
                <a:latin typeface="Times New Roman" pitchFamily="18" charset="0"/>
              </a:rPr>
              <a:t>hiện</a:t>
            </a:r>
            <a:r>
              <a:rPr lang="en-US" sz="2200">
                <a:solidFill>
                  <a:srgbClr val="000066"/>
                </a:solidFill>
                <a:latin typeface="Times New Roman" pitchFamily="18" charset="0"/>
              </a:rPr>
              <a:t> nay </a:t>
            </a:r>
            <a:r>
              <a:rPr lang="en-US" sz="2200" err="1">
                <a:solidFill>
                  <a:srgbClr val="000066"/>
                </a:solidFill>
                <a:latin typeface="Times New Roman" pitchFamily="18" charset="0"/>
              </a:rPr>
              <a:t>là</a:t>
            </a:r>
            <a:r>
              <a:rPr lang="en-US" sz="2200">
                <a:solidFill>
                  <a:srgbClr val="000066"/>
                </a:solidFill>
                <a:latin typeface="Times New Roman" pitchFamily="18" charset="0"/>
              </a:rPr>
              <a:t> </a:t>
            </a:r>
            <a:r>
              <a:rPr lang="en-US" sz="2200" err="1">
                <a:solidFill>
                  <a:srgbClr val="000066"/>
                </a:solidFill>
                <a:latin typeface="Times New Roman" pitchFamily="18" charset="0"/>
              </a:rPr>
              <a:t>Adtran</a:t>
            </a:r>
            <a:r>
              <a:rPr lang="en-US" sz="2200">
                <a:solidFill>
                  <a:srgbClr val="000066"/>
                </a:solidFill>
                <a:latin typeface="Times New Roman" pitchFamily="18" charset="0"/>
              </a:rPr>
              <a:t>, Cisco, and </a:t>
            </a:r>
            <a:r>
              <a:rPr lang="en-US" sz="2200" err="1">
                <a:solidFill>
                  <a:srgbClr val="000066"/>
                </a:solidFill>
                <a:latin typeface="Times New Roman" pitchFamily="18" charset="0"/>
              </a:rPr>
              <a:t>Memotec</a:t>
            </a:r>
            <a:r>
              <a:rPr lang="en-US" sz="2200">
                <a:solidFill>
                  <a:srgbClr val="000066"/>
                </a:solidFill>
                <a:latin typeface="Times New Roman" pitchFamily="18" charset="0"/>
              </a:rPr>
              <a:t>. </a:t>
            </a:r>
          </a:p>
        </p:txBody>
      </p:sp>
      <p:sp>
        <p:nvSpPr>
          <p:cNvPr id="95246" name="Rectangle 22"/>
          <p:cNvSpPr>
            <a:spLocks noChangeArrowheads="1"/>
          </p:cNvSpPr>
          <p:nvPr/>
        </p:nvSpPr>
        <p:spPr bwMode="white">
          <a:xfrm>
            <a:off x="1905000" y="1"/>
            <a:ext cx="6324600" cy="696913"/>
          </a:xfrm>
          <a:prstGeom prst="rect">
            <a:avLst/>
          </a:prstGeom>
          <a:noFill/>
          <a:ln w="9525">
            <a:noFill/>
            <a:miter lim="800000"/>
            <a:headEnd/>
            <a:tailEnd/>
          </a:ln>
        </p:spPr>
        <p:txBody>
          <a:bodyPr anchor="ctr"/>
          <a:lstStyle/>
          <a:p>
            <a:r>
              <a:rPr lang="en-US" sz="2800" b="1" i="1"/>
              <a:t>10. CSU/ DSU</a:t>
            </a:r>
            <a:endParaRPr lang="en-US" sz="2800" i="1"/>
          </a:p>
        </p:txBody>
      </p:sp>
    </p:spTree>
    <p:extLst>
      <p:ext uri="{BB962C8B-B14F-4D97-AF65-F5344CB8AC3E}">
        <p14:creationId xmlns:p14="http://schemas.microsoft.com/office/powerpoint/2010/main" val="1072047566"/>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104501" y="2205318"/>
            <a:ext cx="11965519" cy="3449085"/>
          </a:xfrm>
        </p:spPr>
        <p:txBody>
          <a:bodyPr>
            <a:normAutofit/>
          </a:bodyPr>
          <a:lstStyle/>
          <a:p>
            <a:pPr marL="0" indent="0" algn="ctr">
              <a:buNone/>
            </a:pPr>
            <a:r>
              <a:rPr lang="en-US" sz="5000" smtClean="0">
                <a:solidFill>
                  <a:srgbClr val="FF0000"/>
                </a:solidFill>
              </a:rPr>
              <a:t>THE END!!!</a:t>
            </a:r>
            <a:endParaRPr lang="en-US" sz="5000">
              <a:solidFill>
                <a:srgbClr val="FF0000"/>
              </a:solidFill>
            </a:endParaRPr>
          </a:p>
        </p:txBody>
      </p:sp>
    </p:spTree>
    <p:extLst>
      <p:ext uri="{BB962C8B-B14F-4D97-AF65-F5344CB8AC3E}">
        <p14:creationId xmlns:p14="http://schemas.microsoft.com/office/powerpoint/2010/main" val="26162609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26627" name="Rectangle 3"/>
          <p:cNvSpPr>
            <a:spLocks noChangeArrowheads="1"/>
          </p:cNvSpPr>
          <p:nvPr/>
        </p:nvSpPr>
        <p:spPr bwMode="auto">
          <a:xfrm>
            <a:off x="4762500" y="27336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26628" name="Text Box 5"/>
          <p:cNvSpPr txBox="1">
            <a:spLocks noChangeArrowheads="1"/>
          </p:cNvSpPr>
          <p:nvPr/>
        </p:nvSpPr>
        <p:spPr bwMode="auto">
          <a:xfrm>
            <a:off x="1770063" y="165101"/>
            <a:ext cx="4857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30000"/>
              </a:spcBef>
            </a:pPr>
            <a:r>
              <a:rPr lang="en-US" altLang="en-US" sz="2400" b="1" i="1">
                <a:latin typeface="Times New Roman" panose="02020603050405020304" pitchFamily="18" charset="0"/>
              </a:rPr>
              <a:t>c. </a:t>
            </a:r>
            <a:r>
              <a:rPr lang="en-US" altLang="en-US" sz="2400" b="1" i="1"/>
              <a:t>Đầu nối cab đồng </a:t>
            </a:r>
            <a:r>
              <a:rPr lang="en-US" altLang="en-US" sz="2400" b="1" i="1">
                <a:solidFill>
                  <a:schemeClr val="bg1"/>
                </a:solidFill>
              </a:rPr>
              <a:t>trục mảnh</a:t>
            </a:r>
          </a:p>
        </p:txBody>
      </p:sp>
      <p:pic>
        <p:nvPicPr>
          <p:cNvPr id="296979" name="Picture 19" descr="Fig03-02"/>
          <p:cNvPicPr>
            <a:picLocks noChangeAspect="1" noChangeArrowheads="1"/>
          </p:cNvPicPr>
          <p:nvPr/>
        </p:nvPicPr>
        <p:blipFill>
          <a:blip r:embed="rId2">
            <a:extLst>
              <a:ext uri="{28A0092B-C50C-407E-A947-70E740481C1C}">
                <a14:useLocalDpi xmlns:a14="http://schemas.microsoft.com/office/drawing/2010/main" val="0"/>
              </a:ext>
            </a:extLst>
          </a:blip>
          <a:srcRect t="20000" b="20000"/>
          <a:stretch>
            <a:fillRect/>
          </a:stretch>
        </p:blipFill>
        <p:spPr bwMode="auto">
          <a:xfrm>
            <a:off x="6249847" y="4525080"/>
            <a:ext cx="3084653" cy="180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80" name="Picture 20" descr="z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865" y="1243013"/>
            <a:ext cx="3770530" cy="3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81" name="Picture 21" descr="BusComp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7774" y="1289846"/>
            <a:ext cx="3748924" cy="311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82"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1288" y="5022851"/>
            <a:ext cx="18859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09990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9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69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697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96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4191000" y="5638801"/>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50000"/>
              </a:spcBef>
            </a:pPr>
            <a:endParaRPr lang="vi-VN" altLang="en-US" sz="2400">
              <a:latin typeface="Times New Roman" panose="02020603050405020304" pitchFamily="18" charset="0"/>
            </a:endParaRPr>
          </a:p>
        </p:txBody>
      </p:sp>
      <p:sp>
        <p:nvSpPr>
          <p:cNvPr id="27651" name="Rectangle 3"/>
          <p:cNvSpPr>
            <a:spLocks noChangeArrowheads="1"/>
          </p:cNvSpPr>
          <p:nvPr/>
        </p:nvSpPr>
        <p:spPr bwMode="auto">
          <a:xfrm>
            <a:off x="4762500" y="2733676"/>
            <a:ext cx="914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endParaRPr lang="vi-VN" altLang="en-US"/>
          </a:p>
        </p:txBody>
      </p:sp>
      <p:sp>
        <p:nvSpPr>
          <p:cNvPr id="27652" name="Text Box 4"/>
          <p:cNvSpPr txBox="1">
            <a:spLocks noChangeArrowheads="1"/>
          </p:cNvSpPr>
          <p:nvPr/>
        </p:nvSpPr>
        <p:spPr bwMode="auto">
          <a:xfrm>
            <a:off x="1770064" y="165101"/>
            <a:ext cx="4630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eaLnBrk="1" hangingPunct="1">
              <a:spcBef>
                <a:spcPct val="30000"/>
              </a:spcBef>
            </a:pPr>
            <a:r>
              <a:rPr lang="en-US" altLang="en-US" sz="2400" b="1" i="1"/>
              <a:t>Đầu nối cab đồng </a:t>
            </a:r>
            <a:r>
              <a:rPr lang="en-US" altLang="en-US" sz="2400" b="1" i="1">
                <a:solidFill>
                  <a:schemeClr val="bg1"/>
                </a:solidFill>
              </a:rPr>
              <a:t>trục dày</a:t>
            </a:r>
          </a:p>
        </p:txBody>
      </p:sp>
      <p:pic>
        <p:nvPicPr>
          <p:cNvPr id="29901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065" y="1254033"/>
            <a:ext cx="3688642" cy="363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901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988" y="1711234"/>
            <a:ext cx="3886351" cy="2703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9019" name="Rectangle 11"/>
          <p:cNvSpPr>
            <a:spLocks noChangeArrowheads="1"/>
          </p:cNvSpPr>
          <p:nvPr/>
        </p:nvSpPr>
        <p:spPr bwMode="auto">
          <a:xfrm>
            <a:off x="1770065" y="5240338"/>
            <a:ext cx="767438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200">
                <a:solidFill>
                  <a:schemeClr val="tx1"/>
                </a:solidFill>
                <a:latin typeface="Arial" panose="020B0604020202020204" pitchFamily="34" charset="0"/>
              </a:defRPr>
            </a:lvl1pPr>
            <a:lvl2pPr marL="742950" indent="-285750" eaLnBrk="0" hangingPunct="0">
              <a:defRPr sz="2200">
                <a:solidFill>
                  <a:schemeClr val="tx1"/>
                </a:solidFill>
                <a:latin typeface="Arial" panose="020B0604020202020204" pitchFamily="34" charset="0"/>
              </a:defRPr>
            </a:lvl2pPr>
            <a:lvl3pPr marL="1143000" indent="-228600" eaLnBrk="0" hangingPunct="0">
              <a:defRPr sz="2200">
                <a:solidFill>
                  <a:schemeClr val="tx1"/>
                </a:solidFill>
                <a:latin typeface="Arial" panose="020B0604020202020204" pitchFamily="34" charset="0"/>
              </a:defRPr>
            </a:lvl3pPr>
            <a:lvl4pPr marL="1600200" indent="-228600" eaLnBrk="0" hangingPunct="0">
              <a:defRPr sz="2200">
                <a:solidFill>
                  <a:schemeClr val="tx1"/>
                </a:solidFill>
                <a:latin typeface="Arial" panose="020B0604020202020204" pitchFamily="34" charset="0"/>
              </a:defRPr>
            </a:lvl4pPr>
            <a:lvl5pPr marL="2057400" indent="-228600" eaLnBrk="0" hangingPunct="0">
              <a:defRPr sz="2200">
                <a:solidFill>
                  <a:schemeClr val="tx1"/>
                </a:solidFill>
                <a:latin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defRPr>
            </a:lvl9pPr>
          </a:lstStyle>
          <a:p>
            <a:pPr algn="just" eaLnBrk="1" hangingPunct="1"/>
            <a:r>
              <a:rPr lang="en-US" altLang="en-US" sz="2000">
                <a:solidFill>
                  <a:srgbClr val="000099"/>
                </a:solidFill>
              </a:rPr>
              <a:t>Cáp đồng trục dày được nối qua các kẹp bấm vào dây(cứ 2,5m lại có đánh dấu để nối dây nếu cần), từ kẹp đó người ta gắn các tranceiver rồi nối vào máy tính.</a:t>
            </a:r>
          </a:p>
        </p:txBody>
      </p:sp>
    </p:spTree>
    <p:extLst>
      <p:ext uri="{BB962C8B-B14F-4D97-AF65-F5344CB8AC3E}">
        <p14:creationId xmlns:p14="http://schemas.microsoft.com/office/powerpoint/2010/main" val="3275157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90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90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90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9"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112</TotalTime>
  <Words>4946</Words>
  <Application>Microsoft Office PowerPoint</Application>
  <PresentationFormat>Widescreen</PresentationFormat>
  <Paragraphs>420</Paragraphs>
  <Slides>72</Slides>
  <Notes>10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72</vt:i4>
      </vt:variant>
    </vt:vector>
  </HeadingPairs>
  <TitlesOfParts>
    <vt:vector size="85" baseType="lpstr">
      <vt:lpstr>SimSun</vt:lpstr>
      <vt:lpstr>Arial</vt:lpstr>
      <vt:lpstr>Calibri</vt:lpstr>
      <vt:lpstr>Symbol</vt:lpstr>
      <vt:lpstr>Tahoma</vt:lpstr>
      <vt:lpstr>Times New Roman</vt:lpstr>
      <vt:lpstr>Trebuchet MS</vt:lpstr>
      <vt:lpstr>VNI-Times</vt:lpstr>
      <vt:lpstr>Wingdings</vt:lpstr>
      <vt:lpstr>Wingdings 3</vt:lpstr>
      <vt:lpstr>Facet</vt:lpstr>
      <vt:lpstr>Bitmap Image</vt:lpstr>
      <vt:lpstr>Chart</vt:lpstr>
      <vt:lpstr>CHƯƠNG 3: PHƯƠNG TIỆN TRUYỀN DẪN VÀ CÁC THIẾT BỊ MẠNG</vt:lpstr>
      <vt:lpstr>1. Giới thiệu về môi trường truyền dẫn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 Kỹ thuật bấm cáp xoắn đôi (Twisted Pair)  </vt:lpstr>
      <vt:lpstr>d. Kỹ thuật bấm cáp xoắn đôi (Twisted Pair)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CÁC THIẾT BỊ KẾT NỐI MẠNG</vt:lpstr>
      <vt:lpstr>PowerPoint Presentation</vt:lpstr>
      <vt:lpstr>PowerPoint Presentation</vt:lpstr>
      <vt:lpstr>PowerPoint Presentation</vt:lpstr>
      <vt:lpstr>PowerPoint Presentation</vt:lpstr>
      <vt:lpstr>Một số NIC đặc biệt</vt:lpstr>
      <vt:lpstr>Một số NIC đặc biệt</vt:lpstr>
      <vt:lpstr>Một số NIC đặc biệt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 Modem ADSL</vt:lpstr>
      <vt:lpstr>3. WAP (Wireless Access Point)</vt:lpstr>
      <vt:lpstr>3. WAP (Wireless Access Point)</vt:lpstr>
      <vt:lpstr>4. Repeater( Bộ khuếch đại- bộ lặp )</vt:lpstr>
      <vt:lpstr>  THIẾT BỊ NỐI MẠNG</vt:lpstr>
      <vt:lpstr>PowerPoint Presentation</vt:lpstr>
      <vt:lpstr>PowerPoint Presentation</vt:lpstr>
      <vt:lpstr>6. Bridge (Cầu nối )</vt:lpstr>
      <vt:lpstr>6. Bridge (Cầu nối )</vt:lpstr>
      <vt:lpstr>PowerPoint Presentation</vt:lpstr>
      <vt:lpstr>PowerPoint Presentation</vt:lpstr>
      <vt:lpstr>PowerPoint Presentation</vt:lpstr>
      <vt:lpstr>PowerPoint Presentation</vt:lpstr>
      <vt:lpstr>PowerPoint Presentation</vt:lpstr>
      <vt:lpstr>Router (Bộ định tuyến )</vt:lpstr>
      <vt:lpstr>Router (Bộ định tuyến )</vt:lpstr>
      <vt:lpstr> Router (Bộ định tuyến )</vt:lpstr>
      <vt:lpstr>Router (Bộ định tuyến )</vt:lpstr>
      <vt:lpstr>Gateway</vt:lpstr>
      <vt:lpstr>Gateway </vt:lpstr>
      <vt:lpstr>Gateway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4: PHƯƠNG TIỆN TRUYỀN DẪN VÀ CÁC THIẾT BỊ MẠNG</dc:title>
  <dc:creator>Windows User</dc:creator>
  <cp:lastModifiedBy>Windows User</cp:lastModifiedBy>
  <cp:revision>14</cp:revision>
  <dcterms:created xsi:type="dcterms:W3CDTF">2020-03-03T01:28:30Z</dcterms:created>
  <dcterms:modified xsi:type="dcterms:W3CDTF">2020-10-23T03:33:03Z</dcterms:modified>
</cp:coreProperties>
</file>